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04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94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54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15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3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8345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9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73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78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634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84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5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1403648" y="188640"/>
            <a:ext cx="5976664" cy="764704"/>
          </a:xfrm>
          <a:prstGeom prst="rect">
            <a:avLst/>
          </a:prstGeom>
          <a:solidFill>
            <a:schemeClr val="accent5">
              <a:lumMod val="75000"/>
              <a:alpha val="78824"/>
            </a:schemeClr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للصلاة أهمية كبيرة </a:t>
            </a:r>
            <a:r>
              <a:rPr lang="ar-SA" dirty="0" smtClean="0">
                <a:solidFill>
                  <a:prstClr val="white"/>
                </a:solidFill>
              </a:rPr>
              <a:t>نبينها </a:t>
            </a:r>
            <a:r>
              <a:rPr lang="ar-SA" dirty="0" smtClean="0">
                <a:solidFill>
                  <a:prstClr val="white"/>
                </a:solidFill>
              </a:rPr>
              <a:t>من خلال </a:t>
            </a:r>
            <a:r>
              <a:rPr lang="ar-SA" dirty="0" smtClean="0">
                <a:solidFill>
                  <a:prstClr val="white"/>
                </a:solidFill>
              </a:rPr>
              <a:t>قراءتنا للأدلة التالية:</a:t>
            </a:r>
            <a:endParaRPr lang="he-IL" dirty="0">
              <a:solidFill>
                <a:prstClr val="white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4860032" y="1268760"/>
            <a:ext cx="3636912" cy="1800200"/>
          </a:xfrm>
          <a:prstGeom prst="roundRect">
            <a:avLst/>
          </a:prstGeom>
          <a:ln>
            <a:solidFill>
              <a:srgbClr val="339933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عن ابن عمر رضي الله عنهما قال: قال رسول الله صلى الله عليه وسلم: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«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بني الإسلام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على خمس، شهادة أن لا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إله </a:t>
            </a:r>
            <a:r>
              <a:rPr lang="ar-SA" sz="2000" b="1" dirty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لا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الله،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وأن محمدًا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رسول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الله،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وإقام الصلاة، وإيتاء الزكاة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...»</a:t>
            </a:r>
            <a:endParaRPr lang="he-IL" sz="2000" b="1" dirty="0">
              <a:solidFill>
                <a:prstClr val="black"/>
              </a:solidFill>
              <a:latin typeface="Traditional Arabic" pitchFamily="18" charset="-78"/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611560" y="1268760"/>
            <a:ext cx="3672408" cy="1800200"/>
          </a:xfrm>
          <a:prstGeom prst="roundRect">
            <a:avLst/>
          </a:prstGeom>
          <a:ln>
            <a:solidFill>
              <a:srgbClr val="33993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عن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أبي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هريرة رضي الله عنهما قال: سمعت رسول الله صلى الله عليه وسلم يقول: </a:t>
            </a:r>
            <a:r>
              <a:rPr lang="ar-SA" sz="2000" b="1" dirty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«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إن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أول ما يحاسب به العبد يوم القيامة من عمله صلاته، فإن صلحت فقد أفلح وأنجح، وإن فسدت فقد خاب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وخسر»</a:t>
            </a:r>
            <a:endParaRPr lang="he-IL" sz="2000" b="1" dirty="0">
              <a:solidFill>
                <a:prstClr val="black"/>
              </a:solidFill>
              <a:latin typeface="Traditional Arabic" pitchFamily="18" charset="-78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11560" y="3429000"/>
            <a:ext cx="3672408" cy="1800200"/>
          </a:xfrm>
          <a:prstGeom prst="roundRect">
            <a:avLst/>
          </a:prstGeom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عن معاذ بن جبل رضي الله عنه قال: كنت مع النبي صلى الله عليه وسلم في سفر ثم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قال: «ألا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أخبرك برأس الأمر كله وعموده وذروة سنامه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؟»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قلت: بلى يا رسول الله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قال: «رأس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الأمر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الإسلام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وعموده الصلاة وذروة سنامه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الجهاد».</a:t>
            </a:r>
            <a:endParaRPr lang="he-IL" sz="2000" dirty="0" smtClean="0">
              <a:solidFill>
                <a:prstClr val="black"/>
              </a:solidFill>
              <a:latin typeface="Traditional Arabic" pitchFamily="18" charset="-78"/>
            </a:endParaRPr>
          </a:p>
          <a:p>
            <a:pPr algn="ctr"/>
            <a:endParaRPr lang="he-IL" dirty="0">
              <a:solidFill>
                <a:prstClr val="white"/>
              </a:solidFill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4788024" y="3429000"/>
            <a:ext cx="3672408" cy="1800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قال رسول الله صلى الله عليه وسلم: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«العهد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الذي بيننا وبينهم الصلاة ومن تركها فقد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كفر» </a:t>
            </a:r>
            <a:endParaRPr lang="he-IL" sz="2000" dirty="0" smtClean="0">
              <a:solidFill>
                <a:prstClr val="black"/>
              </a:solidFill>
              <a:latin typeface="Traditional Arabic" pitchFamily="18" charset="-78"/>
            </a:endParaRPr>
          </a:p>
          <a:p>
            <a:pPr algn="ctr"/>
            <a:endParaRPr lang="he-IL" dirty="0">
              <a:solidFill>
                <a:prstClr val="white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771800" y="5589240"/>
            <a:ext cx="3600400" cy="10354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فرضت الصلاة في </a:t>
            </a:r>
            <a:r>
              <a:rPr lang="ar-SA" sz="2000" b="1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ليلة </a:t>
            </a:r>
            <a:r>
              <a:rPr lang="ar-SA" sz="2000" b="1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الإسراء </a:t>
            </a:r>
            <a:r>
              <a:rPr lang="ar-SA" sz="20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والمعراج في السماء السابعة قبل </a:t>
            </a:r>
            <a:r>
              <a:rPr lang="ar-SA" sz="2000" b="1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الهجرة </a:t>
            </a:r>
            <a:r>
              <a:rPr lang="ar-SA" sz="2000" b="1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بعام.</a:t>
            </a:r>
            <a:endParaRPr lang="he-IL" sz="2000" dirty="0" smtClean="0">
              <a:solidFill>
                <a:prstClr val="black"/>
              </a:solidFill>
              <a:latin typeface="Traditional Arabic" pitchFamily="18" charset="-78"/>
            </a:endParaRPr>
          </a:p>
          <a:p>
            <a:pPr algn="ctr"/>
            <a:endParaRPr lang="he-IL" dirty="0">
              <a:solidFill>
                <a:prstClr val="white"/>
              </a:solidFill>
            </a:endParaRPr>
          </a:p>
        </p:txBody>
      </p:sp>
      <p:pic>
        <p:nvPicPr>
          <p:cNvPr id="2052" name="Picture 4" descr="C:\Users\User\Desktop\תיקיה חדשה (2)\pattern_set_012___flowers_in_paris_by_o0o_ayame_o0o-d58weih.png"/>
          <p:cNvPicPr>
            <a:picLocks noChangeAspect="1" noChangeArrowheads="1"/>
          </p:cNvPicPr>
          <p:nvPr/>
        </p:nvPicPr>
        <p:blipFill>
          <a:blip r:embed="rId2" cstate="print"/>
          <a:srcRect l="43894" t="2761" r="43894" b="25436"/>
          <a:stretch>
            <a:fillRect/>
          </a:stretch>
        </p:blipFill>
        <p:spPr bwMode="auto">
          <a:xfrm>
            <a:off x="8604448" y="2708920"/>
            <a:ext cx="539552" cy="2736304"/>
          </a:xfrm>
          <a:prstGeom prst="rect">
            <a:avLst/>
          </a:prstGeom>
          <a:noFill/>
        </p:spPr>
      </p:pic>
      <p:pic>
        <p:nvPicPr>
          <p:cNvPr id="19" name="Picture 4" descr="C:\Users\User\Desktop\תיקיה חדשה (2)\pattern_set_012___flowers_in_paris_by_o0o_ayame_o0o-d58weih.png"/>
          <p:cNvPicPr>
            <a:picLocks noChangeAspect="1" noChangeArrowheads="1"/>
          </p:cNvPicPr>
          <p:nvPr/>
        </p:nvPicPr>
        <p:blipFill>
          <a:blip r:embed="rId2" cstate="print"/>
          <a:srcRect l="58023" t="2761" r="29646" b="25436"/>
          <a:stretch>
            <a:fillRect/>
          </a:stretch>
        </p:blipFill>
        <p:spPr bwMode="auto">
          <a:xfrm>
            <a:off x="8604448" y="0"/>
            <a:ext cx="539552" cy="2736304"/>
          </a:xfrm>
          <a:prstGeom prst="rect">
            <a:avLst/>
          </a:prstGeom>
          <a:noFill/>
        </p:spPr>
      </p:pic>
      <p:pic>
        <p:nvPicPr>
          <p:cNvPr id="20" name="Picture 4" descr="C:\Users\User\Desktop\תיקיה חדשה (2)\pattern_set_012___flowers_in_paris_by_o0o_ayame_o0o-d58weih.png"/>
          <p:cNvPicPr>
            <a:picLocks noChangeAspect="1" noChangeArrowheads="1"/>
          </p:cNvPicPr>
          <p:nvPr/>
        </p:nvPicPr>
        <p:blipFill>
          <a:blip r:embed="rId2" cstate="print"/>
          <a:srcRect l="62521" t="37491" r="29646" b="25436"/>
          <a:stretch>
            <a:fillRect/>
          </a:stretch>
        </p:blipFill>
        <p:spPr bwMode="auto">
          <a:xfrm>
            <a:off x="8604448" y="5445224"/>
            <a:ext cx="539552" cy="1412776"/>
          </a:xfrm>
          <a:prstGeom prst="rect">
            <a:avLst/>
          </a:prstGeom>
          <a:noFill/>
        </p:spPr>
      </p:pic>
      <p:pic>
        <p:nvPicPr>
          <p:cNvPr id="21" name="Picture 4" descr="C:\Users\User\Desktop\תיקיה חדשה (2)\pattern_set_012___flowers_in_paris_by_o0o_ayame_o0o-d58weih.png"/>
          <p:cNvPicPr>
            <a:picLocks noChangeAspect="1" noChangeArrowheads="1"/>
          </p:cNvPicPr>
          <p:nvPr/>
        </p:nvPicPr>
        <p:blipFill>
          <a:blip r:embed="rId2" cstate="print"/>
          <a:srcRect l="58023" t="2761" r="29646" b="25436"/>
          <a:stretch>
            <a:fillRect/>
          </a:stretch>
        </p:blipFill>
        <p:spPr bwMode="auto">
          <a:xfrm>
            <a:off x="0" y="0"/>
            <a:ext cx="539552" cy="2736304"/>
          </a:xfrm>
          <a:prstGeom prst="rect">
            <a:avLst/>
          </a:prstGeom>
          <a:noFill/>
        </p:spPr>
      </p:pic>
      <p:pic>
        <p:nvPicPr>
          <p:cNvPr id="22" name="Picture 4" descr="C:\Users\User\Desktop\תיקיה חדשה (2)\pattern_set_012___flowers_in_paris_by_o0o_ayame_o0o-d58weih.png"/>
          <p:cNvPicPr>
            <a:picLocks noChangeAspect="1" noChangeArrowheads="1"/>
          </p:cNvPicPr>
          <p:nvPr/>
        </p:nvPicPr>
        <p:blipFill>
          <a:blip r:embed="rId2" cstate="print"/>
          <a:srcRect l="43894" t="2761" r="43894" b="25436"/>
          <a:stretch>
            <a:fillRect/>
          </a:stretch>
        </p:blipFill>
        <p:spPr bwMode="auto">
          <a:xfrm>
            <a:off x="0" y="2708920"/>
            <a:ext cx="539552" cy="2736304"/>
          </a:xfrm>
          <a:prstGeom prst="rect">
            <a:avLst/>
          </a:prstGeom>
          <a:noFill/>
        </p:spPr>
      </p:pic>
      <p:pic>
        <p:nvPicPr>
          <p:cNvPr id="23" name="Picture 4" descr="C:\Users\User\Desktop\תיקיה חדשה (2)\pattern_set_012___flowers_in_paris_by_o0o_ayame_o0o-d58weih.png"/>
          <p:cNvPicPr>
            <a:picLocks noChangeAspect="1" noChangeArrowheads="1"/>
          </p:cNvPicPr>
          <p:nvPr/>
        </p:nvPicPr>
        <p:blipFill>
          <a:blip r:embed="rId2" cstate="print"/>
          <a:srcRect l="62521" t="37491" r="29646" b="25436"/>
          <a:stretch>
            <a:fillRect/>
          </a:stretch>
        </p:blipFill>
        <p:spPr bwMode="auto">
          <a:xfrm>
            <a:off x="0" y="5445224"/>
            <a:ext cx="539552" cy="1412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456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ערכת נושא של Office</vt:lpstr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ahmad1</dc:creator>
  <cp:lastModifiedBy>ahmad1</cp:lastModifiedBy>
  <cp:revision>3</cp:revision>
  <dcterms:created xsi:type="dcterms:W3CDTF">2013-05-17T09:18:27Z</dcterms:created>
  <dcterms:modified xsi:type="dcterms:W3CDTF">2013-05-17T09:22:08Z</dcterms:modified>
</cp:coreProperties>
</file>