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9"/>
  </p:notesMasterIdLst>
  <p:sldIdLst>
    <p:sldId id="278" r:id="rId2"/>
    <p:sldId id="279" r:id="rId3"/>
    <p:sldId id="295" r:id="rId4"/>
    <p:sldId id="297" r:id="rId5"/>
    <p:sldId id="298" r:id="rId6"/>
    <p:sldId id="299" r:id="rId7"/>
    <p:sldId id="300" r:id="rId8"/>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FF6600"/>
    <a:srgbClr val="669900"/>
    <a:srgbClr val="00FFFF"/>
    <a:srgbClr val="339933"/>
    <a:srgbClr val="CDFF96"/>
    <a:srgbClr val="FCF4C7"/>
    <a:srgbClr val="C4BD97"/>
    <a:srgbClr val="33CC33"/>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ED44407-C0D6-4C7D-98EE-ADB43F55B600}" type="datetimeFigureOut">
              <a:rPr lang="he-IL" smtClean="0"/>
              <a:pPr/>
              <a:t>ח'/סיון/תשע"ג</a:t>
            </a:fld>
            <a:endParaRPr lang="he-IL"/>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037FBB9-D895-4518-9C97-BA04C9C004E0}" type="slidenum">
              <a:rPr lang="he-IL" smtClean="0"/>
              <a:pPr/>
              <a:t>‹#›</a:t>
            </a:fld>
            <a:endParaRPr lang="he-IL"/>
          </a:p>
        </p:txBody>
      </p:sp>
    </p:spTree>
    <p:extLst>
      <p:ext uri="{BB962C8B-B14F-4D97-AF65-F5344CB8AC3E}">
        <p14:creationId xmlns:p14="http://schemas.microsoft.com/office/powerpoint/2010/main" val="403150501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pPr marL="228600" indent="-228600">
              <a:buAutoNum type="arabicParenR"/>
            </a:pPr>
            <a:r>
              <a:rPr lang="ar-SA" dirty="0" smtClean="0"/>
              <a:t>الاسلام،</a:t>
            </a:r>
            <a:r>
              <a:rPr lang="ar-SA" baseline="0" dirty="0" smtClean="0"/>
              <a:t> فلا تصح الصلاة من الكافر</a:t>
            </a:r>
          </a:p>
          <a:p>
            <a:pPr marL="228600" indent="-228600">
              <a:buAutoNum type="arabicParenR"/>
            </a:pPr>
            <a:r>
              <a:rPr lang="ar-SA" baseline="0" dirty="0" smtClean="0"/>
              <a:t> التمييز، فلا يؤمر الصغير بالصلاة حتى يبلغ سبع سنين</a:t>
            </a:r>
          </a:p>
          <a:p>
            <a:pPr marL="228600" indent="-228600">
              <a:buAutoNum type="arabicParenR"/>
            </a:pPr>
            <a:r>
              <a:rPr lang="ar-SA" baseline="0" dirty="0" smtClean="0"/>
              <a:t>العقل، فلا تجب الصلاة على المجنون.</a:t>
            </a:r>
            <a:endParaRPr lang="he-IL" dirty="0"/>
          </a:p>
        </p:txBody>
      </p:sp>
      <p:sp>
        <p:nvSpPr>
          <p:cNvPr id="4" name="عنصر نائب لرقم الشريحة 3"/>
          <p:cNvSpPr>
            <a:spLocks noGrp="1"/>
          </p:cNvSpPr>
          <p:nvPr>
            <p:ph type="sldNum" sz="quarter" idx="10"/>
          </p:nvPr>
        </p:nvSpPr>
        <p:spPr/>
        <p:txBody>
          <a:bodyPr/>
          <a:lstStyle/>
          <a:p>
            <a:fld id="{63377D40-FA6C-4C3A-9AAC-FECBF3A0234B}" type="slidenum">
              <a:rPr lang="he-IL" smtClean="0"/>
              <a:pPr/>
              <a:t>3</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he-IL"/>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he-IL"/>
          </a:p>
        </p:txBody>
      </p:sp>
      <p:sp>
        <p:nvSpPr>
          <p:cNvPr id="4" name="عنصر نائب للتاريخ 3"/>
          <p:cNvSpPr>
            <a:spLocks noGrp="1"/>
          </p:cNvSpPr>
          <p:nvPr>
            <p:ph type="dt" sz="half" idx="10"/>
          </p:nvPr>
        </p:nvSpPr>
        <p:spPr/>
        <p:txBody>
          <a:bodyPr/>
          <a:lstStyle/>
          <a:p>
            <a:fld id="{A676BB24-5D19-4C87-8B18-7AD172A1CEF7}" type="datetimeFigureOut">
              <a:rPr lang="he-IL" smtClean="0"/>
              <a:pPr/>
              <a:t>ח'/סיון/תשע"ג</a:t>
            </a:fld>
            <a:endParaRPr lang="he-IL"/>
          </a:p>
        </p:txBody>
      </p:sp>
      <p:sp>
        <p:nvSpPr>
          <p:cNvPr id="5" name="عنصر نائب للتذييل 4"/>
          <p:cNvSpPr>
            <a:spLocks noGrp="1"/>
          </p:cNvSpPr>
          <p:nvPr>
            <p:ph type="ftr" sz="quarter" idx="11"/>
          </p:nvPr>
        </p:nvSpPr>
        <p:spPr/>
        <p:txBody>
          <a:bodyPr/>
          <a:lstStyle/>
          <a:p>
            <a:endParaRPr lang="he-IL"/>
          </a:p>
        </p:txBody>
      </p:sp>
      <p:sp>
        <p:nvSpPr>
          <p:cNvPr id="6" name="عنصر نائب لرقم الشريحة 5"/>
          <p:cNvSpPr>
            <a:spLocks noGrp="1"/>
          </p:cNvSpPr>
          <p:nvPr>
            <p:ph type="sldNum" sz="quarter" idx="12"/>
          </p:nvPr>
        </p:nvSpPr>
        <p:spPr/>
        <p:txBody>
          <a:bodyPr/>
          <a:lstStyle/>
          <a:p>
            <a:fld id="{5F383A41-649E-4851-84CB-C885FEFF1D43}"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he-IL"/>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4" name="عنصر نائب للتاريخ 3"/>
          <p:cNvSpPr>
            <a:spLocks noGrp="1"/>
          </p:cNvSpPr>
          <p:nvPr>
            <p:ph type="dt" sz="half" idx="10"/>
          </p:nvPr>
        </p:nvSpPr>
        <p:spPr/>
        <p:txBody>
          <a:bodyPr/>
          <a:lstStyle/>
          <a:p>
            <a:fld id="{A676BB24-5D19-4C87-8B18-7AD172A1CEF7}" type="datetimeFigureOut">
              <a:rPr lang="he-IL" smtClean="0"/>
              <a:pPr/>
              <a:t>ח'/סיון/תשע"ג</a:t>
            </a:fld>
            <a:endParaRPr lang="he-IL"/>
          </a:p>
        </p:txBody>
      </p:sp>
      <p:sp>
        <p:nvSpPr>
          <p:cNvPr id="5" name="عنصر نائب للتذييل 4"/>
          <p:cNvSpPr>
            <a:spLocks noGrp="1"/>
          </p:cNvSpPr>
          <p:nvPr>
            <p:ph type="ftr" sz="quarter" idx="11"/>
          </p:nvPr>
        </p:nvSpPr>
        <p:spPr/>
        <p:txBody>
          <a:bodyPr/>
          <a:lstStyle/>
          <a:p>
            <a:endParaRPr lang="he-IL"/>
          </a:p>
        </p:txBody>
      </p:sp>
      <p:sp>
        <p:nvSpPr>
          <p:cNvPr id="6" name="عنصر نائب لرقم الشريحة 5"/>
          <p:cNvSpPr>
            <a:spLocks noGrp="1"/>
          </p:cNvSpPr>
          <p:nvPr>
            <p:ph type="sldNum" sz="quarter" idx="12"/>
          </p:nvPr>
        </p:nvSpPr>
        <p:spPr/>
        <p:txBody>
          <a:bodyPr/>
          <a:lstStyle/>
          <a:p>
            <a:fld id="{5F383A41-649E-4851-84CB-C885FEFF1D43}"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he-IL"/>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4" name="عنصر نائب للتاريخ 3"/>
          <p:cNvSpPr>
            <a:spLocks noGrp="1"/>
          </p:cNvSpPr>
          <p:nvPr>
            <p:ph type="dt" sz="half" idx="10"/>
          </p:nvPr>
        </p:nvSpPr>
        <p:spPr/>
        <p:txBody>
          <a:bodyPr/>
          <a:lstStyle/>
          <a:p>
            <a:fld id="{A676BB24-5D19-4C87-8B18-7AD172A1CEF7}" type="datetimeFigureOut">
              <a:rPr lang="he-IL" smtClean="0"/>
              <a:pPr/>
              <a:t>ח'/סיון/תשע"ג</a:t>
            </a:fld>
            <a:endParaRPr lang="he-IL"/>
          </a:p>
        </p:txBody>
      </p:sp>
      <p:sp>
        <p:nvSpPr>
          <p:cNvPr id="5" name="عنصر نائب للتذييل 4"/>
          <p:cNvSpPr>
            <a:spLocks noGrp="1"/>
          </p:cNvSpPr>
          <p:nvPr>
            <p:ph type="ftr" sz="quarter" idx="11"/>
          </p:nvPr>
        </p:nvSpPr>
        <p:spPr/>
        <p:txBody>
          <a:bodyPr/>
          <a:lstStyle/>
          <a:p>
            <a:endParaRPr lang="he-IL"/>
          </a:p>
        </p:txBody>
      </p:sp>
      <p:sp>
        <p:nvSpPr>
          <p:cNvPr id="6" name="عنصر نائب لرقم الشريحة 5"/>
          <p:cNvSpPr>
            <a:spLocks noGrp="1"/>
          </p:cNvSpPr>
          <p:nvPr>
            <p:ph type="sldNum" sz="quarter" idx="12"/>
          </p:nvPr>
        </p:nvSpPr>
        <p:spPr/>
        <p:txBody>
          <a:bodyPr/>
          <a:lstStyle/>
          <a:p>
            <a:fld id="{5F383A41-649E-4851-84CB-C885FEFF1D43}"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he-IL"/>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4" name="عنصر نائب للتاريخ 3"/>
          <p:cNvSpPr>
            <a:spLocks noGrp="1"/>
          </p:cNvSpPr>
          <p:nvPr>
            <p:ph type="dt" sz="half" idx="10"/>
          </p:nvPr>
        </p:nvSpPr>
        <p:spPr/>
        <p:txBody>
          <a:bodyPr/>
          <a:lstStyle/>
          <a:p>
            <a:fld id="{A676BB24-5D19-4C87-8B18-7AD172A1CEF7}" type="datetimeFigureOut">
              <a:rPr lang="he-IL" smtClean="0"/>
              <a:pPr/>
              <a:t>ח'/סיון/תשע"ג</a:t>
            </a:fld>
            <a:endParaRPr lang="he-IL"/>
          </a:p>
        </p:txBody>
      </p:sp>
      <p:sp>
        <p:nvSpPr>
          <p:cNvPr id="5" name="عنصر نائب للتذييل 4"/>
          <p:cNvSpPr>
            <a:spLocks noGrp="1"/>
          </p:cNvSpPr>
          <p:nvPr>
            <p:ph type="ftr" sz="quarter" idx="11"/>
          </p:nvPr>
        </p:nvSpPr>
        <p:spPr/>
        <p:txBody>
          <a:bodyPr/>
          <a:lstStyle/>
          <a:p>
            <a:endParaRPr lang="he-IL"/>
          </a:p>
        </p:txBody>
      </p:sp>
      <p:sp>
        <p:nvSpPr>
          <p:cNvPr id="6" name="عنصر نائب لرقم الشريحة 5"/>
          <p:cNvSpPr>
            <a:spLocks noGrp="1"/>
          </p:cNvSpPr>
          <p:nvPr>
            <p:ph type="sldNum" sz="quarter" idx="12"/>
          </p:nvPr>
        </p:nvSpPr>
        <p:spPr/>
        <p:txBody>
          <a:bodyPr/>
          <a:lstStyle/>
          <a:p>
            <a:fld id="{5F383A41-649E-4851-84CB-C885FEFF1D43}"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he-IL"/>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676BB24-5D19-4C87-8B18-7AD172A1CEF7}" type="datetimeFigureOut">
              <a:rPr lang="he-IL" smtClean="0"/>
              <a:pPr/>
              <a:t>ח'/סיון/תשע"ג</a:t>
            </a:fld>
            <a:endParaRPr lang="he-IL"/>
          </a:p>
        </p:txBody>
      </p:sp>
      <p:sp>
        <p:nvSpPr>
          <p:cNvPr id="5" name="عنصر نائب للتذييل 4"/>
          <p:cNvSpPr>
            <a:spLocks noGrp="1"/>
          </p:cNvSpPr>
          <p:nvPr>
            <p:ph type="ftr" sz="quarter" idx="11"/>
          </p:nvPr>
        </p:nvSpPr>
        <p:spPr/>
        <p:txBody>
          <a:bodyPr/>
          <a:lstStyle/>
          <a:p>
            <a:endParaRPr lang="he-IL"/>
          </a:p>
        </p:txBody>
      </p:sp>
      <p:sp>
        <p:nvSpPr>
          <p:cNvPr id="6" name="عنصر نائب لرقم الشريحة 5"/>
          <p:cNvSpPr>
            <a:spLocks noGrp="1"/>
          </p:cNvSpPr>
          <p:nvPr>
            <p:ph type="sldNum" sz="quarter" idx="12"/>
          </p:nvPr>
        </p:nvSpPr>
        <p:spPr/>
        <p:txBody>
          <a:bodyPr/>
          <a:lstStyle/>
          <a:p>
            <a:fld id="{5F383A41-649E-4851-84CB-C885FEFF1D43}"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he-IL"/>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5" name="عنصر نائب للتاريخ 4"/>
          <p:cNvSpPr>
            <a:spLocks noGrp="1"/>
          </p:cNvSpPr>
          <p:nvPr>
            <p:ph type="dt" sz="half" idx="10"/>
          </p:nvPr>
        </p:nvSpPr>
        <p:spPr/>
        <p:txBody>
          <a:bodyPr/>
          <a:lstStyle/>
          <a:p>
            <a:fld id="{A676BB24-5D19-4C87-8B18-7AD172A1CEF7}" type="datetimeFigureOut">
              <a:rPr lang="he-IL" smtClean="0"/>
              <a:pPr/>
              <a:t>ח'/סיון/תשע"ג</a:t>
            </a:fld>
            <a:endParaRPr lang="he-IL"/>
          </a:p>
        </p:txBody>
      </p:sp>
      <p:sp>
        <p:nvSpPr>
          <p:cNvPr id="6" name="عنصر نائب للتذييل 5"/>
          <p:cNvSpPr>
            <a:spLocks noGrp="1"/>
          </p:cNvSpPr>
          <p:nvPr>
            <p:ph type="ftr" sz="quarter" idx="11"/>
          </p:nvPr>
        </p:nvSpPr>
        <p:spPr/>
        <p:txBody>
          <a:bodyPr/>
          <a:lstStyle/>
          <a:p>
            <a:endParaRPr lang="he-IL"/>
          </a:p>
        </p:txBody>
      </p:sp>
      <p:sp>
        <p:nvSpPr>
          <p:cNvPr id="7" name="عنصر نائب لرقم الشريحة 6"/>
          <p:cNvSpPr>
            <a:spLocks noGrp="1"/>
          </p:cNvSpPr>
          <p:nvPr>
            <p:ph type="sldNum" sz="quarter" idx="12"/>
          </p:nvPr>
        </p:nvSpPr>
        <p:spPr/>
        <p:txBody>
          <a:bodyPr/>
          <a:lstStyle/>
          <a:p>
            <a:fld id="{5F383A41-649E-4851-84CB-C885FEFF1D43}"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he-IL"/>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7" name="عنصر نائب للتاريخ 6"/>
          <p:cNvSpPr>
            <a:spLocks noGrp="1"/>
          </p:cNvSpPr>
          <p:nvPr>
            <p:ph type="dt" sz="half" idx="10"/>
          </p:nvPr>
        </p:nvSpPr>
        <p:spPr/>
        <p:txBody>
          <a:bodyPr/>
          <a:lstStyle/>
          <a:p>
            <a:fld id="{A676BB24-5D19-4C87-8B18-7AD172A1CEF7}" type="datetimeFigureOut">
              <a:rPr lang="he-IL" smtClean="0"/>
              <a:pPr/>
              <a:t>ח'/סיון/תשע"ג</a:t>
            </a:fld>
            <a:endParaRPr lang="he-IL"/>
          </a:p>
        </p:txBody>
      </p:sp>
      <p:sp>
        <p:nvSpPr>
          <p:cNvPr id="8" name="عنصر نائب للتذييل 7"/>
          <p:cNvSpPr>
            <a:spLocks noGrp="1"/>
          </p:cNvSpPr>
          <p:nvPr>
            <p:ph type="ftr" sz="quarter" idx="11"/>
          </p:nvPr>
        </p:nvSpPr>
        <p:spPr/>
        <p:txBody>
          <a:bodyPr/>
          <a:lstStyle/>
          <a:p>
            <a:endParaRPr lang="he-IL"/>
          </a:p>
        </p:txBody>
      </p:sp>
      <p:sp>
        <p:nvSpPr>
          <p:cNvPr id="9" name="عنصر نائب لرقم الشريحة 8"/>
          <p:cNvSpPr>
            <a:spLocks noGrp="1"/>
          </p:cNvSpPr>
          <p:nvPr>
            <p:ph type="sldNum" sz="quarter" idx="12"/>
          </p:nvPr>
        </p:nvSpPr>
        <p:spPr/>
        <p:txBody>
          <a:bodyPr/>
          <a:lstStyle/>
          <a:p>
            <a:fld id="{5F383A41-649E-4851-84CB-C885FEFF1D43}"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he-IL"/>
          </a:p>
        </p:txBody>
      </p:sp>
      <p:sp>
        <p:nvSpPr>
          <p:cNvPr id="3" name="عنصر نائب للتاريخ 2"/>
          <p:cNvSpPr>
            <a:spLocks noGrp="1"/>
          </p:cNvSpPr>
          <p:nvPr>
            <p:ph type="dt" sz="half" idx="10"/>
          </p:nvPr>
        </p:nvSpPr>
        <p:spPr/>
        <p:txBody>
          <a:bodyPr/>
          <a:lstStyle/>
          <a:p>
            <a:fld id="{A676BB24-5D19-4C87-8B18-7AD172A1CEF7}" type="datetimeFigureOut">
              <a:rPr lang="he-IL" smtClean="0"/>
              <a:pPr/>
              <a:t>ח'/סיון/תשע"ג</a:t>
            </a:fld>
            <a:endParaRPr lang="he-IL"/>
          </a:p>
        </p:txBody>
      </p:sp>
      <p:sp>
        <p:nvSpPr>
          <p:cNvPr id="4" name="عنصر نائب للتذييل 3"/>
          <p:cNvSpPr>
            <a:spLocks noGrp="1"/>
          </p:cNvSpPr>
          <p:nvPr>
            <p:ph type="ftr" sz="quarter" idx="11"/>
          </p:nvPr>
        </p:nvSpPr>
        <p:spPr/>
        <p:txBody>
          <a:bodyPr/>
          <a:lstStyle/>
          <a:p>
            <a:endParaRPr lang="he-IL"/>
          </a:p>
        </p:txBody>
      </p:sp>
      <p:sp>
        <p:nvSpPr>
          <p:cNvPr id="5" name="عنصر نائب لرقم الشريحة 4"/>
          <p:cNvSpPr>
            <a:spLocks noGrp="1"/>
          </p:cNvSpPr>
          <p:nvPr>
            <p:ph type="sldNum" sz="quarter" idx="12"/>
          </p:nvPr>
        </p:nvSpPr>
        <p:spPr/>
        <p:txBody>
          <a:bodyPr/>
          <a:lstStyle/>
          <a:p>
            <a:fld id="{5F383A41-649E-4851-84CB-C885FEFF1D43}"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676BB24-5D19-4C87-8B18-7AD172A1CEF7}" type="datetimeFigureOut">
              <a:rPr lang="he-IL" smtClean="0"/>
              <a:pPr/>
              <a:t>ח'/סיון/תשע"ג</a:t>
            </a:fld>
            <a:endParaRPr lang="he-IL"/>
          </a:p>
        </p:txBody>
      </p:sp>
      <p:sp>
        <p:nvSpPr>
          <p:cNvPr id="3" name="عنصر نائب للتذييل 2"/>
          <p:cNvSpPr>
            <a:spLocks noGrp="1"/>
          </p:cNvSpPr>
          <p:nvPr>
            <p:ph type="ftr" sz="quarter" idx="11"/>
          </p:nvPr>
        </p:nvSpPr>
        <p:spPr/>
        <p:txBody>
          <a:bodyPr/>
          <a:lstStyle/>
          <a:p>
            <a:endParaRPr lang="he-IL"/>
          </a:p>
        </p:txBody>
      </p:sp>
      <p:sp>
        <p:nvSpPr>
          <p:cNvPr id="4" name="عنصر نائب لرقم الشريحة 3"/>
          <p:cNvSpPr>
            <a:spLocks noGrp="1"/>
          </p:cNvSpPr>
          <p:nvPr>
            <p:ph type="sldNum" sz="quarter" idx="12"/>
          </p:nvPr>
        </p:nvSpPr>
        <p:spPr/>
        <p:txBody>
          <a:bodyPr/>
          <a:lstStyle/>
          <a:p>
            <a:fld id="{5F383A41-649E-4851-84CB-C885FEFF1D43}"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he-IL"/>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676BB24-5D19-4C87-8B18-7AD172A1CEF7}" type="datetimeFigureOut">
              <a:rPr lang="he-IL" smtClean="0"/>
              <a:pPr/>
              <a:t>ח'/סיון/תשע"ג</a:t>
            </a:fld>
            <a:endParaRPr lang="he-IL"/>
          </a:p>
        </p:txBody>
      </p:sp>
      <p:sp>
        <p:nvSpPr>
          <p:cNvPr id="6" name="عنصر نائب للتذييل 5"/>
          <p:cNvSpPr>
            <a:spLocks noGrp="1"/>
          </p:cNvSpPr>
          <p:nvPr>
            <p:ph type="ftr" sz="quarter" idx="11"/>
          </p:nvPr>
        </p:nvSpPr>
        <p:spPr/>
        <p:txBody>
          <a:bodyPr/>
          <a:lstStyle/>
          <a:p>
            <a:endParaRPr lang="he-IL"/>
          </a:p>
        </p:txBody>
      </p:sp>
      <p:sp>
        <p:nvSpPr>
          <p:cNvPr id="7" name="عنصر نائب لرقم الشريحة 6"/>
          <p:cNvSpPr>
            <a:spLocks noGrp="1"/>
          </p:cNvSpPr>
          <p:nvPr>
            <p:ph type="sldNum" sz="quarter" idx="12"/>
          </p:nvPr>
        </p:nvSpPr>
        <p:spPr/>
        <p:txBody>
          <a:bodyPr/>
          <a:lstStyle/>
          <a:p>
            <a:fld id="{5F383A41-649E-4851-84CB-C885FEFF1D43}"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he-IL"/>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676BB24-5D19-4C87-8B18-7AD172A1CEF7}" type="datetimeFigureOut">
              <a:rPr lang="he-IL" smtClean="0"/>
              <a:pPr/>
              <a:t>ח'/סיון/תשע"ג</a:t>
            </a:fld>
            <a:endParaRPr lang="he-IL"/>
          </a:p>
        </p:txBody>
      </p:sp>
      <p:sp>
        <p:nvSpPr>
          <p:cNvPr id="6" name="عنصر نائب للتذييل 5"/>
          <p:cNvSpPr>
            <a:spLocks noGrp="1"/>
          </p:cNvSpPr>
          <p:nvPr>
            <p:ph type="ftr" sz="quarter" idx="11"/>
          </p:nvPr>
        </p:nvSpPr>
        <p:spPr/>
        <p:txBody>
          <a:bodyPr/>
          <a:lstStyle/>
          <a:p>
            <a:endParaRPr lang="he-IL"/>
          </a:p>
        </p:txBody>
      </p:sp>
      <p:sp>
        <p:nvSpPr>
          <p:cNvPr id="7" name="عنصر نائب لرقم الشريحة 6"/>
          <p:cNvSpPr>
            <a:spLocks noGrp="1"/>
          </p:cNvSpPr>
          <p:nvPr>
            <p:ph type="sldNum" sz="quarter" idx="12"/>
          </p:nvPr>
        </p:nvSpPr>
        <p:spPr/>
        <p:txBody>
          <a:bodyPr/>
          <a:lstStyle/>
          <a:p>
            <a:fld id="{5F383A41-649E-4851-84CB-C885FEFF1D43}"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he-IL"/>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676BB24-5D19-4C87-8B18-7AD172A1CEF7}" type="datetimeFigureOut">
              <a:rPr lang="he-IL" smtClean="0"/>
              <a:pPr/>
              <a:t>ח'/סיון/תשע"ג</a:t>
            </a:fld>
            <a:endParaRPr lang="he-IL"/>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F383A41-649E-4851-84CB-C885FEFF1D43}"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6oyor-aljanah.com/vb/t82058.html"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hyperlink" Target="http://www.6oyor-aljanah.com/vb/t82058.html"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10.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imagesCAKV0GER.jpg"/>
          <p:cNvPicPr>
            <a:picLocks noChangeAspect="1"/>
          </p:cNvPicPr>
          <p:nvPr/>
        </p:nvPicPr>
        <p:blipFill>
          <a:blip r:embed="rId2" cstate="print">
            <a:clrChange>
              <a:clrFrom>
                <a:srgbClr val="FFFFFF"/>
              </a:clrFrom>
              <a:clrTo>
                <a:srgbClr val="FFFFFF">
                  <a:alpha val="0"/>
                </a:srgbClr>
              </a:clrTo>
            </a:clrChange>
          </a:blip>
          <a:srcRect r="62886"/>
          <a:stretch>
            <a:fillRect/>
          </a:stretch>
        </p:blipFill>
        <p:spPr>
          <a:xfrm>
            <a:off x="8521824" y="-243408"/>
            <a:ext cx="622176" cy="2733675"/>
          </a:xfrm>
          <a:prstGeom prst="rect">
            <a:avLst/>
          </a:prstGeom>
        </p:spPr>
      </p:pic>
      <p:pic>
        <p:nvPicPr>
          <p:cNvPr id="5" name="Picture 2" descr="http://www.world-gd.com/forum/uploaded/2528_a-2.gif">
            <a:hlinkClick r:id="rId3"/>
          </p:cNvPr>
          <p:cNvPicPr>
            <a:picLocks noChangeAspect="1" noChangeArrowheads="1"/>
          </p:cNvPicPr>
          <p:nvPr/>
        </p:nvPicPr>
        <p:blipFill>
          <a:blip r:embed="rId4" cstate="print"/>
          <a:srcRect t="82969" r="42944"/>
          <a:stretch>
            <a:fillRect/>
          </a:stretch>
        </p:blipFill>
        <p:spPr bwMode="auto">
          <a:xfrm rot="5400000">
            <a:off x="7550950" y="3204102"/>
            <a:ext cx="2592288" cy="593812"/>
          </a:xfrm>
          <a:prstGeom prst="rect">
            <a:avLst/>
          </a:prstGeom>
          <a:noFill/>
        </p:spPr>
      </p:pic>
      <p:pic>
        <p:nvPicPr>
          <p:cNvPr id="6" name="صورة 5" descr="imagesCAKV0GER.jpg"/>
          <p:cNvPicPr>
            <a:picLocks noChangeAspect="1"/>
          </p:cNvPicPr>
          <p:nvPr/>
        </p:nvPicPr>
        <p:blipFill>
          <a:blip r:embed="rId2" cstate="print">
            <a:clrChange>
              <a:clrFrom>
                <a:srgbClr val="FFFFFF"/>
              </a:clrFrom>
              <a:clrTo>
                <a:srgbClr val="FFFFFF">
                  <a:alpha val="0"/>
                </a:srgbClr>
              </a:clrTo>
            </a:clrChange>
          </a:blip>
          <a:srcRect r="62886"/>
          <a:stretch>
            <a:fillRect/>
          </a:stretch>
        </p:blipFill>
        <p:spPr>
          <a:xfrm>
            <a:off x="8521824" y="4581128"/>
            <a:ext cx="622176" cy="2733675"/>
          </a:xfrm>
          <a:prstGeom prst="rect">
            <a:avLst/>
          </a:prstGeom>
        </p:spPr>
      </p:pic>
      <p:pic>
        <p:nvPicPr>
          <p:cNvPr id="7" name="صورة 6" descr="imagesCAKV0GER.jpg"/>
          <p:cNvPicPr>
            <a:picLocks noChangeAspect="1"/>
          </p:cNvPicPr>
          <p:nvPr/>
        </p:nvPicPr>
        <p:blipFill>
          <a:blip r:embed="rId2" cstate="print">
            <a:clrChange>
              <a:clrFrom>
                <a:srgbClr val="FFFFFF"/>
              </a:clrFrom>
              <a:clrTo>
                <a:srgbClr val="FFFFFF">
                  <a:alpha val="0"/>
                </a:srgbClr>
              </a:clrTo>
            </a:clrChange>
          </a:blip>
          <a:srcRect r="62886"/>
          <a:stretch>
            <a:fillRect/>
          </a:stretch>
        </p:blipFill>
        <p:spPr>
          <a:xfrm rot="10800000">
            <a:off x="0" y="-243408"/>
            <a:ext cx="622176" cy="2733675"/>
          </a:xfrm>
          <a:prstGeom prst="rect">
            <a:avLst/>
          </a:prstGeom>
        </p:spPr>
      </p:pic>
      <p:pic>
        <p:nvPicPr>
          <p:cNvPr id="8" name="صورة 7" descr="imagesCAKV0GER.jpg"/>
          <p:cNvPicPr>
            <a:picLocks noChangeAspect="1"/>
          </p:cNvPicPr>
          <p:nvPr/>
        </p:nvPicPr>
        <p:blipFill>
          <a:blip r:embed="rId2" cstate="print">
            <a:clrChange>
              <a:clrFrom>
                <a:srgbClr val="FFFFFF"/>
              </a:clrFrom>
              <a:clrTo>
                <a:srgbClr val="FFFFFF">
                  <a:alpha val="0"/>
                </a:srgbClr>
              </a:clrTo>
            </a:clrChange>
          </a:blip>
          <a:srcRect r="62886"/>
          <a:stretch>
            <a:fillRect/>
          </a:stretch>
        </p:blipFill>
        <p:spPr>
          <a:xfrm rot="10800000">
            <a:off x="0" y="4437112"/>
            <a:ext cx="622176" cy="2733675"/>
          </a:xfrm>
          <a:prstGeom prst="rect">
            <a:avLst/>
          </a:prstGeom>
        </p:spPr>
      </p:pic>
      <p:pic>
        <p:nvPicPr>
          <p:cNvPr id="9" name="Picture 2" descr="http://www.world-gd.com/forum/uploaded/2528_a-2.gif">
            <a:hlinkClick r:id="rId3"/>
          </p:cNvPr>
          <p:cNvPicPr>
            <a:picLocks noChangeAspect="1" noChangeArrowheads="1"/>
          </p:cNvPicPr>
          <p:nvPr/>
        </p:nvPicPr>
        <p:blipFill>
          <a:blip r:embed="rId4" cstate="print"/>
          <a:srcRect t="82969" r="42944"/>
          <a:stretch>
            <a:fillRect/>
          </a:stretch>
        </p:blipFill>
        <p:spPr bwMode="auto">
          <a:xfrm rot="16200000">
            <a:off x="-999238" y="3276110"/>
            <a:ext cx="2592288" cy="593812"/>
          </a:xfrm>
          <a:prstGeom prst="rect">
            <a:avLst/>
          </a:prstGeom>
          <a:noFill/>
        </p:spPr>
      </p:pic>
      <p:sp>
        <p:nvSpPr>
          <p:cNvPr id="11" name="مستطيل 10"/>
          <p:cNvSpPr/>
          <p:nvPr/>
        </p:nvSpPr>
        <p:spPr>
          <a:xfrm>
            <a:off x="755576" y="188640"/>
            <a:ext cx="7776864" cy="764704"/>
          </a:xfrm>
          <a:prstGeom prst="rect">
            <a:avLst/>
          </a:prstGeom>
          <a:solidFill>
            <a:schemeClr val="accent5">
              <a:lumMod val="75000"/>
              <a:alpha val="78824"/>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استخرج حكم الصلاة من الأدلة المعطاة.</a:t>
            </a:r>
            <a:endParaRPr lang="he-IL" dirty="0"/>
          </a:p>
        </p:txBody>
      </p:sp>
      <p:sp>
        <p:nvSpPr>
          <p:cNvPr id="18" name="شكل بيضاوي 17"/>
          <p:cNvSpPr/>
          <p:nvPr/>
        </p:nvSpPr>
        <p:spPr>
          <a:xfrm>
            <a:off x="6012160" y="1124744"/>
            <a:ext cx="2592288" cy="1728192"/>
          </a:xfrm>
          <a:prstGeom prst="ellipse">
            <a:avLst/>
          </a:prstGeom>
          <a:solidFill>
            <a:schemeClr val="accent5">
              <a:lumMod val="60000"/>
              <a:lumOff val="40000"/>
              <a:alpha val="9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u="sng" dirty="0" smtClean="0">
                <a:solidFill>
                  <a:schemeClr val="tx1"/>
                </a:solidFill>
                <a:latin typeface="Traditional Arabic" pitchFamily="18" charset="-78"/>
                <a:cs typeface="Traditional Arabic" pitchFamily="18" charset="-78"/>
              </a:rPr>
              <a:t>«وأقيموا</a:t>
            </a:r>
            <a:r>
              <a:rPr lang="ar-SA" sz="2400" b="1" dirty="0" smtClean="0">
                <a:solidFill>
                  <a:schemeClr val="tx1"/>
                </a:solidFill>
                <a:latin typeface="Traditional Arabic" pitchFamily="18" charset="-78"/>
                <a:cs typeface="Traditional Arabic" pitchFamily="18" charset="-78"/>
              </a:rPr>
              <a:t> </a:t>
            </a:r>
            <a:r>
              <a:rPr lang="ar-SA" sz="2400" b="1" dirty="0" smtClean="0">
                <a:solidFill>
                  <a:schemeClr val="tx1"/>
                </a:solidFill>
                <a:latin typeface="Traditional Arabic" pitchFamily="18" charset="-78"/>
                <a:cs typeface="Traditional Arabic" pitchFamily="18" charset="-78"/>
              </a:rPr>
              <a:t>الصلاة وآتوا الزكاة واركعوا مع </a:t>
            </a:r>
            <a:r>
              <a:rPr lang="ar-SA" sz="2400" b="1" dirty="0" smtClean="0">
                <a:solidFill>
                  <a:schemeClr val="tx1"/>
                </a:solidFill>
                <a:latin typeface="Traditional Arabic" pitchFamily="18" charset="-78"/>
                <a:cs typeface="Traditional Arabic" pitchFamily="18" charset="-78"/>
              </a:rPr>
              <a:t>الراكعين»</a:t>
            </a:r>
            <a:endParaRPr lang="he-IL" sz="2400" b="1" dirty="0">
              <a:solidFill>
                <a:schemeClr val="tx1"/>
              </a:solidFill>
              <a:latin typeface="Traditional Arabic" pitchFamily="18" charset="-78"/>
            </a:endParaRPr>
          </a:p>
        </p:txBody>
      </p:sp>
      <p:sp>
        <p:nvSpPr>
          <p:cNvPr id="22" name="شكل بيضاوي 21"/>
          <p:cNvSpPr/>
          <p:nvPr/>
        </p:nvSpPr>
        <p:spPr>
          <a:xfrm>
            <a:off x="1475656" y="3284984"/>
            <a:ext cx="1944216" cy="1944216"/>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solidFill>
                  <a:schemeClr val="tx1"/>
                </a:solidFill>
              </a:rPr>
              <a:t>«إِنَّ </a:t>
            </a:r>
            <a:r>
              <a:rPr lang="ar-SA" b="1" dirty="0" smtClean="0">
                <a:solidFill>
                  <a:schemeClr val="tx1"/>
                </a:solidFill>
              </a:rPr>
              <a:t>الصَّلاَةَ كَانَتْ عَلَى الْمُؤْمِنِينَ كِتَاباً </a:t>
            </a:r>
            <a:r>
              <a:rPr lang="ar-SA" b="1" dirty="0" smtClean="0">
                <a:solidFill>
                  <a:schemeClr val="tx1"/>
                </a:solidFill>
              </a:rPr>
              <a:t>مَّوْقُوتاً»</a:t>
            </a:r>
            <a:endParaRPr lang="he-IL" dirty="0">
              <a:solidFill>
                <a:schemeClr val="tx1"/>
              </a:solidFill>
            </a:endParaRPr>
          </a:p>
        </p:txBody>
      </p:sp>
      <p:sp>
        <p:nvSpPr>
          <p:cNvPr id="23" name="شكل بيضاوي 22"/>
          <p:cNvSpPr/>
          <p:nvPr/>
        </p:nvSpPr>
        <p:spPr>
          <a:xfrm>
            <a:off x="3275856" y="4869160"/>
            <a:ext cx="2448272" cy="198884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SA" sz="2000" b="1" dirty="0" smtClean="0">
                <a:solidFill>
                  <a:schemeClr val="tx1"/>
                </a:solidFill>
                <a:latin typeface="Traditional Arabic" pitchFamily="18" charset="-78"/>
                <a:cs typeface="Traditional Arabic" pitchFamily="18" charset="-78"/>
              </a:rPr>
              <a:t>«فَوَيْلٌ </a:t>
            </a:r>
            <a:r>
              <a:rPr lang="ar-SA" sz="2000" b="1" dirty="0" smtClean="0">
                <a:solidFill>
                  <a:schemeClr val="tx1"/>
                </a:solidFill>
                <a:latin typeface="Traditional Arabic" pitchFamily="18" charset="-78"/>
                <a:cs typeface="Traditional Arabic" pitchFamily="18" charset="-78"/>
              </a:rPr>
              <a:t>لِّلْمُصَلِّينَ الَّذِينَ هُمْ عَن صَلَاتِهِمْ </a:t>
            </a:r>
            <a:r>
              <a:rPr lang="ar-SA" sz="2000" b="1" dirty="0" smtClean="0">
                <a:solidFill>
                  <a:schemeClr val="tx1"/>
                </a:solidFill>
                <a:latin typeface="Traditional Arabic" pitchFamily="18" charset="-78"/>
                <a:cs typeface="Traditional Arabic" pitchFamily="18" charset="-78"/>
              </a:rPr>
              <a:t>سَاهُون»</a:t>
            </a:r>
            <a:endParaRPr lang="he-IL" sz="2000" dirty="0">
              <a:solidFill>
                <a:schemeClr val="tx1"/>
              </a:solidFill>
              <a:latin typeface="Traditional Arabic" pitchFamily="18" charset="-78"/>
            </a:endParaRPr>
          </a:p>
        </p:txBody>
      </p:sp>
      <p:sp>
        <p:nvSpPr>
          <p:cNvPr id="24" name="مستطيل مستدير الزوايا 23"/>
          <p:cNvSpPr/>
          <p:nvPr/>
        </p:nvSpPr>
        <p:spPr>
          <a:xfrm>
            <a:off x="899592" y="1124744"/>
            <a:ext cx="3002632" cy="1944216"/>
          </a:xfrm>
          <a:prstGeom prst="roundRect">
            <a:avLst/>
          </a:prstGeom>
          <a:solidFill>
            <a:srgbClr val="953735">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000" b="1" dirty="0" smtClean="0">
              <a:solidFill>
                <a:schemeClr val="tx1"/>
              </a:solidFill>
              <a:latin typeface="Traditional Arabic" pitchFamily="18" charset="-78"/>
              <a:cs typeface="Traditional Arabic" pitchFamily="18" charset="-78"/>
            </a:endParaRPr>
          </a:p>
          <a:p>
            <a:pPr algn="ctr"/>
            <a:r>
              <a:rPr lang="ar-SA" sz="2000" b="1" dirty="0" smtClean="0">
                <a:solidFill>
                  <a:schemeClr val="tx1"/>
                </a:solidFill>
                <a:latin typeface="Traditional Arabic" pitchFamily="18" charset="-78"/>
                <a:cs typeface="Traditional Arabic" pitchFamily="18" charset="-78"/>
              </a:rPr>
              <a:t>«كل </a:t>
            </a:r>
            <a:r>
              <a:rPr lang="ar-SA" sz="2000" b="1" dirty="0" smtClean="0">
                <a:solidFill>
                  <a:schemeClr val="tx1"/>
                </a:solidFill>
                <a:latin typeface="Traditional Arabic" pitchFamily="18" charset="-78"/>
                <a:cs typeface="Traditional Arabic" pitchFamily="18" charset="-78"/>
              </a:rPr>
              <a:t>نفس بما كسبت </a:t>
            </a:r>
            <a:r>
              <a:rPr lang="ar-SA" sz="2000" b="1" dirty="0" smtClean="0">
                <a:solidFill>
                  <a:schemeClr val="tx1"/>
                </a:solidFill>
                <a:latin typeface="Traditional Arabic" pitchFamily="18" charset="-78"/>
                <a:cs typeface="Traditional Arabic" pitchFamily="18" charset="-78"/>
              </a:rPr>
              <a:t>رهينة * </a:t>
            </a:r>
            <a:r>
              <a:rPr lang="ar-SA" sz="2000" b="1" dirty="0" smtClean="0">
                <a:solidFill>
                  <a:schemeClr val="tx1"/>
                </a:solidFill>
                <a:latin typeface="Traditional Arabic" pitchFamily="18" charset="-78"/>
                <a:cs typeface="Traditional Arabic" pitchFamily="18" charset="-78"/>
              </a:rPr>
              <a:t>إلا </a:t>
            </a:r>
            <a:r>
              <a:rPr lang="ar-SA" sz="2000" b="1" dirty="0" smtClean="0">
                <a:solidFill>
                  <a:schemeClr val="tx1"/>
                </a:solidFill>
                <a:latin typeface="Traditional Arabic" pitchFamily="18" charset="-78"/>
                <a:cs typeface="Traditional Arabic" pitchFamily="18" charset="-78"/>
              </a:rPr>
              <a:t>أصحاب </a:t>
            </a:r>
            <a:r>
              <a:rPr lang="ar-SA" sz="2000" b="1" dirty="0" smtClean="0">
                <a:solidFill>
                  <a:schemeClr val="tx1"/>
                </a:solidFill>
                <a:latin typeface="Traditional Arabic" pitchFamily="18" charset="-78"/>
                <a:cs typeface="Traditional Arabic" pitchFamily="18" charset="-78"/>
              </a:rPr>
              <a:t>اليمين </a:t>
            </a:r>
            <a:r>
              <a:rPr lang="ar-SA" sz="2000" b="1" dirty="0" smtClean="0">
                <a:solidFill>
                  <a:schemeClr val="tx1"/>
                </a:solidFill>
                <a:latin typeface="Traditional Arabic" pitchFamily="18" charset="-78"/>
                <a:cs typeface="Traditional Arabic" pitchFamily="18" charset="-78"/>
              </a:rPr>
              <a:t>* في </a:t>
            </a:r>
            <a:r>
              <a:rPr lang="ar-SA" sz="2000" b="1" dirty="0" smtClean="0">
                <a:solidFill>
                  <a:schemeClr val="tx1"/>
                </a:solidFill>
                <a:latin typeface="Traditional Arabic" pitchFamily="18" charset="-78"/>
                <a:cs typeface="Traditional Arabic" pitchFamily="18" charset="-78"/>
              </a:rPr>
              <a:t>جنات </a:t>
            </a:r>
            <a:r>
              <a:rPr lang="ar-SA" sz="2000" b="1" dirty="0" smtClean="0">
                <a:solidFill>
                  <a:schemeClr val="tx1"/>
                </a:solidFill>
                <a:latin typeface="Traditional Arabic" pitchFamily="18" charset="-78"/>
                <a:cs typeface="Traditional Arabic" pitchFamily="18" charset="-78"/>
              </a:rPr>
              <a:t>يتساءلون * </a:t>
            </a:r>
            <a:r>
              <a:rPr lang="ar-SA" sz="2000" b="1" dirty="0" smtClean="0">
                <a:solidFill>
                  <a:schemeClr val="tx1"/>
                </a:solidFill>
                <a:latin typeface="Traditional Arabic" pitchFamily="18" charset="-78"/>
                <a:cs typeface="Traditional Arabic" pitchFamily="18" charset="-78"/>
              </a:rPr>
              <a:t>عن </a:t>
            </a:r>
            <a:r>
              <a:rPr lang="ar-SA" sz="2000" b="1" dirty="0" smtClean="0">
                <a:solidFill>
                  <a:schemeClr val="tx1"/>
                </a:solidFill>
                <a:latin typeface="Traditional Arabic" pitchFamily="18" charset="-78"/>
                <a:cs typeface="Traditional Arabic" pitchFamily="18" charset="-78"/>
              </a:rPr>
              <a:t>المجرمين * </a:t>
            </a:r>
            <a:r>
              <a:rPr lang="ar-SA" sz="2000" b="1" dirty="0" smtClean="0">
                <a:solidFill>
                  <a:schemeClr val="tx1"/>
                </a:solidFill>
                <a:latin typeface="Traditional Arabic" pitchFamily="18" charset="-78"/>
                <a:cs typeface="Traditional Arabic" pitchFamily="18" charset="-78"/>
              </a:rPr>
              <a:t>ما سلككم في </a:t>
            </a:r>
            <a:r>
              <a:rPr lang="ar-SA" sz="2000" b="1" dirty="0" smtClean="0">
                <a:solidFill>
                  <a:schemeClr val="tx1"/>
                </a:solidFill>
                <a:latin typeface="Traditional Arabic" pitchFamily="18" charset="-78"/>
                <a:cs typeface="Traditional Arabic" pitchFamily="18" charset="-78"/>
              </a:rPr>
              <a:t>سقر * </a:t>
            </a:r>
            <a:r>
              <a:rPr lang="ar-SA" sz="2000" b="1" dirty="0" smtClean="0">
                <a:solidFill>
                  <a:schemeClr val="tx1"/>
                </a:solidFill>
                <a:latin typeface="Traditional Arabic" pitchFamily="18" charset="-78"/>
                <a:cs typeface="Traditional Arabic" pitchFamily="18" charset="-78"/>
              </a:rPr>
              <a:t>قالوا لم نكن من </a:t>
            </a:r>
            <a:r>
              <a:rPr lang="ar-SA" sz="2000" b="1" dirty="0" smtClean="0">
                <a:solidFill>
                  <a:schemeClr val="tx1"/>
                </a:solidFill>
                <a:latin typeface="Traditional Arabic" pitchFamily="18" charset="-78"/>
                <a:cs typeface="Traditional Arabic" pitchFamily="18" charset="-78"/>
              </a:rPr>
              <a:t>المصلين*» </a:t>
            </a:r>
            <a:endParaRPr lang="he-IL" sz="2000" b="1" dirty="0" smtClean="0">
              <a:solidFill>
                <a:schemeClr val="tx1"/>
              </a:solidFill>
              <a:latin typeface="Traditional Arabic" pitchFamily="18" charset="-78"/>
            </a:endParaRPr>
          </a:p>
          <a:p>
            <a:pPr algn="ctr"/>
            <a:endParaRPr lang="he-IL" dirty="0"/>
          </a:p>
        </p:txBody>
      </p:sp>
      <p:sp>
        <p:nvSpPr>
          <p:cNvPr id="25" name="مستطيل مستدير الزوايا 24"/>
          <p:cNvSpPr/>
          <p:nvPr/>
        </p:nvSpPr>
        <p:spPr>
          <a:xfrm>
            <a:off x="4067944" y="2996952"/>
            <a:ext cx="4320480" cy="1728192"/>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latin typeface="Traditional Arabic" pitchFamily="18" charset="-78"/>
                <a:cs typeface="Traditional Arabic" pitchFamily="18" charset="-78"/>
              </a:rPr>
              <a:t>عن معاذ بن جبل رضي الله عنه قال: كنت مع النبي صلى الله عليه وسلم في سفر ثم </a:t>
            </a:r>
            <a:r>
              <a:rPr lang="ar-SA" sz="2000" b="1" dirty="0" smtClean="0">
                <a:solidFill>
                  <a:schemeClr val="tx1"/>
                </a:solidFill>
                <a:latin typeface="Traditional Arabic" pitchFamily="18" charset="-78"/>
                <a:cs typeface="Traditional Arabic" pitchFamily="18" charset="-78"/>
              </a:rPr>
              <a:t>قال: «ألا </a:t>
            </a:r>
            <a:r>
              <a:rPr lang="ar-SA" sz="2000" b="1" dirty="0" smtClean="0">
                <a:solidFill>
                  <a:schemeClr val="tx1"/>
                </a:solidFill>
                <a:latin typeface="Traditional Arabic" pitchFamily="18" charset="-78"/>
                <a:cs typeface="Traditional Arabic" pitchFamily="18" charset="-78"/>
              </a:rPr>
              <a:t>أخبرك برأس الأمر كله وعموده وذروة سنامه</a:t>
            </a:r>
            <a:r>
              <a:rPr lang="ar-SA" sz="2000" b="1" dirty="0" smtClean="0">
                <a:solidFill>
                  <a:schemeClr val="tx1"/>
                </a:solidFill>
                <a:latin typeface="Traditional Arabic" pitchFamily="18" charset="-78"/>
                <a:cs typeface="Traditional Arabic" pitchFamily="18" charset="-78"/>
              </a:rPr>
              <a:t>؟» </a:t>
            </a:r>
            <a:r>
              <a:rPr lang="ar-SA" sz="2000" b="1" dirty="0" smtClean="0">
                <a:solidFill>
                  <a:schemeClr val="tx1"/>
                </a:solidFill>
                <a:latin typeface="Traditional Arabic" pitchFamily="18" charset="-78"/>
                <a:cs typeface="Traditional Arabic" pitchFamily="18" charset="-78"/>
              </a:rPr>
              <a:t>قلت: بلى يا رسول الله </a:t>
            </a:r>
            <a:r>
              <a:rPr lang="ar-SA" sz="2000" b="1" dirty="0" smtClean="0">
                <a:solidFill>
                  <a:schemeClr val="tx1"/>
                </a:solidFill>
                <a:latin typeface="Traditional Arabic" pitchFamily="18" charset="-78"/>
                <a:cs typeface="Traditional Arabic" pitchFamily="18" charset="-78"/>
              </a:rPr>
              <a:t>قال: «رأس </a:t>
            </a:r>
            <a:r>
              <a:rPr lang="ar-SA" sz="2000" b="1" dirty="0" smtClean="0">
                <a:solidFill>
                  <a:schemeClr val="tx1"/>
                </a:solidFill>
                <a:latin typeface="Traditional Arabic" pitchFamily="18" charset="-78"/>
                <a:cs typeface="Traditional Arabic" pitchFamily="18" charset="-78"/>
              </a:rPr>
              <a:t>الأمر </a:t>
            </a:r>
            <a:r>
              <a:rPr lang="ar-SA" sz="2000" b="1" dirty="0" smtClean="0">
                <a:solidFill>
                  <a:schemeClr val="tx1"/>
                </a:solidFill>
                <a:latin typeface="Traditional Arabic" pitchFamily="18" charset="-78"/>
                <a:cs typeface="Traditional Arabic" pitchFamily="18" charset="-78"/>
              </a:rPr>
              <a:t>الإسلام </a:t>
            </a:r>
            <a:r>
              <a:rPr lang="ar-SA" sz="2000" b="1" dirty="0" smtClean="0">
                <a:solidFill>
                  <a:schemeClr val="tx1"/>
                </a:solidFill>
                <a:latin typeface="Traditional Arabic" pitchFamily="18" charset="-78"/>
                <a:cs typeface="Traditional Arabic" pitchFamily="18" charset="-78"/>
              </a:rPr>
              <a:t>وعموده الصلاة وذروة سنامه </a:t>
            </a:r>
            <a:r>
              <a:rPr lang="ar-SA" sz="2000" b="1" dirty="0" smtClean="0">
                <a:solidFill>
                  <a:schemeClr val="tx1"/>
                </a:solidFill>
                <a:latin typeface="Traditional Arabic" pitchFamily="18" charset="-78"/>
                <a:cs typeface="Traditional Arabic" pitchFamily="18" charset="-78"/>
              </a:rPr>
              <a:t>الجهاد»</a:t>
            </a:r>
            <a:endParaRPr lang="he-IL" sz="2000" dirty="0" smtClean="0">
              <a:solidFill>
                <a:schemeClr val="tx1"/>
              </a:solidFill>
              <a:latin typeface="Traditional Arabic" pitchFamily="18" charset="-78"/>
            </a:endParaRPr>
          </a:p>
          <a:p>
            <a:pPr algn="ctr"/>
            <a:endParaRPr lang="he-IL" dirty="0"/>
          </a:p>
        </p:txBody>
      </p:sp>
      <p:cxnSp>
        <p:nvCxnSpPr>
          <p:cNvPr id="27" name="رابط كسهم مستقيم 26"/>
          <p:cNvCxnSpPr/>
          <p:nvPr/>
        </p:nvCxnSpPr>
        <p:spPr>
          <a:xfrm flipV="1">
            <a:off x="5652120" y="2060848"/>
            <a:ext cx="504056" cy="14401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1" name="عنصر نائب للمحتوى 30"/>
          <p:cNvSpPr>
            <a:spLocks noGrp="1"/>
          </p:cNvSpPr>
          <p:nvPr>
            <p:ph idx="1"/>
          </p:nvPr>
        </p:nvSpPr>
        <p:spPr>
          <a:xfrm>
            <a:off x="3923928" y="2132856"/>
            <a:ext cx="2016224" cy="504056"/>
          </a:xfrm>
        </p:spPr>
        <p:txBody>
          <a:bodyPr>
            <a:noAutofit/>
          </a:bodyPr>
          <a:lstStyle/>
          <a:p>
            <a:pPr>
              <a:buNone/>
            </a:pPr>
            <a:r>
              <a:rPr lang="ar-SA" sz="1800" b="1" dirty="0" smtClean="0">
                <a:latin typeface="Traditional Arabic" pitchFamily="18" charset="-78"/>
                <a:cs typeface="Traditional Arabic" pitchFamily="18" charset="-78"/>
              </a:rPr>
              <a:t>فعل أمر يدل على الوجوب</a:t>
            </a:r>
            <a:endParaRPr lang="he-IL" sz="1800" b="1" dirty="0">
              <a:latin typeface="Traditional Arabic" pitchFamily="18" charset="-78"/>
            </a:endParaRPr>
          </a:p>
        </p:txBody>
      </p:sp>
      <p:cxnSp>
        <p:nvCxnSpPr>
          <p:cNvPr id="32" name="رابط كسهم مستقيم 31"/>
          <p:cNvCxnSpPr/>
          <p:nvPr/>
        </p:nvCxnSpPr>
        <p:spPr>
          <a:xfrm flipH="1" flipV="1">
            <a:off x="6300192" y="4365104"/>
            <a:ext cx="1080120" cy="122413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5" name="عنصر نائب للمحتوى 30"/>
          <p:cNvSpPr txBox="1">
            <a:spLocks/>
          </p:cNvSpPr>
          <p:nvPr/>
        </p:nvSpPr>
        <p:spPr>
          <a:xfrm>
            <a:off x="6084168" y="5589240"/>
            <a:ext cx="2304256" cy="792088"/>
          </a:xfrm>
          <a:prstGeom prst="rect">
            <a:avLst/>
          </a:prstGeom>
        </p:spPr>
        <p:txBody>
          <a:bodyPr vert="horz" lIns="91440" tIns="45720" rIns="91440" bIns="45720" rtlCol="1">
            <a:no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SA" b="1" dirty="0">
                <a:latin typeface="Traditional Arabic" pitchFamily="18" charset="-78"/>
                <a:cs typeface="Traditional Arabic" pitchFamily="18" charset="-78"/>
              </a:rPr>
              <a:t>إ</a:t>
            </a:r>
            <a:r>
              <a:rPr lang="ar-SA" b="1" dirty="0" smtClean="0">
                <a:latin typeface="Traditional Arabic" pitchFamily="18" charset="-78"/>
                <a:cs typeface="Traditional Arabic" pitchFamily="18" charset="-78"/>
              </a:rPr>
              <a:t>ذا </a:t>
            </a:r>
            <a:r>
              <a:rPr lang="ar-SA" b="1" dirty="0" smtClean="0">
                <a:latin typeface="Traditional Arabic" pitchFamily="18" charset="-78"/>
                <a:cs typeface="Traditional Arabic" pitchFamily="18" charset="-78"/>
              </a:rPr>
              <a:t>زال هذا العمود خرج </a:t>
            </a:r>
            <a:r>
              <a:rPr lang="ar-SA" b="1" dirty="0" smtClean="0">
                <a:latin typeface="Traditional Arabic" pitchFamily="18" charset="-78"/>
                <a:cs typeface="Traditional Arabic" pitchFamily="18" charset="-78"/>
              </a:rPr>
              <a:t>الإنسان </a:t>
            </a:r>
            <a:r>
              <a:rPr lang="ar-SA" b="1" dirty="0" smtClean="0">
                <a:latin typeface="Traditional Arabic" pitchFamily="18" charset="-78"/>
                <a:cs typeface="Traditional Arabic" pitchFamily="18" charset="-78"/>
              </a:rPr>
              <a:t>من دائرة </a:t>
            </a:r>
            <a:r>
              <a:rPr lang="ar-SA" b="1" dirty="0" smtClean="0">
                <a:latin typeface="Traditional Arabic" pitchFamily="18" charset="-78"/>
                <a:cs typeface="Traditional Arabic" pitchFamily="18" charset="-78"/>
              </a:rPr>
              <a:t>الإسلام.</a:t>
            </a:r>
            <a:endParaRPr kumimoji="0" lang="he-IL" sz="1800" b="1" i="0" u="none" strike="noStrike" kern="1200" cap="none" spc="0" normalizeH="0" baseline="0" noProof="0" dirty="0">
              <a:ln>
                <a:noFill/>
              </a:ln>
              <a:solidFill>
                <a:schemeClr val="tx1"/>
              </a:solidFill>
              <a:effectLst/>
              <a:uLnTx/>
              <a:uFillTx/>
              <a:latin typeface="Traditional Arabic" pitchFamily="18" charset="-78"/>
              <a:ea typeface="+mn-ea"/>
              <a:cs typeface="+mn-cs"/>
            </a:endParaRPr>
          </a:p>
        </p:txBody>
      </p:sp>
      <p:sp>
        <p:nvSpPr>
          <p:cNvPr id="36" name="عنصر نائب للمحتوى 30"/>
          <p:cNvSpPr txBox="1">
            <a:spLocks/>
          </p:cNvSpPr>
          <p:nvPr/>
        </p:nvSpPr>
        <p:spPr>
          <a:xfrm>
            <a:off x="1115616" y="6165304"/>
            <a:ext cx="2016224" cy="504056"/>
          </a:xfrm>
          <a:prstGeom prst="rect">
            <a:avLst/>
          </a:prstGeom>
        </p:spPr>
        <p:txBody>
          <a:bodyPr vert="horz" lIns="91440" tIns="45720" rIns="91440" bIns="45720" rtlCol="1">
            <a:no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1800" b="1" i="0" u="none" strike="noStrike" kern="1200" cap="none" spc="0" normalizeH="0" baseline="0" noProof="0" dirty="0" smtClean="0">
                <a:ln>
                  <a:noFill/>
                </a:ln>
                <a:solidFill>
                  <a:schemeClr val="tx1"/>
                </a:solidFill>
                <a:effectLst/>
                <a:uLnTx/>
                <a:uFillTx/>
                <a:latin typeface="Traditional Arabic" pitchFamily="18" charset="-78"/>
                <a:ea typeface="+mn-ea"/>
                <a:cs typeface="Traditional Arabic" pitchFamily="18" charset="-78"/>
              </a:rPr>
              <a:t>التوعد </a:t>
            </a:r>
            <a:r>
              <a:rPr kumimoji="0" lang="ar-SA" sz="1800" b="1" i="0" u="none" strike="noStrike" kern="1200" cap="none" spc="0" normalizeH="0" baseline="0" noProof="0" dirty="0" err="1" smtClean="0">
                <a:ln>
                  <a:noFill/>
                </a:ln>
                <a:solidFill>
                  <a:schemeClr val="tx1"/>
                </a:solidFill>
                <a:effectLst/>
                <a:uLnTx/>
                <a:uFillTx/>
                <a:latin typeface="Traditional Arabic" pitchFamily="18" charset="-78"/>
                <a:ea typeface="+mn-ea"/>
                <a:cs typeface="Traditional Arabic" pitchFamily="18" charset="-78"/>
              </a:rPr>
              <a:t>بالعقاب </a:t>
            </a:r>
            <a:r>
              <a:rPr kumimoji="0" lang="ar-SA" sz="1800" b="1" i="0" u="none" strike="noStrike" kern="1200" cap="none" spc="0" normalizeH="0" baseline="0" noProof="0" dirty="0" smtClean="0">
                <a:ln>
                  <a:noFill/>
                </a:ln>
                <a:solidFill>
                  <a:schemeClr val="tx1"/>
                </a:solidFill>
                <a:effectLst/>
                <a:uLnTx/>
                <a:uFillTx/>
                <a:latin typeface="Traditional Arabic" pitchFamily="18" charset="-78"/>
                <a:ea typeface="+mn-ea"/>
                <a:cs typeface="Traditional Arabic" pitchFamily="18" charset="-78"/>
              </a:rPr>
              <a:t>( الويل</a:t>
            </a:r>
            <a:r>
              <a:rPr kumimoji="0" lang="ar-SA" sz="1800" b="1" i="0" u="none" strike="noStrike" kern="1200" cap="none" spc="0" normalizeH="0" baseline="0" noProof="0" dirty="0" err="1" smtClean="0">
                <a:ln>
                  <a:noFill/>
                </a:ln>
                <a:solidFill>
                  <a:schemeClr val="tx1"/>
                </a:solidFill>
                <a:effectLst/>
                <a:uLnTx/>
                <a:uFillTx/>
                <a:latin typeface="Traditional Arabic" pitchFamily="18" charset="-78"/>
                <a:ea typeface="+mn-ea"/>
                <a:cs typeface="Traditional Arabic" pitchFamily="18" charset="-78"/>
              </a:rPr>
              <a:t>)</a:t>
            </a:r>
            <a:endParaRPr kumimoji="0" lang="he-IL" sz="1800" b="1" i="0" u="none" strike="noStrike" kern="1200" cap="none" spc="0" normalizeH="0" baseline="0" noProof="0" dirty="0">
              <a:ln>
                <a:noFill/>
              </a:ln>
              <a:solidFill>
                <a:schemeClr val="tx1"/>
              </a:solidFill>
              <a:effectLst/>
              <a:uLnTx/>
              <a:uFillTx/>
              <a:latin typeface="Traditional Arabic" pitchFamily="18" charset="-78"/>
              <a:ea typeface="+mn-ea"/>
              <a:cs typeface="+mn-cs"/>
            </a:endParaRPr>
          </a:p>
        </p:txBody>
      </p:sp>
      <p:sp>
        <p:nvSpPr>
          <p:cNvPr id="37" name="عنصر نائب للمحتوى 30"/>
          <p:cNvSpPr txBox="1">
            <a:spLocks/>
          </p:cNvSpPr>
          <p:nvPr/>
        </p:nvSpPr>
        <p:spPr>
          <a:xfrm>
            <a:off x="593812" y="5013176"/>
            <a:ext cx="1422412" cy="1008112"/>
          </a:xfrm>
          <a:prstGeom prst="rect">
            <a:avLst/>
          </a:prstGeom>
        </p:spPr>
        <p:txBody>
          <a:bodyPr vert="horz" lIns="91440" tIns="45720" rIns="91440" bIns="45720" rtlCol="1">
            <a:no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1800" b="1" i="0" u="none" strike="noStrike" kern="1200" cap="none" spc="0" normalizeH="0" baseline="0" noProof="0" dirty="0" smtClean="0">
                <a:ln>
                  <a:noFill/>
                </a:ln>
                <a:solidFill>
                  <a:schemeClr val="tx1"/>
                </a:solidFill>
                <a:effectLst/>
                <a:uLnTx/>
                <a:uFillTx/>
                <a:latin typeface="Traditional Arabic" pitchFamily="18" charset="-78"/>
                <a:ea typeface="+mn-ea"/>
                <a:cs typeface="Traditional Arabic" pitchFamily="18" charset="-78"/>
              </a:rPr>
              <a:t>تدل على ان</a:t>
            </a:r>
            <a:r>
              <a:rPr kumimoji="0" lang="ar-SA" sz="1800" b="1" i="0" u="none" strike="noStrike" kern="1200" cap="none" spc="0" normalizeH="0" noProof="0" dirty="0" smtClean="0">
                <a:ln>
                  <a:noFill/>
                </a:ln>
                <a:solidFill>
                  <a:schemeClr val="tx1"/>
                </a:solidFill>
                <a:effectLst/>
                <a:uLnTx/>
                <a:uFillTx/>
                <a:latin typeface="Traditional Arabic" pitchFamily="18" charset="-78"/>
                <a:ea typeface="+mn-ea"/>
                <a:cs typeface="Traditional Arabic" pitchFamily="18" charset="-78"/>
              </a:rPr>
              <a:t> </a:t>
            </a:r>
            <a:r>
              <a:rPr lang="ar-SA" b="1" baseline="0" dirty="0" smtClean="0">
                <a:latin typeface="Traditional Arabic" pitchFamily="18" charset="-78"/>
                <a:cs typeface="Traditional Arabic" pitchFamily="18" charset="-78"/>
              </a:rPr>
              <a:t>للصلاة</a:t>
            </a:r>
            <a:r>
              <a:rPr lang="ar-SA" b="1" dirty="0" smtClean="0">
                <a:latin typeface="Traditional Arabic" pitchFamily="18" charset="-78"/>
                <a:cs typeface="Traditional Arabic" pitchFamily="18" charset="-78"/>
              </a:rPr>
              <a:t> أوقاتًا معينة.</a:t>
            </a:r>
            <a:endParaRPr kumimoji="0" lang="he-IL" sz="1800" b="1" i="0" u="none" strike="noStrike" kern="1200" cap="none" spc="0" normalizeH="0" baseline="0" noProof="0" dirty="0">
              <a:ln>
                <a:noFill/>
              </a:ln>
              <a:solidFill>
                <a:schemeClr val="tx1"/>
              </a:solidFill>
              <a:effectLst/>
              <a:uLnTx/>
              <a:uFillTx/>
              <a:latin typeface="Traditional Arabic" pitchFamily="18" charset="-78"/>
              <a:ea typeface="+mn-ea"/>
              <a:cs typeface="+mn-cs"/>
            </a:endParaRPr>
          </a:p>
        </p:txBody>
      </p:sp>
      <p:cxnSp>
        <p:nvCxnSpPr>
          <p:cNvPr id="38" name="رابط كسهم مستقيم 37"/>
          <p:cNvCxnSpPr/>
          <p:nvPr/>
        </p:nvCxnSpPr>
        <p:spPr>
          <a:xfrm flipV="1">
            <a:off x="3059832" y="6093296"/>
            <a:ext cx="360040" cy="21602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1" name="رابط كسهم مستقيم 40"/>
          <p:cNvCxnSpPr/>
          <p:nvPr/>
        </p:nvCxnSpPr>
        <p:spPr>
          <a:xfrm flipV="1">
            <a:off x="1259632" y="4725144"/>
            <a:ext cx="360040" cy="21602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صورة 3" descr="imagesCAKV0GER.jpg"/>
          <p:cNvPicPr>
            <a:picLocks noChangeAspect="1"/>
          </p:cNvPicPr>
          <p:nvPr/>
        </p:nvPicPr>
        <p:blipFill>
          <a:blip r:embed="rId2" cstate="print">
            <a:clrChange>
              <a:clrFrom>
                <a:srgbClr val="FFFFFF"/>
              </a:clrFrom>
              <a:clrTo>
                <a:srgbClr val="FFFFFF">
                  <a:alpha val="0"/>
                </a:srgbClr>
              </a:clrTo>
            </a:clrChange>
          </a:blip>
          <a:srcRect r="62886"/>
          <a:stretch>
            <a:fillRect/>
          </a:stretch>
        </p:blipFill>
        <p:spPr>
          <a:xfrm>
            <a:off x="8521824" y="-243408"/>
            <a:ext cx="622176" cy="2733675"/>
          </a:xfrm>
          <a:prstGeom prst="rect">
            <a:avLst/>
          </a:prstGeom>
        </p:spPr>
      </p:pic>
      <p:pic>
        <p:nvPicPr>
          <p:cNvPr id="5" name="Picture 2" descr="http://www.world-gd.com/forum/uploaded/2528_a-2.gif">
            <a:hlinkClick r:id="rId3"/>
          </p:cNvPr>
          <p:cNvPicPr>
            <a:picLocks noChangeAspect="1" noChangeArrowheads="1"/>
          </p:cNvPicPr>
          <p:nvPr/>
        </p:nvPicPr>
        <p:blipFill>
          <a:blip r:embed="rId4" cstate="print"/>
          <a:srcRect t="82969" r="42944"/>
          <a:stretch>
            <a:fillRect/>
          </a:stretch>
        </p:blipFill>
        <p:spPr bwMode="auto">
          <a:xfrm rot="5400000">
            <a:off x="7550950" y="3204102"/>
            <a:ext cx="2592288" cy="593812"/>
          </a:xfrm>
          <a:prstGeom prst="rect">
            <a:avLst/>
          </a:prstGeom>
          <a:noFill/>
        </p:spPr>
      </p:pic>
      <p:pic>
        <p:nvPicPr>
          <p:cNvPr id="6" name="صورة 5" descr="imagesCAKV0GER.jpg"/>
          <p:cNvPicPr>
            <a:picLocks noChangeAspect="1"/>
          </p:cNvPicPr>
          <p:nvPr/>
        </p:nvPicPr>
        <p:blipFill>
          <a:blip r:embed="rId2" cstate="print">
            <a:clrChange>
              <a:clrFrom>
                <a:srgbClr val="FFFFFF"/>
              </a:clrFrom>
              <a:clrTo>
                <a:srgbClr val="FFFFFF">
                  <a:alpha val="0"/>
                </a:srgbClr>
              </a:clrTo>
            </a:clrChange>
          </a:blip>
          <a:srcRect r="62886"/>
          <a:stretch>
            <a:fillRect/>
          </a:stretch>
        </p:blipFill>
        <p:spPr>
          <a:xfrm>
            <a:off x="8521824" y="4581128"/>
            <a:ext cx="622176" cy="2733675"/>
          </a:xfrm>
          <a:prstGeom prst="rect">
            <a:avLst/>
          </a:prstGeom>
        </p:spPr>
      </p:pic>
      <p:pic>
        <p:nvPicPr>
          <p:cNvPr id="7" name="صورة 6" descr="imagesCAKV0GER.jpg"/>
          <p:cNvPicPr>
            <a:picLocks noChangeAspect="1"/>
          </p:cNvPicPr>
          <p:nvPr/>
        </p:nvPicPr>
        <p:blipFill>
          <a:blip r:embed="rId2" cstate="print">
            <a:clrChange>
              <a:clrFrom>
                <a:srgbClr val="FFFFFF"/>
              </a:clrFrom>
              <a:clrTo>
                <a:srgbClr val="FFFFFF">
                  <a:alpha val="0"/>
                </a:srgbClr>
              </a:clrTo>
            </a:clrChange>
          </a:blip>
          <a:srcRect r="62886"/>
          <a:stretch>
            <a:fillRect/>
          </a:stretch>
        </p:blipFill>
        <p:spPr>
          <a:xfrm rot="10800000">
            <a:off x="0" y="-243408"/>
            <a:ext cx="622176" cy="2733675"/>
          </a:xfrm>
          <a:prstGeom prst="rect">
            <a:avLst/>
          </a:prstGeom>
        </p:spPr>
      </p:pic>
      <p:pic>
        <p:nvPicPr>
          <p:cNvPr id="8" name="صورة 7" descr="imagesCAKV0GER.jpg"/>
          <p:cNvPicPr>
            <a:picLocks noChangeAspect="1"/>
          </p:cNvPicPr>
          <p:nvPr/>
        </p:nvPicPr>
        <p:blipFill>
          <a:blip r:embed="rId2" cstate="print">
            <a:clrChange>
              <a:clrFrom>
                <a:srgbClr val="FFFFFF"/>
              </a:clrFrom>
              <a:clrTo>
                <a:srgbClr val="FFFFFF">
                  <a:alpha val="0"/>
                </a:srgbClr>
              </a:clrTo>
            </a:clrChange>
          </a:blip>
          <a:srcRect r="62886"/>
          <a:stretch>
            <a:fillRect/>
          </a:stretch>
        </p:blipFill>
        <p:spPr>
          <a:xfrm rot="10800000">
            <a:off x="0" y="4437112"/>
            <a:ext cx="622176" cy="2733675"/>
          </a:xfrm>
          <a:prstGeom prst="rect">
            <a:avLst/>
          </a:prstGeom>
        </p:spPr>
      </p:pic>
      <p:pic>
        <p:nvPicPr>
          <p:cNvPr id="9" name="Picture 2" descr="http://www.world-gd.com/forum/uploaded/2528_a-2.gif">
            <a:hlinkClick r:id="rId3"/>
          </p:cNvPr>
          <p:cNvPicPr>
            <a:picLocks noChangeAspect="1" noChangeArrowheads="1"/>
          </p:cNvPicPr>
          <p:nvPr/>
        </p:nvPicPr>
        <p:blipFill>
          <a:blip r:embed="rId4" cstate="print"/>
          <a:srcRect t="82969" r="42944"/>
          <a:stretch>
            <a:fillRect/>
          </a:stretch>
        </p:blipFill>
        <p:spPr bwMode="auto">
          <a:xfrm rot="16200000">
            <a:off x="-999238" y="3276110"/>
            <a:ext cx="2592288" cy="593812"/>
          </a:xfrm>
          <a:prstGeom prst="rect">
            <a:avLst/>
          </a:prstGeom>
          <a:noFill/>
        </p:spPr>
      </p:pic>
      <p:sp>
        <p:nvSpPr>
          <p:cNvPr id="43" name="عنوان 42"/>
          <p:cNvSpPr>
            <a:spLocks noGrp="1"/>
          </p:cNvSpPr>
          <p:nvPr>
            <p:ph type="title"/>
          </p:nvPr>
        </p:nvSpPr>
        <p:spPr>
          <a:xfrm>
            <a:off x="2627784" y="404664"/>
            <a:ext cx="5626968" cy="792088"/>
          </a:xfrm>
        </p:spPr>
        <p:txBody>
          <a:bodyPr>
            <a:normAutofit fontScale="90000"/>
          </a:bodyPr>
          <a:lstStyle/>
          <a:p>
            <a:r>
              <a:rPr lang="ar-SA" sz="3600" b="1" dirty="0" smtClean="0">
                <a:ln w="12700">
                  <a:solidFill>
                    <a:schemeClr val="accent5">
                      <a:lumMod val="75000"/>
                    </a:schemeClr>
                  </a:solidFill>
                  <a:prstDash val="solid"/>
                </a:ln>
                <a:solidFill>
                  <a:schemeClr val="tx2"/>
                </a:solidFill>
                <a:effectLst>
                  <a:outerShdw blurRad="41275" dist="20320" dir="1800000" algn="tl" rotWithShape="0">
                    <a:srgbClr val="000000">
                      <a:alpha val="40000"/>
                    </a:srgbClr>
                  </a:outerShdw>
                </a:effectLst>
                <a:latin typeface="Traditional Arabic" pitchFamily="18" charset="-78"/>
                <a:cs typeface="Traditional Arabic" pitchFamily="18" charset="-78"/>
              </a:rPr>
              <a:t>نستنتج أن الصلاة فرض وذلك للأسباب </a:t>
            </a:r>
            <a:r>
              <a:rPr lang="ar-SA" sz="3600" b="1" dirty="0" smtClean="0">
                <a:ln w="12700">
                  <a:solidFill>
                    <a:schemeClr val="accent5">
                      <a:lumMod val="75000"/>
                    </a:schemeClr>
                  </a:solidFill>
                  <a:prstDash val="solid"/>
                </a:ln>
                <a:solidFill>
                  <a:schemeClr val="tx2"/>
                </a:solidFill>
                <a:effectLst>
                  <a:outerShdw blurRad="41275" dist="20320" dir="1800000" algn="tl" rotWithShape="0">
                    <a:srgbClr val="000000">
                      <a:alpha val="40000"/>
                    </a:srgbClr>
                  </a:outerShdw>
                </a:effectLst>
                <a:latin typeface="Traditional Arabic" pitchFamily="18" charset="-78"/>
                <a:cs typeface="Traditional Arabic" pitchFamily="18" charset="-78"/>
              </a:rPr>
              <a:t>الآتية</a:t>
            </a:r>
            <a:r>
              <a:rPr lang="ar-SA" sz="3600" b="1" dirty="0" smtClean="0">
                <a:ln w="12700">
                  <a:solidFill>
                    <a:schemeClr val="accent5">
                      <a:lumMod val="75000"/>
                    </a:schemeClr>
                  </a:solidFill>
                  <a:prstDash val="solid"/>
                </a:ln>
                <a:solidFill>
                  <a:schemeClr val="tx2"/>
                </a:solidFill>
                <a:effectLst>
                  <a:outerShdw blurRad="41275" dist="20320" dir="1800000" algn="tl" rotWithShape="0">
                    <a:srgbClr val="000000">
                      <a:alpha val="40000"/>
                    </a:srgbClr>
                  </a:outerShdw>
                </a:effectLst>
                <a:latin typeface="Traditional Arabic" pitchFamily="18" charset="-78"/>
                <a:cs typeface="Traditional Arabic" pitchFamily="18" charset="-78"/>
              </a:rPr>
              <a:t>:</a:t>
            </a:r>
            <a:endParaRPr lang="he-IL" sz="3600" b="1" dirty="0">
              <a:ln w="12700">
                <a:solidFill>
                  <a:schemeClr val="accent5">
                    <a:lumMod val="75000"/>
                  </a:schemeClr>
                </a:solidFill>
                <a:prstDash val="solid"/>
              </a:ln>
              <a:solidFill>
                <a:schemeClr val="tx2"/>
              </a:solidFill>
              <a:effectLst>
                <a:outerShdw blurRad="41275" dist="20320" dir="1800000" algn="tl" rotWithShape="0">
                  <a:srgbClr val="000000">
                    <a:alpha val="40000"/>
                  </a:srgbClr>
                </a:outerShdw>
              </a:effectLst>
              <a:latin typeface="Traditional Arabic" pitchFamily="18" charset="-78"/>
            </a:endParaRPr>
          </a:p>
        </p:txBody>
      </p:sp>
      <p:sp>
        <p:nvSpPr>
          <p:cNvPr id="46" name="عنوان 42"/>
          <p:cNvSpPr txBox="1">
            <a:spLocks/>
          </p:cNvSpPr>
          <p:nvPr/>
        </p:nvSpPr>
        <p:spPr>
          <a:xfrm>
            <a:off x="3779912" y="1556792"/>
            <a:ext cx="4258816" cy="2376264"/>
          </a:xfrm>
          <a:prstGeom prst="rect">
            <a:avLst/>
          </a:prstGeom>
        </p:spPr>
        <p:txBody>
          <a:bodyPr vert="horz" lIns="91440" tIns="45720" rIns="91440" bIns="45720" rtlCol="1" anchor="ctr">
            <a:normAutofit fontScale="97500"/>
          </a:bodyPr>
          <a:lstStyle/>
          <a:p>
            <a:pPr marL="742950" marR="0" lvl="0" indent="-742950" algn="just" defTabSz="914400" rtl="1" eaLnBrk="1" fontAlgn="auto" latinLnBrk="0" hangingPunct="1">
              <a:lnSpc>
                <a:spcPct val="100000"/>
              </a:lnSpc>
              <a:spcBef>
                <a:spcPct val="0"/>
              </a:spcBef>
              <a:spcAft>
                <a:spcPts val="0"/>
              </a:spcAft>
              <a:buClrTx/>
              <a:buSzTx/>
              <a:buFont typeface="Arial" pitchFamily="34" charset="0"/>
              <a:buChar char="•"/>
              <a:tabLst/>
              <a:defRPr/>
            </a:pPr>
            <a:r>
              <a:rPr kumimoji="0" lang="ar-SA" sz="2800" b="1" i="0" u="none" strike="noStrike" kern="1200" cap="none" spc="0" normalizeH="0" baseline="0" noProof="0" dirty="0" smtClean="0">
                <a:ln w="12700">
                  <a:solidFill>
                    <a:schemeClr val="tx1"/>
                  </a:solidFill>
                  <a:prstDash val="solid"/>
                </a:ln>
                <a:effectLst>
                  <a:outerShdw blurRad="41275" dist="20320" dir="1800000" algn="tl" rotWithShape="0">
                    <a:srgbClr val="000000">
                      <a:alpha val="40000"/>
                    </a:srgbClr>
                  </a:outerShdw>
                </a:effectLst>
                <a:uLnTx/>
                <a:uFillTx/>
                <a:latin typeface="Traditional Arabic" pitchFamily="18" charset="-78"/>
                <a:ea typeface="+mj-ea"/>
                <a:cs typeface="Traditional Arabic" pitchFamily="18" charset="-78"/>
              </a:rPr>
              <a:t>أقيموا:</a:t>
            </a:r>
            <a:r>
              <a:rPr kumimoji="0" lang="ar-SA" sz="2800" b="1" i="0" u="none" strike="noStrike" kern="1200" cap="none" spc="0" normalizeH="0" noProof="0" dirty="0" smtClean="0">
                <a:ln w="12700">
                  <a:solidFill>
                    <a:schemeClr val="tx1"/>
                  </a:solidFill>
                  <a:prstDash val="solid"/>
                </a:ln>
                <a:effectLst>
                  <a:outerShdw blurRad="41275" dist="20320" dir="1800000" algn="tl" rotWithShape="0">
                    <a:srgbClr val="000000">
                      <a:alpha val="40000"/>
                    </a:srgbClr>
                  </a:outerShdw>
                </a:effectLst>
                <a:uLnTx/>
                <a:uFillTx/>
                <a:latin typeface="Traditional Arabic" pitchFamily="18" charset="-78"/>
                <a:ea typeface="+mj-ea"/>
                <a:cs typeface="Traditional Arabic" pitchFamily="18" charset="-78"/>
              </a:rPr>
              <a:t> فعل أمر يدل على الوجوب.</a:t>
            </a:r>
          </a:p>
          <a:p>
            <a:pPr marL="742950" marR="0" lvl="0" indent="-742950" algn="just" defTabSz="914400" rtl="1" eaLnBrk="1" fontAlgn="auto" latinLnBrk="0" hangingPunct="1">
              <a:lnSpc>
                <a:spcPct val="100000"/>
              </a:lnSpc>
              <a:spcBef>
                <a:spcPct val="0"/>
              </a:spcBef>
              <a:spcAft>
                <a:spcPts val="0"/>
              </a:spcAft>
              <a:buClrTx/>
              <a:buSzTx/>
              <a:buFont typeface="Arial" pitchFamily="34" charset="0"/>
              <a:buChar char="•"/>
              <a:tabLst/>
              <a:defRPr/>
            </a:pPr>
            <a:r>
              <a:rPr lang="ar-SA" sz="2800" b="1" baseline="0" dirty="0" smtClean="0">
                <a:ln w="12700">
                  <a:solidFill>
                    <a:schemeClr val="tx1"/>
                  </a:solidFill>
                  <a:prstDash val="solid"/>
                </a:ln>
                <a:effectLst>
                  <a:outerShdw blurRad="41275" dist="20320" dir="1800000" algn="tl" rotWithShape="0">
                    <a:srgbClr val="000000">
                      <a:alpha val="40000"/>
                    </a:srgbClr>
                  </a:outerShdw>
                </a:effectLst>
                <a:latin typeface="Traditional Arabic" pitchFamily="18" charset="-78"/>
                <a:ea typeface="+mj-ea"/>
                <a:cs typeface="Traditional Arabic" pitchFamily="18" charset="-78"/>
              </a:rPr>
              <a:t>التوعد بالعقاب</a:t>
            </a:r>
            <a:r>
              <a:rPr lang="ar-SA" sz="2800" b="1" dirty="0" smtClean="0">
                <a:ln w="12700">
                  <a:solidFill>
                    <a:schemeClr val="tx1"/>
                  </a:solidFill>
                  <a:prstDash val="solid"/>
                </a:ln>
                <a:effectLst>
                  <a:outerShdw blurRad="41275" dist="20320" dir="1800000" algn="tl" rotWithShape="0">
                    <a:srgbClr val="000000">
                      <a:alpha val="40000"/>
                    </a:srgbClr>
                  </a:outerShdw>
                </a:effectLst>
                <a:latin typeface="Traditional Arabic" pitchFamily="18" charset="-78"/>
                <a:ea typeface="+mj-ea"/>
                <a:cs typeface="Traditional Arabic" pitchFamily="18" charset="-78"/>
              </a:rPr>
              <a:t> لمن يتركها.</a:t>
            </a:r>
          </a:p>
          <a:p>
            <a:pPr marL="742950" marR="0" lvl="0" indent="-742950" algn="just" defTabSz="914400" rtl="1" eaLnBrk="1" fontAlgn="auto" latinLnBrk="0" hangingPunct="1">
              <a:lnSpc>
                <a:spcPct val="100000"/>
              </a:lnSpc>
              <a:spcBef>
                <a:spcPct val="0"/>
              </a:spcBef>
              <a:spcAft>
                <a:spcPts val="0"/>
              </a:spcAft>
              <a:buClrTx/>
              <a:buSzTx/>
              <a:buFont typeface="Arial" pitchFamily="34" charset="0"/>
              <a:buChar char="•"/>
              <a:tabLst/>
              <a:defRPr/>
            </a:pPr>
            <a:r>
              <a:rPr kumimoji="0" lang="ar-SA" sz="2800" b="1" i="0" u="none" strike="noStrike" kern="1200" cap="none" spc="0" normalizeH="0" baseline="0" noProof="0" dirty="0" smtClean="0">
                <a:ln w="12700">
                  <a:solidFill>
                    <a:schemeClr val="tx1"/>
                  </a:solidFill>
                  <a:prstDash val="solid"/>
                </a:ln>
                <a:effectLst>
                  <a:outerShdw blurRad="41275" dist="20320" dir="1800000" algn="tl" rotWithShape="0">
                    <a:srgbClr val="000000">
                      <a:alpha val="40000"/>
                    </a:srgbClr>
                  </a:outerShdw>
                </a:effectLst>
                <a:uLnTx/>
                <a:uFillTx/>
                <a:latin typeface="Traditional Arabic" pitchFamily="18" charset="-78"/>
                <a:ea typeface="+mj-ea"/>
                <a:cs typeface="Traditional Arabic" pitchFamily="18" charset="-78"/>
              </a:rPr>
              <a:t>عمود</a:t>
            </a:r>
            <a:r>
              <a:rPr kumimoji="0" lang="ar-SA" sz="2800" b="1" i="0" u="none" strike="noStrike" kern="1200" cap="none" spc="0" normalizeH="0" noProof="0" dirty="0" smtClean="0">
                <a:ln w="12700">
                  <a:solidFill>
                    <a:schemeClr val="tx1"/>
                  </a:solidFill>
                  <a:prstDash val="solid"/>
                </a:ln>
                <a:effectLst>
                  <a:outerShdw blurRad="41275" dist="20320" dir="1800000" algn="tl" rotWithShape="0">
                    <a:srgbClr val="000000">
                      <a:alpha val="40000"/>
                    </a:srgbClr>
                  </a:outerShdw>
                </a:effectLst>
                <a:uLnTx/>
                <a:uFillTx/>
                <a:latin typeface="Traditional Arabic" pitchFamily="18" charset="-78"/>
                <a:ea typeface="+mj-ea"/>
                <a:cs typeface="Traditional Arabic" pitchFamily="18" charset="-78"/>
              </a:rPr>
              <a:t> الدين.</a:t>
            </a:r>
          </a:p>
          <a:p>
            <a:pPr marL="742950" marR="0" lvl="0" indent="-742950" algn="just" defTabSz="914400" rtl="1" eaLnBrk="1" fontAlgn="auto" latinLnBrk="0" hangingPunct="1">
              <a:lnSpc>
                <a:spcPct val="100000"/>
              </a:lnSpc>
              <a:spcBef>
                <a:spcPct val="0"/>
              </a:spcBef>
              <a:spcAft>
                <a:spcPts val="0"/>
              </a:spcAft>
              <a:buClrTx/>
              <a:buSzTx/>
              <a:buFont typeface="Arial" pitchFamily="34" charset="0"/>
              <a:buChar char="•"/>
              <a:tabLst/>
              <a:defRPr/>
            </a:pPr>
            <a:r>
              <a:rPr lang="ar-SA" sz="2800" b="1" noProof="0" dirty="0" smtClean="0">
                <a:ln w="12700">
                  <a:solidFill>
                    <a:schemeClr val="tx1"/>
                  </a:solidFill>
                  <a:prstDash val="solid"/>
                </a:ln>
                <a:effectLst>
                  <a:outerShdw blurRad="41275" dist="20320" dir="1800000" algn="tl" rotWithShape="0">
                    <a:srgbClr val="000000">
                      <a:alpha val="40000"/>
                    </a:srgbClr>
                  </a:outerShdw>
                </a:effectLst>
                <a:latin typeface="Traditional Arabic" pitchFamily="18" charset="-78"/>
                <a:ea typeface="+mj-ea"/>
                <a:cs typeface="Traditional Arabic" pitchFamily="18" charset="-78"/>
              </a:rPr>
              <a:t>الحصول على الثواب</a:t>
            </a:r>
            <a:endParaRPr kumimoji="0" lang="he-IL" sz="2800" b="1" i="0" u="none" strike="noStrike" kern="1200" cap="none" spc="0" normalizeH="0" baseline="0" noProof="0" dirty="0">
              <a:ln w="12700">
                <a:solidFill>
                  <a:schemeClr val="tx1"/>
                </a:solidFill>
                <a:prstDash val="solid"/>
              </a:ln>
              <a:effectLst>
                <a:outerShdw blurRad="41275" dist="20320" dir="1800000" algn="tl" rotWithShape="0">
                  <a:srgbClr val="000000">
                    <a:alpha val="40000"/>
                  </a:srgbClr>
                </a:outerShdw>
              </a:effectLst>
              <a:uLnTx/>
              <a:uFillTx/>
              <a:latin typeface="Traditional Arabic" pitchFamily="18" charset="-78"/>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he-IL"/>
          </a:p>
        </p:txBody>
      </p:sp>
      <p:sp>
        <p:nvSpPr>
          <p:cNvPr id="3" name="عنوان فرعي 2"/>
          <p:cNvSpPr>
            <a:spLocks noGrp="1"/>
          </p:cNvSpPr>
          <p:nvPr>
            <p:ph type="subTitle" idx="1"/>
          </p:nvPr>
        </p:nvSpPr>
        <p:spPr/>
        <p:txBody>
          <a:bodyPr/>
          <a:lstStyle/>
          <a:p>
            <a:endParaRPr lang="he-IL"/>
          </a:p>
        </p:txBody>
      </p:sp>
      <p:sp>
        <p:nvSpPr>
          <p:cNvPr id="4" name="مستطيل مستدير الزوايا 3"/>
          <p:cNvSpPr/>
          <p:nvPr/>
        </p:nvSpPr>
        <p:spPr>
          <a:xfrm>
            <a:off x="0" y="0"/>
            <a:ext cx="9144000" cy="6858000"/>
          </a:xfrm>
          <a:prstGeom prst="roundRect">
            <a:avLst>
              <a:gd name="adj" fmla="val 11588"/>
            </a:avLst>
          </a:prstGeom>
          <a:solidFill>
            <a:schemeClr val="accent4">
              <a:lumMod val="20000"/>
              <a:lumOff val="80000"/>
            </a:schemeClr>
          </a:solidFill>
          <a:ln w="76200">
            <a:solidFill>
              <a:schemeClr val="accent4">
                <a:lumMod val="75000"/>
              </a:schemeClr>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400" b="1" dirty="0" smtClean="0">
                <a:effectLst>
                  <a:outerShdw blurRad="38100" dist="38100" dir="2700000" algn="tl">
                    <a:srgbClr val="000000">
                      <a:alpha val="43137"/>
                    </a:srgbClr>
                  </a:outerShdw>
                </a:effectLst>
                <a:latin typeface="Traditional Arabic" pitchFamily="18" charset="-78"/>
                <a:cs typeface="Traditional Arabic" pitchFamily="18" charset="-78"/>
              </a:rPr>
              <a:t>على من تجب الصلاة </a:t>
            </a:r>
          </a:p>
          <a:p>
            <a:endParaRPr lang="ar-SA" sz="2400" dirty="0" smtClean="0">
              <a:latin typeface="Traditional Arabic" pitchFamily="18" charset="-78"/>
              <a:cs typeface="Traditional Arabic" pitchFamily="18" charset="-78"/>
            </a:endParaRPr>
          </a:p>
          <a:p>
            <a:endParaRPr lang="ar-SA" sz="2400" dirty="0" smtClean="0">
              <a:latin typeface="Traditional Arabic" pitchFamily="18" charset="-78"/>
              <a:cs typeface="Traditional Arabic" pitchFamily="18" charset="-78"/>
            </a:endParaRPr>
          </a:p>
          <a:p>
            <a:endParaRPr lang="ar-SA" sz="2400" dirty="0" smtClean="0">
              <a:latin typeface="Traditional Arabic" pitchFamily="18" charset="-78"/>
              <a:cs typeface="Traditional Arabic" pitchFamily="18" charset="-78"/>
            </a:endParaRPr>
          </a:p>
          <a:p>
            <a:endParaRPr lang="ar-SA" sz="2400" dirty="0" smtClean="0">
              <a:latin typeface="Traditional Arabic" pitchFamily="18" charset="-78"/>
              <a:cs typeface="Traditional Arabic" pitchFamily="18" charset="-78"/>
            </a:endParaRPr>
          </a:p>
          <a:p>
            <a:endParaRPr lang="ar-SA" sz="2400" dirty="0" smtClean="0">
              <a:latin typeface="Traditional Arabic" pitchFamily="18" charset="-78"/>
              <a:cs typeface="Traditional Arabic" pitchFamily="18" charset="-78"/>
            </a:endParaRPr>
          </a:p>
          <a:p>
            <a:endParaRPr lang="ar-SA" sz="2400" dirty="0" smtClean="0">
              <a:latin typeface="Traditional Arabic" pitchFamily="18" charset="-78"/>
              <a:cs typeface="Traditional Arabic" pitchFamily="18" charset="-78"/>
            </a:endParaRPr>
          </a:p>
          <a:p>
            <a:endParaRPr lang="ar-SA" sz="2400" dirty="0" smtClean="0">
              <a:latin typeface="Traditional Arabic" pitchFamily="18" charset="-78"/>
              <a:cs typeface="Traditional Arabic" pitchFamily="18" charset="-78"/>
            </a:endParaRPr>
          </a:p>
          <a:p>
            <a:endParaRPr lang="ar-SA" sz="2400" dirty="0" smtClean="0">
              <a:latin typeface="Traditional Arabic" pitchFamily="18" charset="-78"/>
              <a:cs typeface="Traditional Arabic" pitchFamily="18" charset="-78"/>
            </a:endParaRPr>
          </a:p>
          <a:p>
            <a:endParaRPr lang="ar-SA" sz="2400" dirty="0" smtClean="0">
              <a:latin typeface="Traditional Arabic" pitchFamily="18" charset="-78"/>
              <a:cs typeface="Traditional Arabic" pitchFamily="18" charset="-78"/>
            </a:endParaRPr>
          </a:p>
          <a:p>
            <a:endParaRPr lang="ar-SA" sz="2400" dirty="0" smtClean="0">
              <a:latin typeface="Traditional Arabic" pitchFamily="18" charset="-78"/>
              <a:cs typeface="Traditional Arabic" pitchFamily="18" charset="-78"/>
            </a:endParaRPr>
          </a:p>
          <a:p>
            <a:endParaRPr lang="ar-SA" sz="2400" dirty="0" smtClean="0">
              <a:latin typeface="Traditional Arabic" pitchFamily="18" charset="-78"/>
              <a:cs typeface="Traditional Arabic" pitchFamily="18" charset="-78"/>
            </a:endParaRPr>
          </a:p>
          <a:p>
            <a:endParaRPr lang="ar-SA" sz="2400" dirty="0" smtClean="0">
              <a:latin typeface="Traditional Arabic" pitchFamily="18" charset="-78"/>
              <a:cs typeface="Traditional Arabic" pitchFamily="18" charset="-78"/>
            </a:endParaRPr>
          </a:p>
          <a:p>
            <a:endParaRPr lang="ar-SA" sz="2400" dirty="0" smtClean="0">
              <a:latin typeface="Traditional Arabic" pitchFamily="18" charset="-78"/>
              <a:cs typeface="Traditional Arabic" pitchFamily="18" charset="-78"/>
            </a:endParaRPr>
          </a:p>
          <a:p>
            <a:endParaRPr lang="ar-SA" sz="2400" dirty="0" smtClean="0">
              <a:latin typeface="Traditional Arabic" pitchFamily="18" charset="-78"/>
              <a:cs typeface="Traditional Arabic" pitchFamily="18" charset="-78"/>
            </a:endParaRPr>
          </a:p>
          <a:p>
            <a:endParaRPr lang="ar-SA" sz="2400" dirty="0" smtClean="0">
              <a:latin typeface="Traditional Arabic" pitchFamily="18" charset="-78"/>
              <a:cs typeface="Traditional Arabic" pitchFamily="18" charset="-78"/>
            </a:endParaRPr>
          </a:p>
          <a:p>
            <a:endParaRPr lang="ar-SA" sz="2400" dirty="0" smtClean="0">
              <a:latin typeface="Traditional Arabic" pitchFamily="18" charset="-78"/>
              <a:cs typeface="Traditional Arabic" pitchFamily="18" charset="-78"/>
            </a:endParaRPr>
          </a:p>
          <a:p>
            <a:r>
              <a:rPr lang="ar-SA" sz="2400" dirty="0" smtClean="0">
                <a:latin typeface="Traditional Arabic" pitchFamily="18" charset="-78"/>
                <a:cs typeface="Traditional Arabic" pitchFamily="18" charset="-78"/>
              </a:rPr>
              <a:t> </a:t>
            </a:r>
          </a:p>
        </p:txBody>
      </p:sp>
      <p:sp>
        <p:nvSpPr>
          <p:cNvPr id="7" name="مستطيل مستدير الزوايا 6"/>
          <p:cNvSpPr/>
          <p:nvPr/>
        </p:nvSpPr>
        <p:spPr>
          <a:xfrm>
            <a:off x="1115616" y="908720"/>
            <a:ext cx="7776864" cy="648072"/>
          </a:xfrm>
          <a:prstGeom prst="roundRect">
            <a:avLst/>
          </a:prstGeom>
          <a:solidFill>
            <a:srgbClr val="FFC000">
              <a:alpha val="17000"/>
            </a:srgb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4000" b="1" dirty="0" smtClean="0">
                <a:ln w="12700">
                  <a:solidFill>
                    <a:sysClr val="windowText" lastClr="000000"/>
                  </a:solidFill>
                  <a:prstDash val="solid"/>
                </a:ln>
                <a:solidFill>
                  <a:schemeClr val="tx2"/>
                </a:solidFill>
                <a:effectLst>
                  <a:outerShdw blurRad="41275" dist="20320" dir="1800000" algn="tl" rotWithShape="0">
                    <a:srgbClr val="000000">
                      <a:alpha val="40000"/>
                    </a:srgbClr>
                  </a:outerShdw>
                </a:effectLst>
                <a:latin typeface="Traditional Arabic" pitchFamily="18" charset="-78"/>
                <a:cs typeface="Traditional Arabic" pitchFamily="18" charset="-78"/>
              </a:rPr>
              <a:t>ن</a:t>
            </a:r>
            <a:r>
              <a:rPr lang="ar-SA" sz="4000" b="1" dirty="0" smtClean="0">
                <a:ln w="12700">
                  <a:solidFill>
                    <a:sysClr val="windowText" lastClr="000000"/>
                  </a:solidFill>
                  <a:prstDash val="solid"/>
                </a:ln>
                <a:solidFill>
                  <a:schemeClr val="accent2">
                    <a:lumMod val="75000"/>
                  </a:schemeClr>
                </a:solidFill>
                <a:effectLst>
                  <a:outerShdw blurRad="41275" dist="20320" dir="1800000" algn="tl" rotWithShape="0">
                    <a:srgbClr val="000000">
                      <a:alpha val="40000"/>
                    </a:srgbClr>
                  </a:outerShdw>
                </a:effectLst>
                <a:latin typeface="Traditional Arabic" pitchFamily="18" charset="-78"/>
                <a:cs typeface="Traditional Arabic" pitchFamily="18" charset="-78"/>
              </a:rPr>
              <a:t>ق</a:t>
            </a:r>
            <a:r>
              <a:rPr lang="ar-SA" sz="4000" b="1" dirty="0" smtClean="0">
                <a:ln w="12700">
                  <a:solidFill>
                    <a:sysClr val="windowText" lastClr="000000"/>
                  </a:solidFill>
                  <a:prstDash val="solid"/>
                </a:ln>
                <a:solidFill>
                  <a:schemeClr val="accent3">
                    <a:lumMod val="75000"/>
                  </a:schemeClr>
                </a:solidFill>
                <a:effectLst>
                  <a:outerShdw blurRad="41275" dist="20320" dir="1800000" algn="tl" rotWithShape="0">
                    <a:srgbClr val="000000">
                      <a:alpha val="40000"/>
                    </a:srgbClr>
                  </a:outerShdw>
                </a:effectLst>
                <a:latin typeface="Traditional Arabic" pitchFamily="18" charset="-78"/>
                <a:cs typeface="Traditional Arabic" pitchFamily="18" charset="-78"/>
              </a:rPr>
              <a:t>ر</a:t>
            </a:r>
            <a:r>
              <a:rPr lang="ar-SA" sz="4000" b="1" dirty="0" smtClean="0">
                <a:ln w="12700">
                  <a:solidFill>
                    <a:sysClr val="windowText" lastClr="000000"/>
                  </a:solidFill>
                  <a:prstDash val="solid"/>
                </a:ln>
                <a:solidFill>
                  <a:schemeClr val="accent4"/>
                </a:solidFill>
                <a:effectLst>
                  <a:outerShdw blurRad="41275" dist="20320" dir="1800000" algn="tl" rotWithShape="0">
                    <a:srgbClr val="000000">
                      <a:alpha val="40000"/>
                    </a:srgbClr>
                  </a:outerShdw>
                </a:effectLst>
                <a:latin typeface="Traditional Arabic" pitchFamily="18" charset="-78"/>
                <a:cs typeface="Traditional Arabic" pitchFamily="18" charset="-78"/>
              </a:rPr>
              <a:t>أ </a:t>
            </a:r>
            <a:r>
              <a:rPr lang="ar-SA" sz="4000" b="1" dirty="0" smtClean="0">
                <a:ln w="12700">
                  <a:solidFill>
                    <a:sysClr val="windowText" lastClr="000000"/>
                  </a:solidFill>
                  <a:prstDash val="solid"/>
                </a:ln>
                <a:solidFill>
                  <a:schemeClr val="accent6">
                    <a:lumMod val="75000"/>
                  </a:schemeClr>
                </a:solidFill>
                <a:effectLst>
                  <a:outerShdw blurRad="41275" dist="20320" dir="1800000" algn="tl" rotWithShape="0">
                    <a:srgbClr val="000000">
                      <a:alpha val="40000"/>
                    </a:srgbClr>
                  </a:outerShdw>
                </a:effectLst>
                <a:latin typeface="Traditional Arabic" pitchFamily="18" charset="-78"/>
                <a:cs typeface="Traditional Arabic" pitchFamily="18" charset="-78"/>
              </a:rPr>
              <a:t>و</a:t>
            </a:r>
            <a:r>
              <a:rPr lang="ar-SA" sz="4000" b="1" dirty="0" smtClean="0">
                <a:ln w="12700">
                  <a:solidFill>
                    <a:sysClr val="windowText" lastClr="000000"/>
                  </a:solidFill>
                  <a:prstDash val="solid"/>
                </a:ln>
                <a:solidFill>
                  <a:srgbClr val="00FFCC"/>
                </a:solidFill>
                <a:effectLst>
                  <a:outerShdw blurRad="41275" dist="20320" dir="1800000" algn="tl" rotWithShape="0">
                    <a:srgbClr val="000000">
                      <a:alpha val="40000"/>
                    </a:srgbClr>
                  </a:outerShdw>
                </a:effectLst>
                <a:latin typeface="Traditional Arabic" pitchFamily="18" charset="-78"/>
                <a:cs typeface="Traditional Arabic" pitchFamily="18" charset="-78"/>
              </a:rPr>
              <a:t>ن</a:t>
            </a:r>
            <a:r>
              <a:rPr lang="ar-SA" sz="4000" b="1" dirty="0" smtClean="0">
                <a:ln w="12700">
                  <a:solidFill>
                    <a:sysClr val="windowText" lastClr="000000"/>
                  </a:solidFill>
                  <a:prstDash val="solid"/>
                </a:ln>
                <a:solidFill>
                  <a:srgbClr val="FF0066"/>
                </a:solidFill>
                <a:effectLst>
                  <a:outerShdw blurRad="41275" dist="20320" dir="1800000" algn="tl" rotWithShape="0">
                    <a:srgbClr val="000000">
                      <a:alpha val="40000"/>
                    </a:srgbClr>
                  </a:outerShdw>
                </a:effectLst>
                <a:latin typeface="Traditional Arabic" pitchFamily="18" charset="-78"/>
                <a:cs typeface="Traditional Arabic" pitchFamily="18" charset="-78"/>
              </a:rPr>
              <a:t>ف</a:t>
            </a:r>
            <a:r>
              <a:rPr lang="ar-SA" sz="4000" b="1" dirty="0" smtClean="0">
                <a:ln w="12700">
                  <a:solidFill>
                    <a:sysClr val="windowText" lastClr="000000"/>
                  </a:solidFill>
                  <a:prstDash val="solid"/>
                </a:ln>
                <a:solidFill>
                  <a:srgbClr val="FFFF00"/>
                </a:solidFill>
                <a:effectLst>
                  <a:outerShdw blurRad="41275" dist="20320" dir="1800000" algn="tl" rotWithShape="0">
                    <a:srgbClr val="000000">
                      <a:alpha val="40000"/>
                    </a:srgbClr>
                  </a:outerShdw>
                </a:effectLst>
                <a:latin typeface="Traditional Arabic" pitchFamily="18" charset="-78"/>
                <a:cs typeface="Traditional Arabic" pitchFamily="18" charset="-78"/>
              </a:rPr>
              <a:t>ك</a:t>
            </a:r>
            <a:r>
              <a:rPr lang="ar-SA" sz="4000" b="1" dirty="0" smtClean="0">
                <a:ln w="12700">
                  <a:solidFill>
                    <a:sysClr val="windowText" lastClr="000000"/>
                  </a:solidFill>
                  <a:prstDash val="solid"/>
                </a:ln>
                <a:solidFill>
                  <a:srgbClr val="00B050"/>
                </a:solidFill>
                <a:effectLst>
                  <a:outerShdw blurRad="41275" dist="20320" dir="1800000" algn="tl" rotWithShape="0">
                    <a:srgbClr val="000000">
                      <a:alpha val="40000"/>
                    </a:srgbClr>
                  </a:outerShdw>
                </a:effectLst>
                <a:latin typeface="Traditional Arabic" pitchFamily="18" charset="-78"/>
                <a:cs typeface="Traditional Arabic" pitchFamily="18" charset="-78"/>
              </a:rPr>
              <a:t>ر</a:t>
            </a:r>
          </a:p>
        </p:txBody>
      </p:sp>
      <p:sp>
        <p:nvSpPr>
          <p:cNvPr id="8" name="مستطيل مستدير الزوايا 7"/>
          <p:cNvSpPr/>
          <p:nvPr/>
        </p:nvSpPr>
        <p:spPr>
          <a:xfrm>
            <a:off x="6516216" y="1628800"/>
            <a:ext cx="2448272" cy="2592288"/>
          </a:xfrm>
          <a:prstGeom prst="roundRect">
            <a:avLst/>
          </a:prstGeom>
          <a:solidFill>
            <a:srgbClr val="FFC000">
              <a:alpha val="17000"/>
            </a:srgbClr>
          </a:solidFill>
          <a:ln w="762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000" dirty="0" smtClean="0">
                <a:ln w="12700">
                  <a:solidFill>
                    <a:sysClr val="windowText" lastClr="000000"/>
                  </a:solidFill>
                  <a:prstDash val="solid"/>
                </a:ln>
                <a:solidFill>
                  <a:schemeClr val="tx1"/>
                </a:solidFill>
                <a:effectLst>
                  <a:outerShdw blurRad="41275" dist="20320" dir="1800000" algn="tl" rotWithShape="0">
                    <a:srgbClr val="000000">
                      <a:alpha val="40000"/>
                    </a:srgbClr>
                  </a:outerShdw>
                </a:effectLst>
                <a:latin typeface="Traditional Arabic" pitchFamily="18" charset="-78"/>
                <a:cs typeface="Traditional Arabic" pitchFamily="18" charset="-78"/>
              </a:rPr>
              <a:t>ذهب محمد مع والده إلى السوق، فلما رفع آذان صلاة المغرب أغلقت المحلات التجارية، واتجه الباعة الى المسجد عدا واحدا منهم، فسأل محمد والده: لماذا لا يذهب ذلك الرجل إلى </a:t>
            </a:r>
            <a:r>
              <a:rPr lang="ar-SA" sz="2000" dirty="0" err="1" smtClean="0">
                <a:ln w="12700">
                  <a:solidFill>
                    <a:sysClr val="windowText" lastClr="000000"/>
                  </a:solidFill>
                  <a:prstDash val="solid"/>
                </a:ln>
                <a:solidFill>
                  <a:schemeClr val="tx1"/>
                </a:solidFill>
                <a:effectLst>
                  <a:outerShdw blurRad="41275" dist="20320" dir="1800000" algn="tl" rotWithShape="0">
                    <a:srgbClr val="000000">
                      <a:alpha val="40000"/>
                    </a:srgbClr>
                  </a:outerShdw>
                </a:effectLst>
                <a:latin typeface="Traditional Arabic" pitchFamily="18" charset="-78"/>
                <a:cs typeface="Traditional Arabic" pitchFamily="18" charset="-78"/>
              </a:rPr>
              <a:t>المسجد؟</a:t>
            </a:r>
            <a:r>
              <a:rPr lang="ar-SA" sz="2000" dirty="0" smtClean="0">
                <a:ln w="12700">
                  <a:solidFill>
                    <a:sysClr val="windowText" lastClr="000000"/>
                  </a:solidFill>
                  <a:prstDash val="solid"/>
                </a:ln>
                <a:solidFill>
                  <a:schemeClr val="tx1"/>
                </a:solidFill>
                <a:effectLst>
                  <a:outerShdw blurRad="41275" dist="20320" dir="1800000" algn="tl" rotWithShape="0">
                    <a:srgbClr val="000000">
                      <a:alpha val="40000"/>
                    </a:srgbClr>
                  </a:outerShdw>
                </a:effectLst>
                <a:latin typeface="Traditional Arabic" pitchFamily="18" charset="-78"/>
                <a:cs typeface="Traditional Arabic" pitchFamily="18" charset="-78"/>
              </a:rPr>
              <a:t> </a:t>
            </a:r>
            <a:r>
              <a:rPr lang="ar-SA" sz="2000" dirty="0" err="1" smtClean="0">
                <a:ln w="12700">
                  <a:solidFill>
                    <a:sysClr val="windowText" lastClr="000000"/>
                  </a:solidFill>
                  <a:prstDash val="solid"/>
                </a:ln>
                <a:solidFill>
                  <a:schemeClr val="tx1"/>
                </a:solidFill>
                <a:effectLst>
                  <a:outerShdw blurRad="41275" dist="20320" dir="1800000" algn="tl" rotWithShape="0">
                    <a:srgbClr val="000000">
                      <a:alpha val="40000"/>
                    </a:srgbClr>
                  </a:outerShdw>
                </a:effectLst>
                <a:latin typeface="Traditional Arabic" pitchFamily="18" charset="-78"/>
                <a:cs typeface="Traditional Arabic" pitchFamily="18" charset="-78"/>
              </a:rPr>
              <a:t>فقال: ...</a:t>
            </a:r>
            <a:endParaRPr lang="ar-SA" sz="2000" dirty="0" smtClean="0">
              <a:ln w="12700">
                <a:solidFill>
                  <a:sysClr val="windowText" lastClr="000000"/>
                </a:solidFill>
                <a:prstDash val="solid"/>
              </a:ln>
              <a:solidFill>
                <a:schemeClr val="tx1"/>
              </a:solidFill>
              <a:latin typeface="Traditional Arabic" pitchFamily="18" charset="-78"/>
              <a:cs typeface="Traditional Arabic" pitchFamily="18" charset="-78"/>
            </a:endParaRPr>
          </a:p>
        </p:txBody>
      </p:sp>
      <p:sp>
        <p:nvSpPr>
          <p:cNvPr id="9" name="مستطيل مستدير الزوايا 8"/>
          <p:cNvSpPr/>
          <p:nvPr/>
        </p:nvSpPr>
        <p:spPr>
          <a:xfrm>
            <a:off x="179512" y="3284984"/>
            <a:ext cx="2952328" cy="2592288"/>
          </a:xfrm>
          <a:prstGeom prst="roundRect">
            <a:avLst/>
          </a:prstGeom>
          <a:solidFill>
            <a:srgbClr val="FFC000">
              <a:alpha val="17000"/>
            </a:srgbClr>
          </a:solidFill>
          <a:ln w="762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000" dirty="0" smtClean="0">
                <a:ln w="12700">
                  <a:solidFill>
                    <a:sysClr val="windowText" lastClr="000000"/>
                  </a:solidFill>
                  <a:prstDash val="solid"/>
                </a:ln>
                <a:solidFill>
                  <a:schemeClr val="tx1"/>
                </a:solidFill>
                <a:effectLst>
                  <a:outerShdw blurRad="38100" dist="38100" dir="2700000" algn="tl">
                    <a:srgbClr val="000000">
                      <a:alpha val="43137"/>
                    </a:srgbClr>
                  </a:outerShdw>
                </a:effectLst>
                <a:latin typeface="Traditional Arabic" pitchFamily="18" charset="-78"/>
                <a:cs typeface="Traditional Arabic" pitchFamily="18" charset="-78"/>
              </a:rPr>
              <a:t>زار خالد ووالده جارهم الجديد، وعندما رفع آذان صلاة العشاء، ذهب الجميع للصلاة في المسجد، إلا ابن جارهم سعد الذي يبلغ من العمر ست عشرة سنة وعندما عادا إلى المنزل سأل خالد والده: لماذا لم يصل سعد؟ قال له والده: إن </a:t>
            </a:r>
            <a:r>
              <a:rPr lang="ar-SA" sz="2000" dirty="0" smtClean="0">
                <a:ln w="12700">
                  <a:solidFill>
                    <a:sysClr val="windowText" lastClr="000000"/>
                  </a:solidFill>
                  <a:prstDash val="solid"/>
                </a:ln>
                <a:solidFill>
                  <a:schemeClr val="tx1"/>
                </a:solidFill>
                <a:effectLst>
                  <a:outerShdw blurRad="38100" dist="38100" dir="2700000" algn="tl">
                    <a:srgbClr val="000000">
                      <a:alpha val="43137"/>
                    </a:srgbClr>
                  </a:outerShdw>
                </a:effectLst>
                <a:latin typeface="Traditional Arabic" pitchFamily="18" charset="-78"/>
                <a:cs typeface="Traditional Arabic" pitchFamily="18" charset="-78"/>
              </a:rPr>
              <a:t>سعدًا </a:t>
            </a:r>
            <a:r>
              <a:rPr lang="ar-SA" sz="2000" dirty="0" smtClean="0">
                <a:ln w="12700">
                  <a:solidFill>
                    <a:sysClr val="windowText" lastClr="000000"/>
                  </a:solidFill>
                  <a:prstDash val="solid"/>
                </a:ln>
                <a:solidFill>
                  <a:schemeClr val="tx1"/>
                </a:solidFill>
                <a:effectLst>
                  <a:outerShdw blurRad="38100" dist="38100" dir="2700000" algn="tl">
                    <a:srgbClr val="000000">
                      <a:alpha val="43137"/>
                    </a:srgbClr>
                  </a:outerShdw>
                </a:effectLst>
                <a:latin typeface="Traditional Arabic" pitchFamily="18" charset="-78"/>
                <a:cs typeface="Traditional Arabic" pitchFamily="18" charset="-78"/>
              </a:rPr>
              <a:t>به جنون ولا يعقل الصلاة، ألم تلاحظ تصرفاته؟ </a:t>
            </a:r>
          </a:p>
        </p:txBody>
      </p:sp>
      <p:sp>
        <p:nvSpPr>
          <p:cNvPr id="10" name="مستطيل مستدير الزوايا 9"/>
          <p:cNvSpPr/>
          <p:nvPr/>
        </p:nvSpPr>
        <p:spPr>
          <a:xfrm>
            <a:off x="3779912" y="2564904"/>
            <a:ext cx="2304256" cy="2592288"/>
          </a:xfrm>
          <a:prstGeom prst="roundRect">
            <a:avLst/>
          </a:prstGeom>
          <a:solidFill>
            <a:srgbClr val="FFC000">
              <a:alpha val="17000"/>
            </a:srgbClr>
          </a:solidFill>
          <a:ln w="762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400" dirty="0" smtClean="0">
                <a:ln w="12700">
                  <a:solidFill>
                    <a:sysClr val="windowText" lastClr="000000"/>
                  </a:solidFill>
                  <a:prstDash val="solid"/>
                </a:ln>
                <a:solidFill>
                  <a:schemeClr val="tx1"/>
                </a:solidFill>
                <a:effectLst>
                  <a:outerShdw blurRad="41275" dist="20320" dir="1800000" algn="tl" rotWithShape="0">
                    <a:srgbClr val="000000">
                      <a:alpha val="40000"/>
                    </a:srgbClr>
                  </a:outerShdw>
                </a:effectLst>
                <a:latin typeface="Traditional Arabic" pitchFamily="18" charset="-78"/>
                <a:cs typeface="Traditional Arabic" pitchFamily="18" charset="-78"/>
              </a:rPr>
              <a:t>أيقظت </a:t>
            </a:r>
            <a:r>
              <a:rPr lang="ar-SA" sz="2400" dirty="0" smtClean="0">
                <a:ln w="12700">
                  <a:solidFill>
                    <a:sysClr val="windowText" lastClr="000000"/>
                  </a:solidFill>
                  <a:prstDash val="solid"/>
                </a:ln>
                <a:solidFill>
                  <a:schemeClr val="tx1"/>
                </a:solidFill>
                <a:effectLst>
                  <a:outerShdw blurRad="41275" dist="20320" dir="1800000" algn="tl" rotWithShape="0">
                    <a:srgbClr val="000000">
                      <a:alpha val="40000"/>
                    </a:srgbClr>
                  </a:outerShdw>
                </a:effectLst>
                <a:latin typeface="Traditional Arabic" pitchFamily="18" charset="-78"/>
                <a:cs typeface="Traditional Arabic" pitchFamily="18" charset="-78"/>
              </a:rPr>
              <a:t>الأم </a:t>
            </a:r>
            <a:r>
              <a:rPr lang="ar-SA" sz="2400" dirty="0" smtClean="0">
                <a:ln w="12700">
                  <a:solidFill>
                    <a:sysClr val="windowText" lastClr="000000"/>
                  </a:solidFill>
                  <a:prstDash val="solid"/>
                </a:ln>
                <a:solidFill>
                  <a:schemeClr val="tx1"/>
                </a:solidFill>
                <a:effectLst>
                  <a:outerShdw blurRad="41275" dist="20320" dir="1800000" algn="tl" rotWithShape="0">
                    <a:srgbClr val="000000">
                      <a:alpha val="40000"/>
                    </a:srgbClr>
                  </a:outerShdw>
                </a:effectLst>
                <a:latin typeface="Traditional Arabic" pitchFamily="18" charset="-78"/>
                <a:cs typeface="Traditional Arabic" pitchFamily="18" charset="-78"/>
              </a:rPr>
              <a:t>ابنتها نورة ذات العشر سنوات لتؤدي صلاة الفجر، بينما لم توقظ أسماء ذات الخمس سنوات</a:t>
            </a:r>
          </a:p>
        </p:txBody>
      </p:sp>
      <p:sp>
        <p:nvSpPr>
          <p:cNvPr id="11" name="مستطيل مستدير الزوايا 10"/>
          <p:cNvSpPr/>
          <p:nvPr/>
        </p:nvSpPr>
        <p:spPr>
          <a:xfrm>
            <a:off x="6732240" y="4581128"/>
            <a:ext cx="2160240" cy="548680"/>
          </a:xfrm>
          <a:prstGeom prst="roundRect">
            <a:avLst/>
          </a:prstGeom>
          <a:solidFill>
            <a:srgbClr val="FFC000">
              <a:alpha val="17000"/>
            </a:srgb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ar-SA" sz="4000" b="1" dirty="0" smtClean="0">
              <a:ln w="12700">
                <a:solidFill>
                  <a:sysClr val="windowText" lastClr="000000"/>
                </a:solidFill>
                <a:prstDash val="solid"/>
              </a:ln>
              <a:solidFill>
                <a:srgbClr val="00B050"/>
              </a:solidFill>
              <a:effectLst>
                <a:outerShdw blurRad="41275" dist="20320" dir="1800000" algn="tl" rotWithShape="0">
                  <a:srgbClr val="000000">
                    <a:alpha val="40000"/>
                  </a:srgbClr>
                </a:outerShdw>
              </a:effectLst>
              <a:latin typeface="Traditional Arabic" pitchFamily="18" charset="-78"/>
              <a:cs typeface="Traditional Arabic" pitchFamily="18" charset="-78"/>
            </a:endParaRPr>
          </a:p>
        </p:txBody>
      </p:sp>
      <p:sp>
        <p:nvSpPr>
          <p:cNvPr id="12" name="مستطيل مستدير الزوايا 11"/>
          <p:cNvSpPr/>
          <p:nvPr/>
        </p:nvSpPr>
        <p:spPr>
          <a:xfrm>
            <a:off x="539552" y="6093296"/>
            <a:ext cx="2160240" cy="548680"/>
          </a:xfrm>
          <a:prstGeom prst="roundRect">
            <a:avLst/>
          </a:prstGeom>
          <a:solidFill>
            <a:srgbClr val="FFC000">
              <a:alpha val="17000"/>
            </a:srgb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ar-SA" sz="4000" b="1" dirty="0" smtClean="0">
              <a:ln w="12700">
                <a:solidFill>
                  <a:sysClr val="windowText" lastClr="000000"/>
                </a:solidFill>
                <a:prstDash val="solid"/>
              </a:ln>
              <a:solidFill>
                <a:srgbClr val="00B050"/>
              </a:solidFill>
              <a:effectLst>
                <a:outerShdw blurRad="41275" dist="20320" dir="1800000" algn="tl" rotWithShape="0">
                  <a:srgbClr val="000000">
                    <a:alpha val="40000"/>
                  </a:srgbClr>
                </a:outerShdw>
              </a:effectLst>
              <a:latin typeface="Traditional Arabic" pitchFamily="18" charset="-78"/>
              <a:cs typeface="Traditional Arabic" pitchFamily="18" charset="-78"/>
            </a:endParaRPr>
          </a:p>
        </p:txBody>
      </p:sp>
      <p:sp>
        <p:nvSpPr>
          <p:cNvPr id="13" name="مستطيل مستدير الزوايا 12"/>
          <p:cNvSpPr/>
          <p:nvPr/>
        </p:nvSpPr>
        <p:spPr>
          <a:xfrm>
            <a:off x="3779912" y="5589240"/>
            <a:ext cx="2160240" cy="548680"/>
          </a:xfrm>
          <a:prstGeom prst="roundRect">
            <a:avLst/>
          </a:prstGeom>
          <a:solidFill>
            <a:srgbClr val="FFC000">
              <a:alpha val="17000"/>
            </a:srgb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ar-SA" sz="4000" b="1" dirty="0" smtClean="0">
              <a:ln w="12700">
                <a:solidFill>
                  <a:sysClr val="windowText" lastClr="000000"/>
                </a:solidFill>
                <a:prstDash val="solid"/>
              </a:ln>
              <a:solidFill>
                <a:srgbClr val="00B050"/>
              </a:solidFill>
              <a:effectLst>
                <a:outerShdw blurRad="41275" dist="20320" dir="1800000" algn="tl" rotWithShape="0">
                  <a:srgbClr val="000000">
                    <a:alpha val="40000"/>
                  </a:srgbClr>
                </a:outerShdw>
              </a:effectLst>
              <a:latin typeface="Traditional Arabic" pitchFamily="18" charset="-78"/>
              <a:cs typeface="Traditional Arabic" pitchFamily="18" charset="-78"/>
            </a:endParaRPr>
          </a:p>
        </p:txBody>
      </p:sp>
      <p:pic>
        <p:nvPicPr>
          <p:cNvPr id="1026" name="Picture 2" descr="C:\Users\User\Desktop\תיקיה חדשה (2)\59899_540530052665585_1734870154_n.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83568" y="1772816"/>
            <a:ext cx="1565920" cy="1565920"/>
          </a:xfrm>
          <a:prstGeom prst="rect">
            <a:avLst/>
          </a:prstGeom>
          <a:noFill/>
        </p:spPr>
      </p:pic>
      <p:pic>
        <p:nvPicPr>
          <p:cNvPr id="14" name="Picture 2" descr="C:\Users\User\Desktop\תיקיה חדשה (2)\59899_540530052665585_1734870154_n.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75856" y="4653136"/>
            <a:ext cx="1565920" cy="1565920"/>
          </a:xfrm>
          <a:prstGeom prst="rect">
            <a:avLst/>
          </a:prstGeom>
          <a:noFill/>
        </p:spPr>
      </p:pic>
      <p:pic>
        <p:nvPicPr>
          <p:cNvPr id="15" name="Picture 2" descr="C:\Users\User\Desktop\תיקיה חדשה (2)\59899_540530052665585_1734870154_n.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940152" y="2636912"/>
            <a:ext cx="1565920" cy="156592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rot="5400000">
            <a:off x="-783047" y="2627870"/>
            <a:ext cx="2133600" cy="567507"/>
          </a:xfrm>
          <a:prstGeom prst="rect">
            <a:avLst/>
          </a:prstGeom>
        </p:spPr>
      </p:pic>
      <p:pic>
        <p:nvPicPr>
          <p:cNvPr id="7"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a:off x="0" y="3573016"/>
            <a:ext cx="722759" cy="2613223"/>
          </a:xfrm>
          <a:prstGeom prst="rect">
            <a:avLst/>
          </a:prstGeom>
        </p:spPr>
      </p:pic>
      <p:pic>
        <p:nvPicPr>
          <p:cNvPr id="8" name="صورة 7" descr="imagesCA5N1AW7.jpg"/>
          <p:cNvPicPr>
            <a:picLocks noChangeAspect="1"/>
          </p:cNvPicPr>
          <p:nvPr/>
        </p:nvPicPr>
        <p:blipFill>
          <a:blip r:embed="rId2" cstate="print">
            <a:clrChange>
              <a:clrFrom>
                <a:srgbClr val="FFFFFF"/>
              </a:clrFrom>
              <a:clrTo>
                <a:srgbClr val="FFFFFF">
                  <a:alpha val="0"/>
                </a:srgbClr>
              </a:clrTo>
            </a:clrChange>
          </a:blip>
          <a:srcRect r="50000" b="73520"/>
          <a:stretch>
            <a:fillRect/>
          </a:stretch>
        </p:blipFill>
        <p:spPr>
          <a:xfrm rot="5400000">
            <a:off x="-249647" y="6040847"/>
            <a:ext cx="1066801" cy="567507"/>
          </a:xfrm>
          <a:prstGeom prst="rect">
            <a:avLst/>
          </a:prstGeom>
        </p:spPr>
      </p:pic>
      <p:pic>
        <p:nvPicPr>
          <p:cNvPr id="9"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10800000">
            <a:off x="8421241" y="3573016"/>
            <a:ext cx="722759" cy="2613223"/>
          </a:xfrm>
          <a:prstGeom prst="rect">
            <a:avLst/>
          </a:prstGeom>
        </p:spPr>
      </p:pic>
      <p:pic>
        <p:nvPicPr>
          <p:cNvPr id="10"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10800000">
            <a:off x="8421241" y="-315416"/>
            <a:ext cx="722759" cy="2613223"/>
          </a:xfrm>
          <a:prstGeom prst="rect">
            <a:avLst/>
          </a:prstGeom>
        </p:spPr>
      </p:pic>
      <p:pic>
        <p:nvPicPr>
          <p:cNvPr id="11"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5400000">
            <a:off x="1916832" y="-945232"/>
            <a:ext cx="722759" cy="2613223"/>
          </a:xfrm>
          <a:prstGeom prst="rect">
            <a:avLst/>
          </a:prstGeom>
        </p:spPr>
      </p:pic>
      <p:pic>
        <p:nvPicPr>
          <p:cNvPr id="12"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5400000">
            <a:off x="5733256" y="-945232"/>
            <a:ext cx="722759" cy="2613223"/>
          </a:xfrm>
          <a:prstGeom prst="rect">
            <a:avLst/>
          </a:prstGeom>
        </p:spPr>
      </p:pic>
      <p:pic>
        <p:nvPicPr>
          <p:cNvPr id="13"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16200000">
            <a:off x="3068960" y="5190009"/>
            <a:ext cx="722759" cy="2613223"/>
          </a:xfrm>
          <a:prstGeom prst="rect">
            <a:avLst/>
          </a:prstGeom>
        </p:spPr>
      </p:pic>
      <p:pic>
        <p:nvPicPr>
          <p:cNvPr id="14"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16200000">
            <a:off x="7101408" y="5190009"/>
            <a:ext cx="722759" cy="2613223"/>
          </a:xfrm>
          <a:prstGeom prst="rect">
            <a:avLst/>
          </a:prstGeom>
        </p:spPr>
      </p:pic>
      <p:pic>
        <p:nvPicPr>
          <p:cNvPr id="15" name="صورة 14"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a:off x="4427984" y="6290493"/>
            <a:ext cx="2133600" cy="567507"/>
          </a:xfrm>
          <a:prstGeom prst="rect">
            <a:avLst/>
          </a:prstGeom>
        </p:spPr>
      </p:pic>
      <p:pic>
        <p:nvPicPr>
          <p:cNvPr id="16" name="صورة 15"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rot="16200000">
            <a:off x="7793447" y="2627870"/>
            <a:ext cx="2133600" cy="567507"/>
          </a:xfrm>
          <a:prstGeom prst="rect">
            <a:avLst/>
          </a:prstGeom>
        </p:spPr>
      </p:pic>
      <p:pic>
        <p:nvPicPr>
          <p:cNvPr id="17" name="صورة 16" descr="imagesCA5N1AW7.jpg"/>
          <p:cNvPicPr>
            <a:picLocks noChangeAspect="1"/>
          </p:cNvPicPr>
          <p:nvPr/>
        </p:nvPicPr>
        <p:blipFill>
          <a:blip r:embed="rId2" cstate="print">
            <a:clrChange>
              <a:clrFrom>
                <a:srgbClr val="FFFFFF"/>
              </a:clrFrom>
              <a:clrTo>
                <a:srgbClr val="FFFFFF">
                  <a:alpha val="0"/>
                </a:srgbClr>
              </a:clrTo>
            </a:clrChange>
          </a:blip>
          <a:srcRect r="50000" b="73520"/>
          <a:stretch>
            <a:fillRect/>
          </a:stretch>
        </p:blipFill>
        <p:spPr>
          <a:xfrm rot="5400000" flipV="1">
            <a:off x="8286565" y="6000565"/>
            <a:ext cx="1066801" cy="648070"/>
          </a:xfrm>
          <a:prstGeom prst="rect">
            <a:avLst/>
          </a:prstGeom>
        </p:spPr>
      </p:pic>
      <p:pic>
        <p:nvPicPr>
          <p:cNvPr id="19" name="صورة 18"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a:off x="395536" y="6290493"/>
            <a:ext cx="2133600" cy="567507"/>
          </a:xfrm>
          <a:prstGeom prst="rect">
            <a:avLst/>
          </a:prstGeom>
        </p:spPr>
      </p:pic>
      <p:pic>
        <p:nvPicPr>
          <p:cNvPr id="20" name="صورة 19"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rot="10800000">
            <a:off x="3203848" y="0"/>
            <a:ext cx="2133600" cy="567507"/>
          </a:xfrm>
          <a:prstGeom prst="rect">
            <a:avLst/>
          </a:prstGeom>
        </p:spPr>
      </p:pic>
      <p:pic>
        <p:nvPicPr>
          <p:cNvPr id="21" name="صورة 20"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rot="10800000">
            <a:off x="7010400" y="0"/>
            <a:ext cx="2133600" cy="567507"/>
          </a:xfrm>
          <a:prstGeom prst="rect">
            <a:avLst/>
          </a:prstGeom>
        </p:spPr>
      </p:pic>
      <p:pic>
        <p:nvPicPr>
          <p:cNvPr id="22" name="صورة 21" descr="imagesCA5N1AW7.jpg"/>
          <p:cNvPicPr>
            <a:picLocks noChangeAspect="1"/>
          </p:cNvPicPr>
          <p:nvPr/>
        </p:nvPicPr>
        <p:blipFill>
          <a:blip r:embed="rId2" cstate="print">
            <a:clrChange>
              <a:clrFrom>
                <a:srgbClr val="FFFFFF"/>
              </a:clrFrom>
              <a:clrTo>
                <a:srgbClr val="FFFFFF">
                  <a:alpha val="0"/>
                </a:srgbClr>
              </a:clrTo>
            </a:clrChange>
          </a:blip>
          <a:srcRect r="28711" b="73520"/>
          <a:stretch>
            <a:fillRect/>
          </a:stretch>
        </p:blipFill>
        <p:spPr>
          <a:xfrm rot="10800000">
            <a:off x="0" y="0"/>
            <a:ext cx="1521024" cy="567507"/>
          </a:xfrm>
          <a:prstGeom prst="rect">
            <a:avLst/>
          </a:prstGeom>
        </p:spPr>
      </p:pic>
      <p:pic>
        <p:nvPicPr>
          <p:cNvPr id="4"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a:off x="0" y="-315416"/>
            <a:ext cx="722759" cy="2613223"/>
          </a:xfrm>
          <a:prstGeom prst="rect">
            <a:avLst/>
          </a:prstGeom>
        </p:spPr>
      </p:pic>
      <p:pic>
        <p:nvPicPr>
          <p:cNvPr id="25" name="Picture 2"/>
          <p:cNvPicPr>
            <a:picLocks noChangeAspect="1" noChangeArrowheads="1"/>
          </p:cNvPicPr>
          <p:nvPr/>
        </p:nvPicPr>
        <p:blipFill>
          <a:blip r:embed="rId4" cstate="print"/>
          <a:srcRect/>
          <a:stretch>
            <a:fillRect/>
          </a:stretch>
        </p:blipFill>
        <p:spPr bwMode="auto">
          <a:xfrm>
            <a:off x="3491880" y="764704"/>
            <a:ext cx="2376264" cy="5400600"/>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down)">
                                      <p:cBhvr>
                                        <p:cTn id="7" dur="580">
                                          <p:stCondLst>
                                            <p:cond delay="0"/>
                                          </p:stCondLst>
                                        </p:cTn>
                                        <p:tgtEl>
                                          <p:spTgt spid="25"/>
                                        </p:tgtEl>
                                      </p:cBhvr>
                                    </p:animEffect>
                                    <p:anim calcmode="lin" valueType="num">
                                      <p:cBhvr>
                                        <p:cTn id="8"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13" dur="26">
                                          <p:stCondLst>
                                            <p:cond delay="650"/>
                                          </p:stCondLst>
                                        </p:cTn>
                                        <p:tgtEl>
                                          <p:spTgt spid="25"/>
                                        </p:tgtEl>
                                      </p:cBhvr>
                                      <p:to x="100000" y="60000"/>
                                    </p:animScale>
                                    <p:animScale>
                                      <p:cBhvr>
                                        <p:cTn id="14" dur="166" decel="50000">
                                          <p:stCondLst>
                                            <p:cond delay="676"/>
                                          </p:stCondLst>
                                        </p:cTn>
                                        <p:tgtEl>
                                          <p:spTgt spid="25"/>
                                        </p:tgtEl>
                                      </p:cBhvr>
                                      <p:to x="100000" y="100000"/>
                                    </p:animScale>
                                    <p:animScale>
                                      <p:cBhvr>
                                        <p:cTn id="15" dur="26">
                                          <p:stCondLst>
                                            <p:cond delay="1312"/>
                                          </p:stCondLst>
                                        </p:cTn>
                                        <p:tgtEl>
                                          <p:spTgt spid="25"/>
                                        </p:tgtEl>
                                      </p:cBhvr>
                                      <p:to x="100000" y="80000"/>
                                    </p:animScale>
                                    <p:animScale>
                                      <p:cBhvr>
                                        <p:cTn id="16" dur="166" decel="50000">
                                          <p:stCondLst>
                                            <p:cond delay="1338"/>
                                          </p:stCondLst>
                                        </p:cTn>
                                        <p:tgtEl>
                                          <p:spTgt spid="25"/>
                                        </p:tgtEl>
                                      </p:cBhvr>
                                      <p:to x="100000" y="100000"/>
                                    </p:animScale>
                                    <p:animScale>
                                      <p:cBhvr>
                                        <p:cTn id="17" dur="26">
                                          <p:stCondLst>
                                            <p:cond delay="1642"/>
                                          </p:stCondLst>
                                        </p:cTn>
                                        <p:tgtEl>
                                          <p:spTgt spid="25"/>
                                        </p:tgtEl>
                                      </p:cBhvr>
                                      <p:to x="100000" y="90000"/>
                                    </p:animScale>
                                    <p:animScale>
                                      <p:cBhvr>
                                        <p:cTn id="18" dur="166" decel="50000">
                                          <p:stCondLst>
                                            <p:cond delay="1668"/>
                                          </p:stCondLst>
                                        </p:cTn>
                                        <p:tgtEl>
                                          <p:spTgt spid="25"/>
                                        </p:tgtEl>
                                      </p:cBhvr>
                                      <p:to x="100000" y="100000"/>
                                    </p:animScale>
                                    <p:animScale>
                                      <p:cBhvr>
                                        <p:cTn id="19" dur="26">
                                          <p:stCondLst>
                                            <p:cond delay="1808"/>
                                          </p:stCondLst>
                                        </p:cTn>
                                        <p:tgtEl>
                                          <p:spTgt spid="25"/>
                                        </p:tgtEl>
                                      </p:cBhvr>
                                      <p:to x="100000" y="95000"/>
                                    </p:animScale>
                                    <p:animScale>
                                      <p:cBhvr>
                                        <p:cTn id="20" dur="166" decel="50000">
                                          <p:stCondLst>
                                            <p:cond delay="1834"/>
                                          </p:stCondLst>
                                        </p:cTn>
                                        <p:tgtEl>
                                          <p:spTgt spid="2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rot="5400000">
            <a:off x="-783047" y="2627870"/>
            <a:ext cx="2133600" cy="567507"/>
          </a:xfrm>
          <a:prstGeom prst="rect">
            <a:avLst/>
          </a:prstGeom>
        </p:spPr>
      </p:pic>
      <p:pic>
        <p:nvPicPr>
          <p:cNvPr id="7"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a:off x="0" y="3573016"/>
            <a:ext cx="722759" cy="2613223"/>
          </a:xfrm>
          <a:prstGeom prst="rect">
            <a:avLst/>
          </a:prstGeom>
        </p:spPr>
      </p:pic>
      <p:pic>
        <p:nvPicPr>
          <p:cNvPr id="8" name="صورة 7" descr="imagesCA5N1AW7.jpg"/>
          <p:cNvPicPr>
            <a:picLocks noChangeAspect="1"/>
          </p:cNvPicPr>
          <p:nvPr/>
        </p:nvPicPr>
        <p:blipFill>
          <a:blip r:embed="rId2" cstate="print">
            <a:clrChange>
              <a:clrFrom>
                <a:srgbClr val="FFFFFF"/>
              </a:clrFrom>
              <a:clrTo>
                <a:srgbClr val="FFFFFF">
                  <a:alpha val="0"/>
                </a:srgbClr>
              </a:clrTo>
            </a:clrChange>
          </a:blip>
          <a:srcRect r="50000" b="73520"/>
          <a:stretch>
            <a:fillRect/>
          </a:stretch>
        </p:blipFill>
        <p:spPr>
          <a:xfrm rot="5400000">
            <a:off x="-249647" y="6040847"/>
            <a:ext cx="1066801" cy="567507"/>
          </a:xfrm>
          <a:prstGeom prst="rect">
            <a:avLst/>
          </a:prstGeom>
        </p:spPr>
      </p:pic>
      <p:pic>
        <p:nvPicPr>
          <p:cNvPr id="9"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10800000">
            <a:off x="8421241" y="3573016"/>
            <a:ext cx="722759" cy="2613223"/>
          </a:xfrm>
          <a:prstGeom prst="rect">
            <a:avLst/>
          </a:prstGeom>
        </p:spPr>
      </p:pic>
      <p:pic>
        <p:nvPicPr>
          <p:cNvPr id="10"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10800000">
            <a:off x="8421241" y="-315416"/>
            <a:ext cx="722759" cy="2613223"/>
          </a:xfrm>
          <a:prstGeom prst="rect">
            <a:avLst/>
          </a:prstGeom>
        </p:spPr>
      </p:pic>
      <p:pic>
        <p:nvPicPr>
          <p:cNvPr id="11"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5400000">
            <a:off x="1916832" y="-945232"/>
            <a:ext cx="722759" cy="2613223"/>
          </a:xfrm>
          <a:prstGeom prst="rect">
            <a:avLst/>
          </a:prstGeom>
        </p:spPr>
      </p:pic>
      <p:pic>
        <p:nvPicPr>
          <p:cNvPr id="12"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5400000">
            <a:off x="5733256" y="-945232"/>
            <a:ext cx="722759" cy="2613223"/>
          </a:xfrm>
          <a:prstGeom prst="rect">
            <a:avLst/>
          </a:prstGeom>
        </p:spPr>
      </p:pic>
      <p:pic>
        <p:nvPicPr>
          <p:cNvPr id="13"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16200000">
            <a:off x="3068960" y="5190009"/>
            <a:ext cx="722759" cy="2613223"/>
          </a:xfrm>
          <a:prstGeom prst="rect">
            <a:avLst/>
          </a:prstGeom>
        </p:spPr>
      </p:pic>
      <p:pic>
        <p:nvPicPr>
          <p:cNvPr id="14"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16200000">
            <a:off x="7101408" y="5190009"/>
            <a:ext cx="722759" cy="2613223"/>
          </a:xfrm>
          <a:prstGeom prst="rect">
            <a:avLst/>
          </a:prstGeom>
        </p:spPr>
      </p:pic>
      <p:pic>
        <p:nvPicPr>
          <p:cNvPr id="15" name="صورة 14"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a:off x="4427984" y="6290493"/>
            <a:ext cx="2133600" cy="567507"/>
          </a:xfrm>
          <a:prstGeom prst="rect">
            <a:avLst/>
          </a:prstGeom>
        </p:spPr>
      </p:pic>
      <p:pic>
        <p:nvPicPr>
          <p:cNvPr id="16" name="صورة 15"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rot="16200000">
            <a:off x="7793447" y="2627870"/>
            <a:ext cx="2133600" cy="567507"/>
          </a:xfrm>
          <a:prstGeom prst="rect">
            <a:avLst/>
          </a:prstGeom>
        </p:spPr>
      </p:pic>
      <p:pic>
        <p:nvPicPr>
          <p:cNvPr id="17" name="صورة 16" descr="imagesCA5N1AW7.jpg"/>
          <p:cNvPicPr>
            <a:picLocks noChangeAspect="1"/>
          </p:cNvPicPr>
          <p:nvPr/>
        </p:nvPicPr>
        <p:blipFill>
          <a:blip r:embed="rId2" cstate="print">
            <a:clrChange>
              <a:clrFrom>
                <a:srgbClr val="FFFFFF"/>
              </a:clrFrom>
              <a:clrTo>
                <a:srgbClr val="FFFFFF">
                  <a:alpha val="0"/>
                </a:srgbClr>
              </a:clrTo>
            </a:clrChange>
          </a:blip>
          <a:srcRect r="50000" b="73520"/>
          <a:stretch>
            <a:fillRect/>
          </a:stretch>
        </p:blipFill>
        <p:spPr>
          <a:xfrm rot="5400000" flipV="1">
            <a:off x="8286565" y="6000565"/>
            <a:ext cx="1066801" cy="648070"/>
          </a:xfrm>
          <a:prstGeom prst="rect">
            <a:avLst/>
          </a:prstGeom>
        </p:spPr>
      </p:pic>
      <p:pic>
        <p:nvPicPr>
          <p:cNvPr id="19" name="صورة 18"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a:off x="395536" y="6290493"/>
            <a:ext cx="2133600" cy="567507"/>
          </a:xfrm>
          <a:prstGeom prst="rect">
            <a:avLst/>
          </a:prstGeom>
        </p:spPr>
      </p:pic>
      <p:pic>
        <p:nvPicPr>
          <p:cNvPr id="20" name="صورة 19"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rot="10800000">
            <a:off x="3203848" y="0"/>
            <a:ext cx="2133600" cy="567507"/>
          </a:xfrm>
          <a:prstGeom prst="rect">
            <a:avLst/>
          </a:prstGeom>
        </p:spPr>
      </p:pic>
      <p:pic>
        <p:nvPicPr>
          <p:cNvPr id="21" name="صورة 20"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rot="10800000">
            <a:off x="7010400" y="0"/>
            <a:ext cx="2133600" cy="567507"/>
          </a:xfrm>
          <a:prstGeom prst="rect">
            <a:avLst/>
          </a:prstGeom>
        </p:spPr>
      </p:pic>
      <p:pic>
        <p:nvPicPr>
          <p:cNvPr id="22" name="صورة 21" descr="imagesCA5N1AW7.jpg"/>
          <p:cNvPicPr>
            <a:picLocks noChangeAspect="1"/>
          </p:cNvPicPr>
          <p:nvPr/>
        </p:nvPicPr>
        <p:blipFill>
          <a:blip r:embed="rId2" cstate="print">
            <a:clrChange>
              <a:clrFrom>
                <a:srgbClr val="FFFFFF"/>
              </a:clrFrom>
              <a:clrTo>
                <a:srgbClr val="FFFFFF">
                  <a:alpha val="0"/>
                </a:srgbClr>
              </a:clrTo>
            </a:clrChange>
          </a:blip>
          <a:srcRect r="28711" b="73520"/>
          <a:stretch>
            <a:fillRect/>
          </a:stretch>
        </p:blipFill>
        <p:spPr>
          <a:xfrm rot="10800000">
            <a:off x="0" y="0"/>
            <a:ext cx="1521024" cy="567507"/>
          </a:xfrm>
          <a:prstGeom prst="rect">
            <a:avLst/>
          </a:prstGeom>
        </p:spPr>
      </p:pic>
      <p:pic>
        <p:nvPicPr>
          <p:cNvPr id="4"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a:off x="0" y="-315416"/>
            <a:ext cx="722759" cy="2613223"/>
          </a:xfrm>
          <a:prstGeom prst="rect">
            <a:avLst/>
          </a:prstGeom>
        </p:spPr>
      </p:pic>
      <p:pic>
        <p:nvPicPr>
          <p:cNvPr id="23" name="Picture 3"/>
          <p:cNvPicPr>
            <a:picLocks noChangeAspect="1" noChangeArrowheads="1"/>
          </p:cNvPicPr>
          <p:nvPr/>
        </p:nvPicPr>
        <p:blipFill>
          <a:blip r:embed="rId4" cstate="print"/>
          <a:srcRect/>
          <a:stretch>
            <a:fillRect/>
          </a:stretch>
        </p:blipFill>
        <p:spPr bwMode="auto">
          <a:xfrm>
            <a:off x="3419872" y="692696"/>
            <a:ext cx="2211099" cy="54006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rot="5400000">
            <a:off x="-783047" y="2627870"/>
            <a:ext cx="2133600" cy="567507"/>
          </a:xfrm>
          <a:prstGeom prst="rect">
            <a:avLst/>
          </a:prstGeom>
        </p:spPr>
      </p:pic>
      <p:pic>
        <p:nvPicPr>
          <p:cNvPr id="7"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a:off x="0" y="3573016"/>
            <a:ext cx="722759" cy="2613223"/>
          </a:xfrm>
          <a:prstGeom prst="rect">
            <a:avLst/>
          </a:prstGeom>
        </p:spPr>
      </p:pic>
      <p:pic>
        <p:nvPicPr>
          <p:cNvPr id="8" name="صورة 7" descr="imagesCA5N1AW7.jpg"/>
          <p:cNvPicPr>
            <a:picLocks noChangeAspect="1"/>
          </p:cNvPicPr>
          <p:nvPr/>
        </p:nvPicPr>
        <p:blipFill>
          <a:blip r:embed="rId2" cstate="print">
            <a:clrChange>
              <a:clrFrom>
                <a:srgbClr val="FFFFFF"/>
              </a:clrFrom>
              <a:clrTo>
                <a:srgbClr val="FFFFFF">
                  <a:alpha val="0"/>
                </a:srgbClr>
              </a:clrTo>
            </a:clrChange>
          </a:blip>
          <a:srcRect r="50000" b="73520"/>
          <a:stretch>
            <a:fillRect/>
          </a:stretch>
        </p:blipFill>
        <p:spPr>
          <a:xfrm rot="5400000">
            <a:off x="-249647" y="6040847"/>
            <a:ext cx="1066801" cy="567507"/>
          </a:xfrm>
          <a:prstGeom prst="rect">
            <a:avLst/>
          </a:prstGeom>
        </p:spPr>
      </p:pic>
      <p:pic>
        <p:nvPicPr>
          <p:cNvPr id="9"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10800000">
            <a:off x="8421241" y="3573016"/>
            <a:ext cx="722759" cy="2613223"/>
          </a:xfrm>
          <a:prstGeom prst="rect">
            <a:avLst/>
          </a:prstGeom>
        </p:spPr>
      </p:pic>
      <p:pic>
        <p:nvPicPr>
          <p:cNvPr id="10"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10800000">
            <a:off x="8421241" y="-315416"/>
            <a:ext cx="722759" cy="2613223"/>
          </a:xfrm>
          <a:prstGeom prst="rect">
            <a:avLst/>
          </a:prstGeom>
        </p:spPr>
      </p:pic>
      <p:pic>
        <p:nvPicPr>
          <p:cNvPr id="11"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5400000">
            <a:off x="1916832" y="-945232"/>
            <a:ext cx="722759" cy="2613223"/>
          </a:xfrm>
          <a:prstGeom prst="rect">
            <a:avLst/>
          </a:prstGeom>
        </p:spPr>
      </p:pic>
      <p:pic>
        <p:nvPicPr>
          <p:cNvPr id="12"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5400000">
            <a:off x="5733256" y="-945232"/>
            <a:ext cx="722759" cy="2613223"/>
          </a:xfrm>
          <a:prstGeom prst="rect">
            <a:avLst/>
          </a:prstGeom>
        </p:spPr>
      </p:pic>
      <p:pic>
        <p:nvPicPr>
          <p:cNvPr id="13"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16200000">
            <a:off x="3068960" y="5190009"/>
            <a:ext cx="722759" cy="2613223"/>
          </a:xfrm>
          <a:prstGeom prst="rect">
            <a:avLst/>
          </a:prstGeom>
        </p:spPr>
      </p:pic>
      <p:pic>
        <p:nvPicPr>
          <p:cNvPr id="14"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16200000">
            <a:off x="7101408" y="5190009"/>
            <a:ext cx="722759" cy="2613223"/>
          </a:xfrm>
          <a:prstGeom prst="rect">
            <a:avLst/>
          </a:prstGeom>
        </p:spPr>
      </p:pic>
      <p:pic>
        <p:nvPicPr>
          <p:cNvPr id="15" name="صورة 14"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a:off x="4427984" y="6290493"/>
            <a:ext cx="2133600" cy="567507"/>
          </a:xfrm>
          <a:prstGeom prst="rect">
            <a:avLst/>
          </a:prstGeom>
        </p:spPr>
      </p:pic>
      <p:pic>
        <p:nvPicPr>
          <p:cNvPr id="16" name="صورة 15"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rot="16200000">
            <a:off x="7793447" y="2627870"/>
            <a:ext cx="2133600" cy="567507"/>
          </a:xfrm>
          <a:prstGeom prst="rect">
            <a:avLst/>
          </a:prstGeom>
        </p:spPr>
      </p:pic>
      <p:pic>
        <p:nvPicPr>
          <p:cNvPr id="17" name="صورة 16" descr="imagesCA5N1AW7.jpg"/>
          <p:cNvPicPr>
            <a:picLocks noChangeAspect="1"/>
          </p:cNvPicPr>
          <p:nvPr/>
        </p:nvPicPr>
        <p:blipFill>
          <a:blip r:embed="rId2" cstate="print">
            <a:clrChange>
              <a:clrFrom>
                <a:srgbClr val="FFFFFF"/>
              </a:clrFrom>
              <a:clrTo>
                <a:srgbClr val="FFFFFF">
                  <a:alpha val="0"/>
                </a:srgbClr>
              </a:clrTo>
            </a:clrChange>
          </a:blip>
          <a:srcRect r="50000" b="73520"/>
          <a:stretch>
            <a:fillRect/>
          </a:stretch>
        </p:blipFill>
        <p:spPr>
          <a:xfrm rot="5400000" flipV="1">
            <a:off x="8286565" y="6000565"/>
            <a:ext cx="1066801" cy="648070"/>
          </a:xfrm>
          <a:prstGeom prst="rect">
            <a:avLst/>
          </a:prstGeom>
        </p:spPr>
      </p:pic>
      <p:pic>
        <p:nvPicPr>
          <p:cNvPr id="19" name="صورة 18"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a:off x="395536" y="6290493"/>
            <a:ext cx="2133600" cy="567507"/>
          </a:xfrm>
          <a:prstGeom prst="rect">
            <a:avLst/>
          </a:prstGeom>
        </p:spPr>
      </p:pic>
      <p:pic>
        <p:nvPicPr>
          <p:cNvPr id="20" name="صورة 19"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rot="10800000">
            <a:off x="3203848" y="0"/>
            <a:ext cx="2133600" cy="567507"/>
          </a:xfrm>
          <a:prstGeom prst="rect">
            <a:avLst/>
          </a:prstGeom>
        </p:spPr>
      </p:pic>
      <p:pic>
        <p:nvPicPr>
          <p:cNvPr id="21" name="صورة 20"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rot="10800000">
            <a:off x="7010400" y="0"/>
            <a:ext cx="2133600" cy="567507"/>
          </a:xfrm>
          <a:prstGeom prst="rect">
            <a:avLst/>
          </a:prstGeom>
        </p:spPr>
      </p:pic>
      <p:pic>
        <p:nvPicPr>
          <p:cNvPr id="22" name="صورة 21" descr="imagesCA5N1AW7.jpg"/>
          <p:cNvPicPr>
            <a:picLocks noChangeAspect="1"/>
          </p:cNvPicPr>
          <p:nvPr/>
        </p:nvPicPr>
        <p:blipFill>
          <a:blip r:embed="rId2" cstate="print">
            <a:clrChange>
              <a:clrFrom>
                <a:srgbClr val="FFFFFF"/>
              </a:clrFrom>
              <a:clrTo>
                <a:srgbClr val="FFFFFF">
                  <a:alpha val="0"/>
                </a:srgbClr>
              </a:clrTo>
            </a:clrChange>
          </a:blip>
          <a:srcRect r="28711" b="73520"/>
          <a:stretch>
            <a:fillRect/>
          </a:stretch>
        </p:blipFill>
        <p:spPr>
          <a:xfrm rot="10800000">
            <a:off x="0" y="0"/>
            <a:ext cx="1521024" cy="567507"/>
          </a:xfrm>
          <a:prstGeom prst="rect">
            <a:avLst/>
          </a:prstGeom>
        </p:spPr>
      </p:pic>
      <p:pic>
        <p:nvPicPr>
          <p:cNvPr id="4"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a:off x="0" y="-315416"/>
            <a:ext cx="722759" cy="2613223"/>
          </a:xfrm>
          <a:prstGeom prst="rect">
            <a:avLst/>
          </a:prstGeom>
        </p:spPr>
      </p:pic>
      <p:pic>
        <p:nvPicPr>
          <p:cNvPr id="24" name="Picture 3"/>
          <p:cNvPicPr>
            <a:picLocks noChangeAspect="1" noChangeArrowheads="1"/>
          </p:cNvPicPr>
          <p:nvPr/>
        </p:nvPicPr>
        <p:blipFill>
          <a:blip r:embed="rId4" cstate="print"/>
          <a:srcRect t="24800"/>
          <a:stretch>
            <a:fillRect/>
          </a:stretch>
        </p:blipFill>
        <p:spPr bwMode="auto">
          <a:xfrm>
            <a:off x="2339752" y="1628800"/>
            <a:ext cx="1584176" cy="4437112"/>
          </a:xfrm>
          <a:prstGeom prst="rect">
            <a:avLst/>
          </a:prstGeom>
          <a:noFill/>
          <a:ln w="9525">
            <a:noFill/>
            <a:miter lim="800000"/>
            <a:headEnd/>
            <a:tailEnd/>
          </a:ln>
        </p:spPr>
      </p:pic>
      <p:pic>
        <p:nvPicPr>
          <p:cNvPr id="25" name="Picture 4"/>
          <p:cNvPicPr>
            <a:picLocks noChangeAspect="1" noChangeArrowheads="1"/>
          </p:cNvPicPr>
          <p:nvPr/>
        </p:nvPicPr>
        <p:blipFill>
          <a:blip r:embed="rId5" cstate="print">
            <a:clrChange>
              <a:clrFrom>
                <a:srgbClr val="ECFCFE"/>
              </a:clrFrom>
              <a:clrTo>
                <a:srgbClr val="ECFCFE">
                  <a:alpha val="0"/>
                </a:srgbClr>
              </a:clrTo>
            </a:clrChange>
          </a:blip>
          <a:srcRect l="62162" t="5097" b="74823"/>
          <a:stretch>
            <a:fillRect/>
          </a:stretch>
        </p:blipFill>
        <p:spPr bwMode="auto">
          <a:xfrm>
            <a:off x="3923928" y="1340768"/>
            <a:ext cx="1008112" cy="1152129"/>
          </a:xfrm>
          <a:prstGeom prst="rect">
            <a:avLst/>
          </a:prstGeom>
          <a:ln>
            <a:noFill/>
          </a:ln>
          <a:effectLst>
            <a:softEdge rad="63500"/>
          </a:effectLst>
        </p:spPr>
      </p:pic>
      <p:sp>
        <p:nvSpPr>
          <p:cNvPr id="26" name="شكل بيضاوي 25"/>
          <p:cNvSpPr/>
          <p:nvPr/>
        </p:nvSpPr>
        <p:spPr>
          <a:xfrm>
            <a:off x="2123728" y="548680"/>
            <a:ext cx="2088232" cy="1052736"/>
          </a:xfrm>
          <a:prstGeom prst="ellips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100000" t="100000"/>
            </a:path>
            <a:tileRect r="-100000" b="-100000"/>
          </a:gradFill>
          <a:ln>
            <a:solidFill>
              <a:schemeClr val="accent6">
                <a:lumMod val="75000"/>
              </a:schemeClr>
            </a:solidFill>
          </a:ln>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4800" dirty="0" smtClean="0">
                <a:solidFill>
                  <a:srgbClr val="FFC000"/>
                </a:solidFill>
                <a:effectLst>
                  <a:outerShdw blurRad="38100" dist="38100" dir="2700000" algn="tl">
                    <a:srgbClr val="000000">
                      <a:alpha val="43137"/>
                    </a:srgbClr>
                  </a:outerShdw>
                </a:effectLst>
                <a:latin typeface="Traditional Arabic" pitchFamily="18" charset="-78"/>
                <a:cs typeface="Mudir MT" pitchFamily="2" charset="-78"/>
              </a:rPr>
              <a:t>عاقل</a:t>
            </a:r>
            <a:endParaRPr lang="he-IL" sz="1400" dirty="0">
              <a:solidFill>
                <a:srgbClr val="FFC000"/>
              </a:solidFill>
              <a:effectLst>
                <a:outerShdw blurRad="38100" dist="38100" dir="2700000" algn="tl">
                  <a:srgbClr val="000000">
                    <a:alpha val="43137"/>
                  </a:srgbClr>
                </a:outerShdw>
              </a:effectLst>
              <a:latin typeface="Traditional Arabic" pitchFamily="18" charset="-78"/>
            </a:endParaRPr>
          </a:p>
        </p:txBody>
      </p:sp>
      <p:pic>
        <p:nvPicPr>
          <p:cNvPr id="28" name="Picture 4"/>
          <p:cNvPicPr>
            <a:picLocks noChangeAspect="1" noChangeArrowheads="1"/>
          </p:cNvPicPr>
          <p:nvPr/>
        </p:nvPicPr>
        <p:blipFill>
          <a:blip r:embed="rId6" cstate="print"/>
          <a:srcRect/>
          <a:stretch>
            <a:fillRect/>
          </a:stretch>
        </p:blipFill>
        <p:spPr bwMode="auto">
          <a:xfrm>
            <a:off x="6444208" y="3933056"/>
            <a:ext cx="1362075" cy="742950"/>
          </a:xfrm>
          <a:prstGeom prst="rect">
            <a:avLst/>
          </a:prstGeom>
          <a:noFill/>
          <a:ln w="9525">
            <a:noFill/>
            <a:miter lim="800000"/>
            <a:headEnd/>
            <a:tailEnd/>
          </a:ln>
          <a:effectLst/>
        </p:spPr>
      </p:pic>
      <p:pic>
        <p:nvPicPr>
          <p:cNvPr id="27" name="Picture 3"/>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6372200" y="2780928"/>
            <a:ext cx="1487041" cy="1940536"/>
          </a:xfrm>
          <a:prstGeom prst="rect">
            <a:avLst/>
          </a:prstGeom>
          <a:ln>
            <a:noFill/>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rot="5400000">
            <a:off x="-783047" y="2627870"/>
            <a:ext cx="2133600" cy="567507"/>
          </a:xfrm>
          <a:prstGeom prst="rect">
            <a:avLst/>
          </a:prstGeom>
        </p:spPr>
      </p:pic>
      <p:pic>
        <p:nvPicPr>
          <p:cNvPr id="7"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a:off x="0" y="3573016"/>
            <a:ext cx="722759" cy="2613223"/>
          </a:xfrm>
          <a:prstGeom prst="rect">
            <a:avLst/>
          </a:prstGeom>
        </p:spPr>
      </p:pic>
      <p:pic>
        <p:nvPicPr>
          <p:cNvPr id="8" name="صورة 7" descr="imagesCA5N1AW7.jpg"/>
          <p:cNvPicPr>
            <a:picLocks noChangeAspect="1"/>
          </p:cNvPicPr>
          <p:nvPr/>
        </p:nvPicPr>
        <p:blipFill>
          <a:blip r:embed="rId2" cstate="print">
            <a:clrChange>
              <a:clrFrom>
                <a:srgbClr val="FFFFFF"/>
              </a:clrFrom>
              <a:clrTo>
                <a:srgbClr val="FFFFFF">
                  <a:alpha val="0"/>
                </a:srgbClr>
              </a:clrTo>
            </a:clrChange>
          </a:blip>
          <a:srcRect r="50000" b="73520"/>
          <a:stretch>
            <a:fillRect/>
          </a:stretch>
        </p:blipFill>
        <p:spPr>
          <a:xfrm rot="5400000">
            <a:off x="-249647" y="6040847"/>
            <a:ext cx="1066801" cy="567507"/>
          </a:xfrm>
          <a:prstGeom prst="rect">
            <a:avLst/>
          </a:prstGeom>
        </p:spPr>
      </p:pic>
      <p:pic>
        <p:nvPicPr>
          <p:cNvPr id="9"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10800000">
            <a:off x="8421241" y="3573016"/>
            <a:ext cx="722759" cy="2613223"/>
          </a:xfrm>
          <a:prstGeom prst="rect">
            <a:avLst/>
          </a:prstGeom>
        </p:spPr>
      </p:pic>
      <p:pic>
        <p:nvPicPr>
          <p:cNvPr id="10"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10800000">
            <a:off x="8421241" y="-315416"/>
            <a:ext cx="722759" cy="2613223"/>
          </a:xfrm>
          <a:prstGeom prst="rect">
            <a:avLst/>
          </a:prstGeom>
        </p:spPr>
      </p:pic>
      <p:pic>
        <p:nvPicPr>
          <p:cNvPr id="11"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5400000">
            <a:off x="1916832" y="-945232"/>
            <a:ext cx="722759" cy="2613223"/>
          </a:xfrm>
          <a:prstGeom prst="rect">
            <a:avLst/>
          </a:prstGeom>
        </p:spPr>
      </p:pic>
      <p:pic>
        <p:nvPicPr>
          <p:cNvPr id="12"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5400000">
            <a:off x="5733256" y="-945232"/>
            <a:ext cx="722759" cy="2613223"/>
          </a:xfrm>
          <a:prstGeom prst="rect">
            <a:avLst/>
          </a:prstGeom>
        </p:spPr>
      </p:pic>
      <p:pic>
        <p:nvPicPr>
          <p:cNvPr id="13"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16200000">
            <a:off x="3068960" y="5190009"/>
            <a:ext cx="722759" cy="2613223"/>
          </a:xfrm>
          <a:prstGeom prst="rect">
            <a:avLst/>
          </a:prstGeom>
        </p:spPr>
      </p:pic>
      <p:pic>
        <p:nvPicPr>
          <p:cNvPr id="14"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rot="16200000">
            <a:off x="7101408" y="5190009"/>
            <a:ext cx="722759" cy="2613223"/>
          </a:xfrm>
          <a:prstGeom prst="rect">
            <a:avLst/>
          </a:prstGeom>
        </p:spPr>
      </p:pic>
      <p:pic>
        <p:nvPicPr>
          <p:cNvPr id="15" name="صورة 14"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a:off x="4427984" y="6290493"/>
            <a:ext cx="2133600" cy="567507"/>
          </a:xfrm>
          <a:prstGeom prst="rect">
            <a:avLst/>
          </a:prstGeom>
        </p:spPr>
      </p:pic>
      <p:pic>
        <p:nvPicPr>
          <p:cNvPr id="16" name="صورة 15"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rot="16200000">
            <a:off x="7793447" y="2627870"/>
            <a:ext cx="2133600" cy="567507"/>
          </a:xfrm>
          <a:prstGeom prst="rect">
            <a:avLst/>
          </a:prstGeom>
        </p:spPr>
      </p:pic>
      <p:pic>
        <p:nvPicPr>
          <p:cNvPr id="17" name="صورة 16" descr="imagesCA5N1AW7.jpg"/>
          <p:cNvPicPr>
            <a:picLocks noChangeAspect="1"/>
          </p:cNvPicPr>
          <p:nvPr/>
        </p:nvPicPr>
        <p:blipFill>
          <a:blip r:embed="rId2" cstate="print">
            <a:clrChange>
              <a:clrFrom>
                <a:srgbClr val="FFFFFF"/>
              </a:clrFrom>
              <a:clrTo>
                <a:srgbClr val="FFFFFF">
                  <a:alpha val="0"/>
                </a:srgbClr>
              </a:clrTo>
            </a:clrChange>
          </a:blip>
          <a:srcRect r="50000" b="73520"/>
          <a:stretch>
            <a:fillRect/>
          </a:stretch>
        </p:blipFill>
        <p:spPr>
          <a:xfrm rot="5400000" flipV="1">
            <a:off x="8286565" y="6000565"/>
            <a:ext cx="1066801" cy="648070"/>
          </a:xfrm>
          <a:prstGeom prst="rect">
            <a:avLst/>
          </a:prstGeom>
        </p:spPr>
      </p:pic>
      <p:pic>
        <p:nvPicPr>
          <p:cNvPr id="19" name="صورة 18"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a:off x="395536" y="6290493"/>
            <a:ext cx="2133600" cy="567507"/>
          </a:xfrm>
          <a:prstGeom prst="rect">
            <a:avLst/>
          </a:prstGeom>
        </p:spPr>
      </p:pic>
      <p:pic>
        <p:nvPicPr>
          <p:cNvPr id="20" name="صورة 19"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rot="10800000">
            <a:off x="3203848" y="0"/>
            <a:ext cx="2133600" cy="567507"/>
          </a:xfrm>
          <a:prstGeom prst="rect">
            <a:avLst/>
          </a:prstGeom>
        </p:spPr>
      </p:pic>
      <p:pic>
        <p:nvPicPr>
          <p:cNvPr id="21" name="صورة 20" descr="imagesCA5N1AW7.jpg"/>
          <p:cNvPicPr>
            <a:picLocks noChangeAspect="1"/>
          </p:cNvPicPr>
          <p:nvPr/>
        </p:nvPicPr>
        <p:blipFill>
          <a:blip r:embed="rId2" cstate="print">
            <a:clrChange>
              <a:clrFrom>
                <a:srgbClr val="FFFFFF"/>
              </a:clrFrom>
              <a:clrTo>
                <a:srgbClr val="FFFFFF">
                  <a:alpha val="0"/>
                </a:srgbClr>
              </a:clrTo>
            </a:clrChange>
          </a:blip>
          <a:srcRect b="73520"/>
          <a:stretch>
            <a:fillRect/>
          </a:stretch>
        </p:blipFill>
        <p:spPr>
          <a:xfrm rot="10800000">
            <a:off x="7010400" y="0"/>
            <a:ext cx="2133600" cy="567507"/>
          </a:xfrm>
          <a:prstGeom prst="rect">
            <a:avLst/>
          </a:prstGeom>
        </p:spPr>
      </p:pic>
      <p:pic>
        <p:nvPicPr>
          <p:cNvPr id="22" name="صورة 21" descr="imagesCA5N1AW7.jpg"/>
          <p:cNvPicPr>
            <a:picLocks noChangeAspect="1"/>
          </p:cNvPicPr>
          <p:nvPr/>
        </p:nvPicPr>
        <p:blipFill>
          <a:blip r:embed="rId2" cstate="print">
            <a:clrChange>
              <a:clrFrom>
                <a:srgbClr val="FFFFFF"/>
              </a:clrFrom>
              <a:clrTo>
                <a:srgbClr val="FFFFFF">
                  <a:alpha val="0"/>
                </a:srgbClr>
              </a:clrTo>
            </a:clrChange>
          </a:blip>
          <a:srcRect r="28711" b="73520"/>
          <a:stretch>
            <a:fillRect/>
          </a:stretch>
        </p:blipFill>
        <p:spPr>
          <a:xfrm rot="10800000">
            <a:off x="0" y="0"/>
            <a:ext cx="1521024" cy="567507"/>
          </a:xfrm>
          <a:prstGeom prst="rect">
            <a:avLst/>
          </a:prstGeom>
        </p:spPr>
      </p:pic>
      <p:pic>
        <p:nvPicPr>
          <p:cNvPr id="4" name="عنصر نائب للمحتوى 23" descr="imagesCA4HGFGI.jpg"/>
          <p:cNvPicPr>
            <a:picLocks noChangeAspect="1"/>
          </p:cNvPicPr>
          <p:nvPr/>
        </p:nvPicPr>
        <p:blipFill>
          <a:blip r:embed="rId3" cstate="print">
            <a:clrChange>
              <a:clrFrom>
                <a:srgbClr val="FFFFFD"/>
              </a:clrFrom>
              <a:clrTo>
                <a:srgbClr val="FFFFFD">
                  <a:alpha val="0"/>
                </a:srgbClr>
              </a:clrTo>
            </a:clrChange>
          </a:blip>
          <a:srcRect l="58308" b="955"/>
          <a:stretch>
            <a:fillRect/>
          </a:stretch>
        </p:blipFill>
        <p:spPr>
          <a:xfrm>
            <a:off x="0" y="-315416"/>
            <a:ext cx="722759" cy="2613223"/>
          </a:xfrm>
          <a:prstGeom prst="rect">
            <a:avLst/>
          </a:prstGeom>
        </p:spPr>
      </p:pic>
      <p:pic>
        <p:nvPicPr>
          <p:cNvPr id="24" name="Picture 3"/>
          <p:cNvPicPr>
            <a:picLocks noChangeAspect="1" noChangeArrowheads="1"/>
          </p:cNvPicPr>
          <p:nvPr/>
        </p:nvPicPr>
        <p:blipFill>
          <a:blip r:embed="rId4" cstate="print"/>
          <a:srcRect t="24800"/>
          <a:stretch>
            <a:fillRect/>
          </a:stretch>
        </p:blipFill>
        <p:spPr bwMode="auto">
          <a:xfrm>
            <a:off x="6588224" y="1556792"/>
            <a:ext cx="1584176" cy="4437112"/>
          </a:xfrm>
          <a:prstGeom prst="rect">
            <a:avLst/>
          </a:prstGeom>
          <a:noFill/>
          <a:ln w="9525">
            <a:noFill/>
            <a:miter lim="800000"/>
            <a:headEnd/>
            <a:tailEnd/>
          </a:ln>
        </p:spPr>
      </p:pic>
      <p:sp>
        <p:nvSpPr>
          <p:cNvPr id="29" name="عنوان 28"/>
          <p:cNvSpPr>
            <a:spLocks noGrp="1"/>
          </p:cNvSpPr>
          <p:nvPr>
            <p:ph type="title"/>
          </p:nvPr>
        </p:nvSpPr>
        <p:spPr>
          <a:xfrm>
            <a:off x="899592" y="2636912"/>
            <a:ext cx="5565304" cy="1143000"/>
          </a:xfrm>
        </p:spPr>
        <p:txBody>
          <a:bodyPr>
            <a:noAutofit/>
          </a:bodyPr>
          <a:lstStyle/>
          <a:p>
            <a:pPr algn="r"/>
            <a:r>
              <a:rPr lang="ar-SA" sz="5400" b="1" dirty="0" smtClean="0">
                <a:solidFill>
                  <a:schemeClr val="accent2">
                    <a:lumMod val="50000"/>
                  </a:schemeClr>
                </a:solidFill>
                <a:effectLst>
                  <a:outerShdw blurRad="38100" dist="38100" dir="2700000" algn="tl">
                    <a:srgbClr val="000000">
                      <a:alpha val="43137"/>
                    </a:srgbClr>
                  </a:outerShdw>
                </a:effectLst>
                <a:cs typeface="DecoType Naskh Variants" pitchFamily="2" charset="-78"/>
              </a:rPr>
              <a:t>و</a:t>
            </a:r>
            <a:r>
              <a:rPr lang="ar-SA" sz="5400" b="1" dirty="0" smtClean="0">
                <a:effectLst>
                  <a:outerShdw blurRad="38100" dist="38100" dir="2700000" algn="tl">
                    <a:srgbClr val="000000">
                      <a:alpha val="43137"/>
                    </a:srgbClr>
                  </a:outerShdw>
                </a:effectLst>
                <a:cs typeface="DecoType Naskh Variants" pitchFamily="2" charset="-78"/>
              </a:rPr>
              <a:t>  </a:t>
            </a:r>
            <a:r>
              <a:rPr lang="ar-SA" sz="5400" b="1" dirty="0" smtClean="0">
                <a:solidFill>
                  <a:srgbClr val="FFC000"/>
                </a:solidFill>
                <a:effectLst>
                  <a:outerShdw blurRad="38100" dist="38100" dir="2700000" algn="tl">
                    <a:srgbClr val="000000">
                      <a:alpha val="43137"/>
                    </a:srgbClr>
                  </a:outerShdw>
                </a:effectLst>
                <a:cs typeface="DecoType Naskh Variants" pitchFamily="2" charset="-78"/>
              </a:rPr>
              <a:t>تارك  </a:t>
            </a:r>
            <a:r>
              <a:rPr lang="ar-SA" sz="5400" b="1" dirty="0">
                <a:solidFill>
                  <a:srgbClr val="FFC000"/>
                </a:solidFill>
                <a:effectLst>
                  <a:outerShdw blurRad="38100" dist="38100" dir="2700000" algn="tl">
                    <a:srgbClr val="000000">
                      <a:alpha val="43137"/>
                    </a:srgbClr>
                  </a:outerShdw>
                </a:effectLst>
                <a:cs typeface="DecoType Naskh Variants" pitchFamily="2" charset="-78"/>
              </a:rPr>
              <a:t>ا</a:t>
            </a:r>
            <a:r>
              <a:rPr lang="ar-SA" sz="5400" b="1" dirty="0" smtClean="0">
                <a:solidFill>
                  <a:srgbClr val="FFC000"/>
                </a:solidFill>
                <a:effectLst>
                  <a:outerShdw blurRad="38100" dist="38100" dir="2700000" algn="tl">
                    <a:srgbClr val="000000">
                      <a:alpha val="43137"/>
                    </a:srgbClr>
                  </a:outerShdw>
                </a:effectLst>
                <a:cs typeface="DecoType Naskh Variants" pitchFamily="2" charset="-78"/>
              </a:rPr>
              <a:t>لصلاة  </a:t>
            </a:r>
            <a:r>
              <a:rPr lang="ar-SA" sz="5400" b="1" dirty="0" smtClean="0">
                <a:solidFill>
                  <a:schemeClr val="accent2">
                    <a:lumMod val="50000"/>
                  </a:schemeClr>
                </a:solidFill>
                <a:effectLst>
                  <a:outerShdw blurRad="38100" dist="38100" dir="2700000" algn="tl">
                    <a:srgbClr val="000000">
                      <a:alpha val="43137"/>
                    </a:srgbClr>
                  </a:outerShdw>
                </a:effectLst>
                <a:cs typeface="DecoType Naskh Variants" pitchFamily="2" charset="-78"/>
              </a:rPr>
              <a:t>=</a:t>
            </a:r>
            <a:r>
              <a:rPr lang="ar-SA" sz="5400" b="1" dirty="0" smtClean="0">
                <a:effectLst>
                  <a:outerShdw blurRad="38100" dist="38100" dir="2700000" algn="tl">
                    <a:srgbClr val="000000">
                      <a:alpha val="43137"/>
                    </a:srgbClr>
                  </a:outerShdw>
                </a:effectLst>
                <a:cs typeface="DecoType Naskh Variants" pitchFamily="2" charset="-78"/>
              </a:rPr>
              <a:t>  </a:t>
            </a:r>
            <a:r>
              <a:rPr lang="ar-SA" sz="5400" b="1" dirty="0" smtClean="0">
                <a:solidFill>
                  <a:srgbClr val="FF0000"/>
                </a:solidFill>
                <a:effectLst>
                  <a:outerShdw blurRad="38100" dist="38100" dir="2700000" algn="tl">
                    <a:srgbClr val="000000">
                      <a:alpha val="43137"/>
                    </a:srgbClr>
                  </a:outerShdw>
                </a:effectLst>
                <a:cs typeface="DecoType Naskh Variants" pitchFamily="2" charset="-78"/>
              </a:rPr>
              <a:t>كافر</a:t>
            </a:r>
            <a:endParaRPr lang="he-IL" sz="5400" b="1" dirty="0">
              <a:solidFill>
                <a:srgbClr val="FF0000"/>
              </a:solidFill>
              <a:effectLst>
                <a:outerShdw blurRad="38100" dist="38100" dir="2700000" algn="tl">
                  <a:srgbClr val="000000">
                    <a:alpha val="43137"/>
                  </a:srgbClr>
                </a:outerShdw>
              </a:effectLst>
            </a:endParaRPr>
          </a:p>
        </p:txBody>
      </p:sp>
      <p:sp>
        <p:nvSpPr>
          <p:cNvPr id="23" name="مخطط انسيابي: تخزين بالوصول التسلسلي 22"/>
          <p:cNvSpPr/>
          <p:nvPr/>
        </p:nvSpPr>
        <p:spPr>
          <a:xfrm>
            <a:off x="3203848" y="764704"/>
            <a:ext cx="3600400" cy="2016224"/>
          </a:xfrm>
          <a:prstGeom prst="flowChartMagneticTape">
            <a:avLst/>
          </a:prstGeom>
          <a:solidFill>
            <a:schemeClr val="accent3">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ln>
                  <a:solidFill>
                    <a:sysClr val="windowText" lastClr="000000"/>
                  </a:solidFill>
                </a:ln>
                <a:solidFill>
                  <a:sysClr val="windowText" lastClr="000000"/>
                </a:solidFill>
              </a:rPr>
              <a:t>من وجبت عليه الصلاة </a:t>
            </a:r>
            <a:r>
              <a:rPr lang="ar-SA" dirty="0" smtClean="0">
                <a:ln>
                  <a:solidFill>
                    <a:sysClr val="windowText" lastClr="000000"/>
                  </a:solidFill>
                </a:ln>
                <a:solidFill>
                  <a:sysClr val="windowText" lastClr="000000"/>
                </a:solidFill>
              </a:rPr>
              <a:t>وتركها </a:t>
            </a:r>
            <a:r>
              <a:rPr lang="ar-SA" dirty="0" smtClean="0">
                <a:ln>
                  <a:solidFill>
                    <a:sysClr val="windowText" lastClr="000000"/>
                  </a:solidFill>
                </a:ln>
                <a:solidFill>
                  <a:sysClr val="windowText" lastClr="000000"/>
                </a:solidFill>
              </a:rPr>
              <a:t>فهو كافر، بدليل حديث جابر بن عبد الله – رضي الله </a:t>
            </a:r>
            <a:r>
              <a:rPr lang="ar-SA" dirty="0" smtClean="0">
                <a:ln>
                  <a:solidFill>
                    <a:sysClr val="windowText" lastClr="000000"/>
                  </a:solidFill>
                </a:ln>
                <a:solidFill>
                  <a:sysClr val="windowText" lastClr="000000"/>
                </a:solidFill>
              </a:rPr>
              <a:t>عنه-  </a:t>
            </a:r>
            <a:r>
              <a:rPr lang="ar-SA" dirty="0" smtClean="0">
                <a:ln>
                  <a:solidFill>
                    <a:sysClr val="windowText" lastClr="000000"/>
                  </a:solidFill>
                </a:ln>
                <a:solidFill>
                  <a:sysClr val="windowText" lastClr="000000"/>
                </a:solidFill>
              </a:rPr>
              <a:t>قال: سمعت رسول الله صلى الله عليه وسلم </a:t>
            </a:r>
            <a:r>
              <a:rPr lang="ar-SA" dirty="0" smtClean="0">
                <a:ln>
                  <a:solidFill>
                    <a:sysClr val="windowText" lastClr="000000"/>
                  </a:solidFill>
                </a:ln>
                <a:solidFill>
                  <a:sysClr val="windowText" lastClr="000000"/>
                </a:solidFill>
              </a:rPr>
              <a:t>يقول: «بين </a:t>
            </a:r>
            <a:r>
              <a:rPr lang="ar-SA" dirty="0" smtClean="0">
                <a:ln>
                  <a:solidFill>
                    <a:sysClr val="windowText" lastClr="000000"/>
                  </a:solidFill>
                </a:ln>
                <a:solidFill>
                  <a:sysClr val="windowText" lastClr="000000"/>
                </a:solidFill>
              </a:rPr>
              <a:t>الرجل وبين الشرك والكفر ترك </a:t>
            </a:r>
            <a:r>
              <a:rPr lang="ar-SA" dirty="0" smtClean="0">
                <a:ln>
                  <a:solidFill>
                    <a:sysClr val="windowText" lastClr="000000"/>
                  </a:solidFill>
                </a:ln>
                <a:solidFill>
                  <a:sysClr val="windowText" lastClr="000000"/>
                </a:solidFill>
              </a:rPr>
              <a:t>الصلاة»</a:t>
            </a:r>
            <a:endParaRPr lang="he-IL" dirty="0">
              <a:ln>
                <a:solidFill>
                  <a:sysClr val="windowText" lastClr="000000"/>
                </a:solidFill>
              </a:ln>
              <a:solidFill>
                <a:sysClr val="windowText" lastClr="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down)">
                                      <p:cBhvr>
                                        <p:cTn id="12" dur="580">
                                          <p:stCondLst>
                                            <p:cond delay="0"/>
                                          </p:stCondLst>
                                        </p:cTn>
                                        <p:tgtEl>
                                          <p:spTgt spid="29"/>
                                        </p:tgtEl>
                                      </p:cBhvr>
                                    </p:animEffect>
                                    <p:anim calcmode="lin" valueType="num">
                                      <p:cBhvr>
                                        <p:cTn id="13" dur="1822"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9"/>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9"/>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9"/>
                                        </p:tgtEl>
                                        <p:attrNameLst>
                                          <p:attrName>ppt_y</p:attrName>
                                        </p:attrNameLst>
                                      </p:cBhvr>
                                      <p:tavLst>
                                        <p:tav tm="0" fmla="#ppt_y-sin(pi*$)/81">
                                          <p:val>
                                            <p:fltVal val="0"/>
                                          </p:val>
                                        </p:tav>
                                        <p:tav tm="100000">
                                          <p:val>
                                            <p:fltVal val="1"/>
                                          </p:val>
                                        </p:tav>
                                      </p:tavLst>
                                    </p:anim>
                                    <p:animScale>
                                      <p:cBhvr>
                                        <p:cTn id="18" dur="26">
                                          <p:stCondLst>
                                            <p:cond delay="650"/>
                                          </p:stCondLst>
                                        </p:cTn>
                                        <p:tgtEl>
                                          <p:spTgt spid="29"/>
                                        </p:tgtEl>
                                      </p:cBhvr>
                                      <p:to x="100000" y="60000"/>
                                    </p:animScale>
                                    <p:animScale>
                                      <p:cBhvr>
                                        <p:cTn id="19" dur="166" decel="50000">
                                          <p:stCondLst>
                                            <p:cond delay="676"/>
                                          </p:stCondLst>
                                        </p:cTn>
                                        <p:tgtEl>
                                          <p:spTgt spid="29"/>
                                        </p:tgtEl>
                                      </p:cBhvr>
                                      <p:to x="100000" y="100000"/>
                                    </p:animScale>
                                    <p:animScale>
                                      <p:cBhvr>
                                        <p:cTn id="20" dur="26">
                                          <p:stCondLst>
                                            <p:cond delay="1312"/>
                                          </p:stCondLst>
                                        </p:cTn>
                                        <p:tgtEl>
                                          <p:spTgt spid="29"/>
                                        </p:tgtEl>
                                      </p:cBhvr>
                                      <p:to x="100000" y="80000"/>
                                    </p:animScale>
                                    <p:animScale>
                                      <p:cBhvr>
                                        <p:cTn id="21" dur="166" decel="50000">
                                          <p:stCondLst>
                                            <p:cond delay="1338"/>
                                          </p:stCondLst>
                                        </p:cTn>
                                        <p:tgtEl>
                                          <p:spTgt spid="29"/>
                                        </p:tgtEl>
                                      </p:cBhvr>
                                      <p:to x="100000" y="100000"/>
                                    </p:animScale>
                                    <p:animScale>
                                      <p:cBhvr>
                                        <p:cTn id="22" dur="26">
                                          <p:stCondLst>
                                            <p:cond delay="1642"/>
                                          </p:stCondLst>
                                        </p:cTn>
                                        <p:tgtEl>
                                          <p:spTgt spid="29"/>
                                        </p:tgtEl>
                                      </p:cBhvr>
                                      <p:to x="100000" y="90000"/>
                                    </p:animScale>
                                    <p:animScale>
                                      <p:cBhvr>
                                        <p:cTn id="23" dur="166" decel="50000">
                                          <p:stCondLst>
                                            <p:cond delay="1668"/>
                                          </p:stCondLst>
                                        </p:cTn>
                                        <p:tgtEl>
                                          <p:spTgt spid="29"/>
                                        </p:tgtEl>
                                      </p:cBhvr>
                                      <p:to x="100000" y="100000"/>
                                    </p:animScale>
                                    <p:animScale>
                                      <p:cBhvr>
                                        <p:cTn id="24" dur="26">
                                          <p:stCondLst>
                                            <p:cond delay="1808"/>
                                          </p:stCondLst>
                                        </p:cTn>
                                        <p:tgtEl>
                                          <p:spTgt spid="29"/>
                                        </p:tgtEl>
                                      </p:cBhvr>
                                      <p:to x="100000" y="95000"/>
                                    </p:animScale>
                                    <p:animScale>
                                      <p:cBhvr>
                                        <p:cTn id="25" dur="166" decel="50000">
                                          <p:stCondLst>
                                            <p:cond delay="1834"/>
                                          </p:stCondLst>
                                        </p:cTn>
                                        <p:tgtEl>
                                          <p:spTgt spid="29"/>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iterate type="lt">
                                    <p:tmPct val="5000"/>
                                  </p:iterate>
                                  <p:childTnLst>
                                    <p:set>
                                      <p:cBhvr>
                                        <p:cTn id="29" dur="1" fill="hold">
                                          <p:stCondLst>
                                            <p:cond delay="0"/>
                                          </p:stCondLst>
                                        </p:cTn>
                                        <p:tgtEl>
                                          <p:spTgt spid="23"/>
                                        </p:tgtEl>
                                        <p:attrNameLst>
                                          <p:attrName>style.visibility</p:attrName>
                                        </p:attrNameLst>
                                      </p:cBhvr>
                                      <p:to>
                                        <p:strVal val="visible"/>
                                      </p:to>
                                    </p:set>
                                    <p:anim calcmode="lin" valueType="num">
                                      <p:cBhvr>
                                        <p:cTn id="30" dur="1000" fill="hold"/>
                                        <p:tgtEl>
                                          <p:spTgt spid="23"/>
                                        </p:tgtEl>
                                        <p:attrNameLst>
                                          <p:attrName>ppt_w</p:attrName>
                                        </p:attrNameLst>
                                      </p:cBhvr>
                                      <p:tavLst>
                                        <p:tav tm="0">
                                          <p:val>
                                            <p:fltVal val="0"/>
                                          </p:val>
                                        </p:tav>
                                        <p:tav tm="100000">
                                          <p:val>
                                            <p:strVal val="#ppt_w"/>
                                          </p:val>
                                        </p:tav>
                                      </p:tavLst>
                                    </p:anim>
                                    <p:anim calcmode="lin" valueType="num">
                                      <p:cBhvr>
                                        <p:cTn id="31" dur="1000" fill="hold"/>
                                        <p:tgtEl>
                                          <p:spTgt spid="23"/>
                                        </p:tgtEl>
                                        <p:attrNameLst>
                                          <p:attrName>ppt_h</p:attrName>
                                        </p:attrNameLst>
                                      </p:cBhvr>
                                      <p:tavLst>
                                        <p:tav tm="0">
                                          <p:val>
                                            <p:fltVal val="0"/>
                                          </p:val>
                                        </p:tav>
                                        <p:tav tm="100000">
                                          <p:val>
                                            <p:strVal val="#ppt_h"/>
                                          </p:val>
                                        </p:tav>
                                      </p:tavLst>
                                    </p:anim>
                                    <p:anim calcmode="lin" valueType="num">
                                      <p:cBhvr>
                                        <p:cTn id="32" dur="1000" fill="hold"/>
                                        <p:tgtEl>
                                          <p:spTgt spid="23"/>
                                        </p:tgtEl>
                                        <p:attrNameLst>
                                          <p:attrName>style.rotation</p:attrName>
                                        </p:attrNameLst>
                                      </p:cBhvr>
                                      <p:tavLst>
                                        <p:tav tm="0">
                                          <p:val>
                                            <p:fltVal val="90"/>
                                          </p:val>
                                        </p:tav>
                                        <p:tav tm="100000">
                                          <p:val>
                                            <p:fltVal val="0"/>
                                          </p:val>
                                        </p:tav>
                                      </p:tavLst>
                                    </p:anim>
                                    <p:animEffect transition="in" filter="fade">
                                      <p:cBhvr>
                                        <p:cTn id="33"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3" grpId="0" animBg="1"/>
    </p:bldLst>
  </p:timing>
</p:sld>
</file>

<file path=ppt/theme/theme1.xml><?xml version="1.0" encoding="utf-8"?>
<a:theme xmlns:a="http://schemas.openxmlformats.org/drawingml/2006/main" name="سمة Office">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1365</TotalTime>
  <Words>359</Words>
  <Application>Microsoft Office PowerPoint</Application>
  <PresentationFormat>On-screen Show (4:3)</PresentationFormat>
  <Paragraphs>45</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سمة Office</vt:lpstr>
      <vt:lpstr>PowerPoint Presentation</vt:lpstr>
      <vt:lpstr>نستنتج أن الصلاة فرض وذلك للأسباب الآتية:</vt:lpstr>
      <vt:lpstr>PowerPoint Presentation</vt:lpstr>
      <vt:lpstr>PowerPoint Presentation</vt:lpstr>
      <vt:lpstr>PowerPoint Presentation</vt:lpstr>
      <vt:lpstr>PowerPoint Presentation</vt:lpstr>
      <vt:lpstr>و  تارك  الصلاة  =  كافر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שאלות</dc:creator>
  <cp:lastModifiedBy>ahmad1</cp:lastModifiedBy>
  <cp:revision>135</cp:revision>
  <dcterms:created xsi:type="dcterms:W3CDTF">2013-03-09T13:51:07Z</dcterms:created>
  <dcterms:modified xsi:type="dcterms:W3CDTF">2013-05-17T09:27:35Z</dcterms:modified>
</cp:coreProperties>
</file>