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6" r:id="rId3"/>
    <p:sldId id="268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00FF"/>
    <a:srgbClr val="3399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CD0A-5B2B-4221-85FA-9B3DC54C882D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FCD0A-5B2B-4221-85FA-9B3DC54C882D}" type="datetimeFigureOut">
              <a:rPr lang="he-IL" smtClean="0"/>
              <a:pPr/>
              <a:t>ו'/סיון/תשע"ג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2DDE-2B55-410C-8AAA-B5F0F02E2E20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audio" Target="../media/audio3.wav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2.wav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5.wav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خطط انسيابي: محطة طرفية 22"/>
          <p:cNvSpPr/>
          <p:nvPr/>
        </p:nvSpPr>
        <p:spPr>
          <a:xfrm>
            <a:off x="5076056" y="4725144"/>
            <a:ext cx="3744416" cy="792088"/>
          </a:xfrm>
          <a:prstGeom prst="flowChartTermina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مخطط انسيابي: محطة طرفية 21"/>
          <p:cNvSpPr/>
          <p:nvPr/>
        </p:nvSpPr>
        <p:spPr>
          <a:xfrm>
            <a:off x="4644008" y="476672"/>
            <a:ext cx="3744416" cy="792088"/>
          </a:xfrm>
          <a:prstGeom prst="flowChartTermina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TextBox 16"/>
          <p:cNvSpPr txBox="1"/>
          <p:nvPr/>
        </p:nvSpPr>
        <p:spPr>
          <a:xfrm>
            <a:off x="4788024" y="4941168"/>
            <a:ext cx="3384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ما هو ترتيب هذا الركن؟</a:t>
            </a:r>
            <a:endParaRPr lang="he-IL" sz="2400" b="1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chemeClr val="accent3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32040" y="620688"/>
            <a:ext cx="31229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تعتبر الصلاة ركنًا من أركان: </a:t>
            </a:r>
            <a:endParaRPr lang="he-IL" sz="2400" b="1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chemeClr val="accent3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5" name="TextBox 24">
            <a:hlinkClick r:id="" action="ppaction://noaction"/>
          </p:cNvPr>
          <p:cNvSpPr txBox="1"/>
          <p:nvPr/>
        </p:nvSpPr>
        <p:spPr>
          <a:xfrm>
            <a:off x="5292080" y="3933056"/>
            <a:ext cx="2160240" cy="57888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ln>
                  <a:solidFill>
                    <a:srgbClr val="00B05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hlinkClick r:id="" action="ppaction://noaction">
                  <a:snd r:embed="rId2" name="bomb.wav"/>
                </a:hlinkClick>
              </a:rPr>
              <a:t>الإيمان</a:t>
            </a:r>
            <a:endParaRPr lang="he-IL" sz="2800" b="1" dirty="0">
              <a:ln>
                <a:solidFill>
                  <a:srgbClr val="00B050"/>
                </a:solidFill>
              </a:ln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6" name="TextBox 25">
            <a:hlinkClick r:id="" action="ppaction://noaction"/>
          </p:cNvPr>
          <p:cNvSpPr txBox="1"/>
          <p:nvPr/>
        </p:nvSpPr>
        <p:spPr>
          <a:xfrm>
            <a:off x="1763688" y="3933056"/>
            <a:ext cx="2160240" cy="57888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" action="ppaction://noaction">
                  <a:snd r:embed="rId3" name="applause.wav"/>
                </a:hlinkClick>
              </a:rPr>
              <a:t>الإسلام</a:t>
            </a:r>
            <a:endParaRPr lang="he-IL" sz="2800" b="1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5122" name="Picture 2" descr="http://up203.siz.co.il/up1/cz1ij3nk1dnd.gif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052736" y="5301208"/>
            <a:ext cx="1140514" cy="936104"/>
          </a:xfrm>
          <a:prstGeom prst="rect">
            <a:avLst/>
          </a:prstGeom>
          <a:noFill/>
        </p:spPr>
      </p:pic>
      <p:sp>
        <p:nvSpPr>
          <p:cNvPr id="34" name="شكل بيضاوي 33"/>
          <p:cNvSpPr/>
          <p:nvPr/>
        </p:nvSpPr>
        <p:spPr>
          <a:xfrm>
            <a:off x="7596336" y="5877272"/>
            <a:ext cx="576064" cy="576064"/>
          </a:xfrm>
          <a:prstGeom prst="ellipse">
            <a:avLst/>
          </a:prstGeom>
          <a:solidFill>
            <a:srgbClr val="00B050"/>
          </a:solidFill>
          <a:ln w="381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ln>
                <a:solidFill>
                  <a:srgbClr val="00B050"/>
                </a:solidFill>
              </a:ln>
              <a:solidFill>
                <a:schemeClr val="accent3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 l="32844" t="23422" r="33397" b="27360"/>
          <a:stretch>
            <a:fillRect/>
          </a:stretch>
        </p:blipFill>
        <p:spPr bwMode="auto">
          <a:xfrm>
            <a:off x="2987824" y="1340768"/>
            <a:ext cx="3096344" cy="2537987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35" name="TextBox 34"/>
          <p:cNvSpPr txBox="1"/>
          <p:nvPr/>
        </p:nvSpPr>
        <p:spPr>
          <a:xfrm>
            <a:off x="7668344" y="5949280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ln w="57150">
                  <a:solidFill>
                    <a:srgbClr val="00FFFF"/>
                  </a:solidFill>
                  <a:prstDash val="solid"/>
                  <a:miter lim="800000"/>
                </a:ln>
                <a:solidFill>
                  <a:srgbClr val="00FF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hlinkClick r:id="" action="ppaction://noaction">
                  <a:snd r:embed="rId6" name="explode.wav"/>
                </a:hlinkClick>
              </a:rPr>
              <a:t>1</a:t>
            </a:r>
            <a:endParaRPr lang="he-IL" b="1" dirty="0">
              <a:ln w="57150">
                <a:solidFill>
                  <a:srgbClr val="00FFFF"/>
                </a:solidFill>
                <a:prstDash val="solid"/>
                <a:miter lim="800000"/>
              </a:ln>
              <a:solidFill>
                <a:srgbClr val="00FF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5" name="شكل بيضاوي 44"/>
          <p:cNvSpPr/>
          <p:nvPr/>
        </p:nvSpPr>
        <p:spPr>
          <a:xfrm>
            <a:off x="5796136" y="5877272"/>
            <a:ext cx="576064" cy="576064"/>
          </a:xfrm>
          <a:prstGeom prst="ellipse">
            <a:avLst/>
          </a:prstGeom>
          <a:solidFill>
            <a:srgbClr val="00B050"/>
          </a:solidFill>
          <a:ln w="381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شكل بيضاوي 45"/>
          <p:cNvSpPr/>
          <p:nvPr/>
        </p:nvSpPr>
        <p:spPr>
          <a:xfrm>
            <a:off x="6732240" y="5877272"/>
            <a:ext cx="576064" cy="576064"/>
          </a:xfrm>
          <a:prstGeom prst="ellipse">
            <a:avLst/>
          </a:prstGeom>
          <a:solidFill>
            <a:srgbClr val="00B050"/>
          </a:solidFill>
          <a:ln w="381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3995936" y="5877272"/>
            <a:ext cx="576064" cy="576064"/>
          </a:xfrm>
          <a:prstGeom prst="ellipse">
            <a:avLst/>
          </a:prstGeom>
          <a:solidFill>
            <a:srgbClr val="00B050"/>
          </a:solidFill>
          <a:ln w="381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شكل بيضاوي 47"/>
          <p:cNvSpPr/>
          <p:nvPr/>
        </p:nvSpPr>
        <p:spPr>
          <a:xfrm>
            <a:off x="4860032" y="5877272"/>
            <a:ext cx="576064" cy="576064"/>
          </a:xfrm>
          <a:prstGeom prst="ellipse">
            <a:avLst/>
          </a:prstGeom>
          <a:solidFill>
            <a:srgbClr val="00B050"/>
          </a:solidFill>
          <a:ln w="381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TextBox 38">
            <a:hlinkClick r:id="" action="ppaction://noaction">
              <a:snd r:embed="rId3" name="applause.wav"/>
            </a:hlinkClick>
          </p:cNvPr>
          <p:cNvSpPr txBox="1"/>
          <p:nvPr/>
        </p:nvSpPr>
        <p:spPr>
          <a:xfrm>
            <a:off x="6876256" y="5949280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ln w="38100" cmpd="sng">
                  <a:solidFill>
                    <a:srgbClr val="00FFFF"/>
                  </a:solidFill>
                  <a:prstDash val="solid"/>
                </a:ln>
                <a:solidFill>
                  <a:srgbClr val="00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" action="ppaction://noaction">
                  <a:snd r:embed="rId3" name="applause.wav"/>
                </a:hlinkClick>
              </a:rPr>
              <a:t>2</a:t>
            </a:r>
            <a:endParaRPr lang="he-IL" dirty="0">
              <a:ln w="38100" cmpd="sng">
                <a:solidFill>
                  <a:srgbClr val="00FFFF"/>
                </a:solidFill>
                <a:prstDash val="solid"/>
              </a:ln>
              <a:solidFill>
                <a:srgbClr val="00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940152" y="5949280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ln w="18415" cmpd="sng">
                  <a:solidFill>
                    <a:srgbClr val="00FFFF"/>
                  </a:solidFill>
                  <a:prstDash val="solid"/>
                </a:ln>
                <a:solidFill>
                  <a:srgbClr val="00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" action="ppaction://noaction">
                  <a:snd r:embed="rId6" name="explode.wav"/>
                </a:hlinkClick>
              </a:rPr>
              <a:t>3</a:t>
            </a:r>
            <a:endParaRPr lang="he-IL" dirty="0">
              <a:ln w="18415" cmpd="sng">
                <a:solidFill>
                  <a:srgbClr val="00FFFF"/>
                </a:solidFill>
                <a:prstDash val="solid"/>
              </a:ln>
              <a:solidFill>
                <a:srgbClr val="00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932040" y="5949280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ln w="18415" cmpd="sng">
                  <a:solidFill>
                    <a:srgbClr val="00FFFF"/>
                  </a:solidFill>
                  <a:prstDash val="solid"/>
                </a:ln>
                <a:solidFill>
                  <a:srgbClr val="00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" action="ppaction://noaction">
                  <a:snd r:embed="rId6" name="explode.wav"/>
                </a:hlinkClick>
              </a:rPr>
              <a:t>4</a:t>
            </a:r>
            <a:endParaRPr lang="he-IL" dirty="0">
              <a:ln w="18415" cmpd="sng">
                <a:solidFill>
                  <a:srgbClr val="00FFFF"/>
                </a:solidFill>
                <a:prstDash val="solid"/>
              </a:ln>
              <a:solidFill>
                <a:srgbClr val="00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67944" y="6021288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 smtClean="0">
                <a:ln w="18415" cmpd="sng">
                  <a:solidFill>
                    <a:srgbClr val="00FFFF"/>
                  </a:solidFill>
                  <a:prstDash val="solid"/>
                </a:ln>
                <a:solidFill>
                  <a:srgbClr val="00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" action="ppaction://noaction">
                  <a:snd r:embed="rId6" name="explode.wav"/>
                </a:hlinkClick>
              </a:rPr>
              <a:t>5</a:t>
            </a:r>
            <a:endParaRPr lang="he-IL" dirty="0">
              <a:ln w="18415" cmpd="sng">
                <a:solidFill>
                  <a:srgbClr val="00FFFF"/>
                </a:solidFill>
                <a:prstDash val="solid"/>
              </a:ln>
              <a:solidFill>
                <a:srgbClr val="00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9" name="Picture 4" descr="http://i47.tinypic.com/ej8nf8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flipH="1">
            <a:off x="1475656" y="1628800"/>
            <a:ext cx="1089233" cy="1728192"/>
          </a:xfrm>
          <a:prstGeom prst="rect">
            <a:avLst/>
          </a:prstGeom>
          <a:noFill/>
        </p:spPr>
      </p:pic>
      <p:pic>
        <p:nvPicPr>
          <p:cNvPr id="50" name="Picture 4" descr="http://i47.tinypic.com/ej8nf8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flipH="1">
            <a:off x="6372200" y="1916832"/>
            <a:ext cx="1089233" cy="1728192"/>
          </a:xfrm>
          <a:prstGeom prst="rect">
            <a:avLst/>
          </a:prstGeom>
          <a:noFill/>
        </p:spPr>
      </p:pic>
      <p:sp>
        <p:nvSpPr>
          <p:cNvPr id="51" name="نصف إطار 50"/>
          <p:cNvSpPr/>
          <p:nvPr/>
        </p:nvSpPr>
        <p:spPr>
          <a:xfrm>
            <a:off x="0" y="0"/>
            <a:ext cx="864096" cy="1124744"/>
          </a:xfrm>
          <a:prstGeom prst="halfFrame">
            <a:avLst/>
          </a:prstGeom>
          <a:solidFill>
            <a:srgbClr val="92D05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2" name="نصف إطار 51"/>
          <p:cNvSpPr/>
          <p:nvPr/>
        </p:nvSpPr>
        <p:spPr>
          <a:xfrm rot="10800000">
            <a:off x="8279904" y="5733256"/>
            <a:ext cx="864096" cy="1124744"/>
          </a:xfrm>
          <a:prstGeom prst="halfFrame">
            <a:avLst/>
          </a:prstGeom>
          <a:solidFill>
            <a:srgbClr val="92D05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0"/>
          <p:cNvSpPr/>
          <p:nvPr/>
        </p:nvSpPr>
        <p:spPr>
          <a:xfrm>
            <a:off x="3059832" y="692696"/>
            <a:ext cx="4104455" cy="461665"/>
          </a:xfrm>
          <a:prstGeom prst="flowChartPredefined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SA" sz="2400" b="1" dirty="0" smtClean="0">
                <a:ln w="18000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كلمة صلاة في اللغة هي</a:t>
            </a:r>
            <a:endParaRPr lang="he-IL" sz="2400" b="1" dirty="0">
              <a:ln w="18000">
                <a:solidFill>
                  <a:schemeClr val="bg2">
                    <a:lumMod val="2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TextBox 12">
            <a:hlinkClick r:id="" action="ppaction://noaction"/>
          </p:cNvPr>
          <p:cNvSpPr txBox="1"/>
          <p:nvPr/>
        </p:nvSpPr>
        <p:spPr>
          <a:xfrm>
            <a:off x="6876256" y="1628800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ln w="18415" cmpd="sng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" action="ppaction://noaction">
                  <a:snd r:embed="rId2" name="drumroll.wav"/>
                </a:hlinkClick>
              </a:rPr>
              <a:t>الدعاء بالخير</a:t>
            </a:r>
            <a:endParaRPr lang="he-IL" dirty="0" smtClean="0">
              <a:ln w="18415" cmpd="sng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TextBox 12">
            <a:hlinkClick r:id="" action="ppaction://noaction"/>
          </p:cNvPr>
          <p:cNvSpPr txBox="1"/>
          <p:nvPr/>
        </p:nvSpPr>
        <p:spPr>
          <a:xfrm>
            <a:off x="4355976" y="2492896"/>
            <a:ext cx="21602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ln w="18415" cmpd="sng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" action="ppaction://noaction">
                  <a:snd r:embed="rId3" name="bomb.wav"/>
                </a:hlinkClick>
              </a:rPr>
              <a:t>اقوال </a:t>
            </a:r>
            <a:r>
              <a:rPr lang="ar-SA" dirty="0" err="1" smtClean="0">
                <a:ln w="18415" cmpd="sng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" action="ppaction://noaction">
                  <a:snd r:embed="rId3" name="bomb.wav"/>
                </a:hlinkClick>
              </a:rPr>
              <a:t>وافعال</a:t>
            </a:r>
            <a:r>
              <a:rPr lang="ar-SA" dirty="0" smtClean="0">
                <a:ln w="18415" cmpd="sng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" action="ppaction://noaction">
                  <a:snd r:embed="rId3" name="bomb.wav"/>
                </a:hlinkClick>
              </a:rPr>
              <a:t> مخصوصة</a:t>
            </a:r>
            <a:endParaRPr lang="he-IL" dirty="0" smtClean="0">
              <a:ln w="18415" cmpd="sng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extBox 12">
            <a:hlinkClick r:id="" action="ppaction://noaction"/>
          </p:cNvPr>
          <p:cNvSpPr txBox="1"/>
          <p:nvPr/>
        </p:nvSpPr>
        <p:spPr>
          <a:xfrm>
            <a:off x="2051720" y="1772816"/>
            <a:ext cx="18722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ln w="18415" cmpd="sng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" action="ppaction://noaction">
                  <a:snd r:embed="rId3" name="bomb.wav"/>
                </a:hlinkClick>
              </a:rPr>
              <a:t>صلة بين العبد ربه</a:t>
            </a:r>
            <a:endParaRPr lang="he-IL" dirty="0" smtClean="0">
              <a:ln w="18415" cmpd="sng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TextBox 12">
            <a:hlinkClick r:id="" action="ppaction://noaction"/>
          </p:cNvPr>
          <p:cNvSpPr txBox="1"/>
          <p:nvPr/>
        </p:nvSpPr>
        <p:spPr>
          <a:xfrm>
            <a:off x="3923928" y="3429000"/>
            <a:ext cx="2736304" cy="577751"/>
          </a:xfrm>
          <a:prstGeom prst="flowChartMultidocumen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400" b="1" dirty="0" smtClean="0">
                <a:ln w="18000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جذر كلمة صلاة هو</a:t>
            </a:r>
            <a:endParaRPr lang="he-IL" sz="2400" b="1" dirty="0" smtClean="0">
              <a:ln w="18000">
                <a:solidFill>
                  <a:schemeClr val="bg2">
                    <a:lumMod val="2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TextBox 12">
            <a:hlinkClick r:id="" action="ppaction://noaction"/>
          </p:cNvPr>
          <p:cNvSpPr txBox="1"/>
          <p:nvPr/>
        </p:nvSpPr>
        <p:spPr>
          <a:xfrm>
            <a:off x="5364088" y="5085184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ln w="18415" cmpd="sng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" action="ppaction://noaction">
                  <a:snd r:embed="rId4" name="explode.wav"/>
                </a:hlinkClick>
              </a:rPr>
              <a:t>ص.ل.ى</a:t>
            </a:r>
            <a:endParaRPr lang="he-IL" dirty="0" smtClean="0">
              <a:ln w="18415" cmpd="sng">
                <a:solidFill>
                  <a:schemeClr val="bg2">
                    <a:lumMod val="5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TextBox 12">
            <a:hlinkClick r:id="" action="ppaction://noaction"/>
          </p:cNvPr>
          <p:cNvSpPr txBox="1"/>
          <p:nvPr/>
        </p:nvSpPr>
        <p:spPr>
          <a:xfrm>
            <a:off x="7092280" y="4293096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ln w="18415" cmpd="sng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" action="ppaction://noaction">
                  <a:snd r:embed="rId4" name="explode.wav"/>
                </a:hlinkClick>
              </a:rPr>
              <a:t>ص.ل.ي</a:t>
            </a:r>
            <a:endParaRPr lang="he-IL" dirty="0" smtClean="0">
              <a:ln w="18415" cmpd="sng">
                <a:solidFill>
                  <a:schemeClr val="bg2">
                    <a:lumMod val="5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TextBox 12">
            <a:hlinkClick r:id="" action="ppaction://noaction"/>
          </p:cNvPr>
          <p:cNvSpPr txBox="1"/>
          <p:nvPr/>
        </p:nvSpPr>
        <p:spPr>
          <a:xfrm>
            <a:off x="3635896" y="5661248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ln w="18415" cmpd="sng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" action="ppaction://noaction">
                  <a:snd r:embed="rId5" name="applause.wav"/>
                </a:hlinkClick>
              </a:rPr>
              <a:t>ص.ل.و</a:t>
            </a:r>
            <a:endParaRPr lang="he-IL" dirty="0" smtClean="0">
              <a:ln w="18415" cmpd="sng">
                <a:solidFill>
                  <a:schemeClr val="bg2">
                    <a:lumMod val="5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2123728" y="0"/>
            <a:ext cx="144016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مستطيل 14"/>
          <p:cNvSpPr/>
          <p:nvPr/>
        </p:nvSpPr>
        <p:spPr>
          <a:xfrm>
            <a:off x="1763688" y="0"/>
            <a:ext cx="144016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مستطيل 15"/>
          <p:cNvSpPr/>
          <p:nvPr/>
        </p:nvSpPr>
        <p:spPr>
          <a:xfrm>
            <a:off x="755576" y="0"/>
            <a:ext cx="144016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800"/>
                            </p:stCondLst>
                            <p:childTnLst>
                              <p:par>
                                <p:cTn id="1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800"/>
                            </p:stCondLst>
                            <p:childTnLst>
                              <p:par>
                                <p:cTn id="1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800"/>
                            </p:stCondLst>
                            <p:childTnLst>
                              <p:par>
                                <p:cTn id="1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3800"/>
                            </p:stCondLst>
                            <p:childTnLst>
                              <p:par>
                                <p:cTn id="2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800"/>
                            </p:stCondLst>
                            <p:childTnLst>
                              <p:par>
                                <p:cTn id="27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800"/>
                            </p:stCondLst>
                            <p:childTnLst>
                              <p:par>
                                <p:cTn id="3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9800"/>
                            </p:stCondLst>
                            <p:childTnLst>
                              <p:par>
                                <p:cTn id="3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3356992"/>
            <a:ext cx="9144000" cy="7920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مستطيل 9"/>
          <p:cNvSpPr/>
          <p:nvPr/>
        </p:nvSpPr>
        <p:spPr>
          <a:xfrm>
            <a:off x="0" y="620688"/>
            <a:ext cx="9144000" cy="7920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مربع نص 1"/>
          <p:cNvSpPr txBox="1"/>
          <p:nvPr/>
        </p:nvSpPr>
        <p:spPr>
          <a:xfrm>
            <a:off x="4932040" y="836713"/>
            <a:ext cx="3600400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n w="18000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عدد ركعات صلاة الظهر </a:t>
            </a:r>
            <a:r>
              <a:rPr lang="ar-SA" sz="2400" b="1" dirty="0" err="1" smtClean="0">
                <a:ln w="18000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هو:</a:t>
            </a:r>
            <a:endParaRPr lang="ar-SA" sz="2400" b="1" dirty="0" smtClean="0">
              <a:ln w="18000">
                <a:solidFill>
                  <a:schemeClr val="bg2">
                    <a:lumMod val="2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ar-SA" dirty="0" smtClean="0"/>
          </a:p>
        </p:txBody>
      </p:sp>
      <p:sp>
        <p:nvSpPr>
          <p:cNvPr id="3" name="مربع نص 2"/>
          <p:cNvSpPr txBox="1"/>
          <p:nvPr/>
        </p:nvSpPr>
        <p:spPr>
          <a:xfrm>
            <a:off x="6732240" y="2060848"/>
            <a:ext cx="12961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 smtClean="0"/>
          </a:p>
          <a:p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" action="ppaction://noaction">
                  <a:snd r:embed="rId2" name="drumroll.wav"/>
                </a:hlinkClick>
              </a:rPr>
              <a:t>2.4.2</a:t>
            </a:r>
            <a:endParaRPr lang="he-IL" dirty="0"/>
          </a:p>
        </p:txBody>
      </p:sp>
      <p:sp>
        <p:nvSpPr>
          <p:cNvPr id="4" name="مربع نص 3"/>
          <p:cNvSpPr txBox="1"/>
          <p:nvPr/>
        </p:nvSpPr>
        <p:spPr>
          <a:xfrm>
            <a:off x="4572000" y="1700808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hlinkClick r:id="" action="ppaction://noaction">
                  <a:snd r:embed="rId3" name="bomb.wav"/>
                </a:hlinkClick>
              </a:rPr>
              <a:t>       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" action="ppaction://noaction">
                  <a:snd r:embed="rId3" name="bomb.wav"/>
                </a:hlinkClick>
              </a:rPr>
              <a:t>4.2.2</a:t>
            </a:r>
            <a:endParaRPr lang="he-IL" dirty="0"/>
          </a:p>
        </p:txBody>
      </p:sp>
      <p:sp>
        <p:nvSpPr>
          <p:cNvPr id="5" name="مربع نص 4"/>
          <p:cNvSpPr txBox="1"/>
          <p:nvPr/>
        </p:nvSpPr>
        <p:spPr>
          <a:xfrm>
            <a:off x="2843808" y="2132856"/>
            <a:ext cx="57606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 smtClean="0"/>
          </a:p>
          <a:p>
            <a:r>
              <a:rPr lang="ar-SA" dirty="0" smtClean="0"/>
              <a:t> 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" action="ppaction://noaction">
                  <a:snd r:embed="rId3" name="bomb.wav"/>
                </a:hlinkClick>
              </a:rPr>
              <a:t>4</a:t>
            </a:r>
            <a:endParaRPr lang="he-IL" dirty="0"/>
          </a:p>
        </p:txBody>
      </p:sp>
      <p:sp>
        <p:nvSpPr>
          <p:cNvPr id="6" name="مربع نص 5"/>
          <p:cNvSpPr txBox="1"/>
          <p:nvPr/>
        </p:nvSpPr>
        <p:spPr>
          <a:xfrm>
            <a:off x="3059832" y="3284984"/>
            <a:ext cx="576064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 smtClean="0"/>
          </a:p>
          <a:p>
            <a:r>
              <a:rPr lang="ar-SA" sz="2400" b="1" dirty="0" smtClean="0">
                <a:ln w="18000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عدد جميع ركعات الفرض في الصلوات المفروضة </a:t>
            </a:r>
            <a:r>
              <a:rPr lang="ar-SA" sz="2400" b="1" dirty="0" err="1" smtClean="0">
                <a:ln w="18000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هي</a:t>
            </a:r>
            <a:r>
              <a:rPr lang="ar-SA" sz="2400" dirty="0" err="1" smtClean="0">
                <a:ln>
                  <a:solidFill>
                    <a:schemeClr val="bg2">
                      <a:lumMod val="25000"/>
                    </a:schemeClr>
                  </a:solidFill>
                </a:ln>
              </a:rPr>
              <a:t>:</a:t>
            </a:r>
            <a:endParaRPr lang="ar-SA" sz="2400" dirty="0" smtClean="0">
              <a:ln>
                <a:solidFill>
                  <a:schemeClr val="bg2">
                    <a:lumMod val="25000"/>
                  </a:schemeClr>
                </a:solidFill>
              </a:ln>
            </a:endParaRPr>
          </a:p>
          <a:p>
            <a:endParaRPr lang="he-IL" dirty="0"/>
          </a:p>
        </p:txBody>
      </p:sp>
      <p:sp>
        <p:nvSpPr>
          <p:cNvPr id="7" name="مربع نص 6"/>
          <p:cNvSpPr txBox="1"/>
          <p:nvPr/>
        </p:nvSpPr>
        <p:spPr>
          <a:xfrm>
            <a:off x="7452320" y="4653136"/>
            <a:ext cx="57606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 smtClean="0"/>
          </a:p>
          <a:p>
            <a:r>
              <a:rPr lang="ar-SA" dirty="0" smtClean="0">
                <a:hlinkClick r:id="" action="ppaction://noaction">
                  <a:snd r:embed="rId2" name="drumroll.wav"/>
                </a:hlinkClick>
              </a:rPr>
              <a:t> 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" action="ppaction://noaction">
                  <a:snd r:embed="rId2" name="drumroll.wav"/>
                </a:hlinkClick>
              </a:rPr>
              <a:t>17</a:t>
            </a:r>
            <a:endParaRPr lang="he-IL" dirty="0"/>
          </a:p>
        </p:txBody>
      </p:sp>
      <p:sp>
        <p:nvSpPr>
          <p:cNvPr id="8" name="مربع نص 7"/>
          <p:cNvSpPr txBox="1"/>
          <p:nvPr/>
        </p:nvSpPr>
        <p:spPr>
          <a:xfrm>
            <a:off x="5508104" y="5445224"/>
            <a:ext cx="57606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 smtClean="0"/>
          </a:p>
          <a:p>
            <a:r>
              <a:rPr lang="ar-SA" dirty="0" smtClean="0">
                <a:hlinkClick r:id="" action="ppaction://noaction">
                  <a:snd r:embed="rId4" name="whoosh.wav"/>
                </a:hlinkClick>
              </a:rPr>
              <a:t> 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" action="ppaction://noaction">
                  <a:snd r:embed="rId4" name="whoosh.wav"/>
                </a:hlinkClick>
              </a:rPr>
              <a:t>15</a:t>
            </a:r>
            <a:endParaRPr lang="he-IL" dirty="0"/>
          </a:p>
        </p:txBody>
      </p:sp>
      <p:sp>
        <p:nvSpPr>
          <p:cNvPr id="9" name="مربع نص 8"/>
          <p:cNvSpPr txBox="1"/>
          <p:nvPr/>
        </p:nvSpPr>
        <p:spPr>
          <a:xfrm>
            <a:off x="3635896" y="4797152"/>
            <a:ext cx="57606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 smtClean="0"/>
          </a:p>
          <a:p>
            <a:r>
              <a:rPr lang="ar-SA" dirty="0" smtClean="0">
                <a:hlinkClick r:id="" action="ppaction://noaction">
                  <a:snd r:embed="rId4" name="whoosh.wav"/>
                </a:hlinkClick>
              </a:rPr>
              <a:t> 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" action="ppaction://noaction">
                  <a:snd r:embed="rId4" name="whoosh.wav"/>
                </a:hlinkClick>
              </a:rPr>
              <a:t>19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067944" y="476672"/>
            <a:ext cx="460851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أكمل بكلمة مناسبة للحصول على تعريف الصلاة اصطلاحًا:</a:t>
            </a:r>
            <a:endParaRPr lang="he-IL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1760" y="1628800"/>
            <a:ext cx="12241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تفتتح</a:t>
            </a:r>
            <a:endParaRPr lang="he-IL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716016" y="1628800"/>
            <a:ext cx="136815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20" name="TextBox 19"/>
          <p:cNvSpPr txBox="1"/>
          <p:nvPr/>
        </p:nvSpPr>
        <p:spPr>
          <a:xfrm>
            <a:off x="1691680" y="1628800"/>
            <a:ext cx="136815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22" name="TextBox 21"/>
          <p:cNvSpPr txBox="1"/>
          <p:nvPr/>
        </p:nvSpPr>
        <p:spPr>
          <a:xfrm>
            <a:off x="6516216" y="1628800"/>
            <a:ext cx="136815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24" name="Rounded Rectangle 23"/>
          <p:cNvSpPr/>
          <p:nvPr/>
        </p:nvSpPr>
        <p:spPr>
          <a:xfrm>
            <a:off x="5868144" y="4293096"/>
            <a:ext cx="108012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أ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قوال</a:t>
            </a:r>
            <a:endParaRPr lang="he-IL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131840" y="4293096"/>
            <a:ext cx="108012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أ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فعال</a:t>
            </a:r>
            <a:endParaRPr lang="he-IL" dirty="0"/>
          </a:p>
        </p:txBody>
      </p:sp>
      <p:sp>
        <p:nvSpPr>
          <p:cNvPr id="26" name="Rounded Rectangle 25"/>
          <p:cNvSpPr/>
          <p:nvPr/>
        </p:nvSpPr>
        <p:spPr>
          <a:xfrm>
            <a:off x="7308304" y="4293096"/>
            <a:ext cx="108012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بالتكبير</a:t>
            </a:r>
            <a:endParaRPr lang="he-IL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TextBox 16"/>
          <p:cNvSpPr txBox="1"/>
          <p:nvPr/>
        </p:nvSpPr>
        <p:spPr>
          <a:xfrm>
            <a:off x="7452320" y="2348880"/>
            <a:ext cx="12241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وتختتم</a:t>
            </a:r>
            <a:endParaRPr lang="he-IL" b="1" dirty="0"/>
          </a:p>
        </p:txBody>
      </p:sp>
      <p:sp>
        <p:nvSpPr>
          <p:cNvPr id="28" name="TextBox 16"/>
          <p:cNvSpPr txBox="1"/>
          <p:nvPr/>
        </p:nvSpPr>
        <p:spPr>
          <a:xfrm>
            <a:off x="7956376" y="1628800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هي</a:t>
            </a:r>
            <a:endParaRPr lang="he-IL" b="1" dirty="0"/>
          </a:p>
        </p:txBody>
      </p:sp>
      <p:sp>
        <p:nvSpPr>
          <p:cNvPr id="29" name="TextBox 16"/>
          <p:cNvSpPr txBox="1"/>
          <p:nvPr/>
        </p:nvSpPr>
        <p:spPr>
          <a:xfrm>
            <a:off x="6084168" y="1628800"/>
            <a:ext cx="2964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و</a:t>
            </a:r>
            <a:endParaRPr lang="he-IL" b="1" dirty="0"/>
          </a:p>
        </p:txBody>
      </p:sp>
      <p:sp>
        <p:nvSpPr>
          <p:cNvPr id="30" name="TextBox 16"/>
          <p:cNvSpPr txBox="1"/>
          <p:nvPr/>
        </p:nvSpPr>
        <p:spPr>
          <a:xfrm>
            <a:off x="3491880" y="1628800"/>
            <a:ext cx="108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مخصوصة.</a:t>
            </a:r>
            <a:endParaRPr lang="he-IL" b="1" dirty="0"/>
          </a:p>
        </p:txBody>
      </p:sp>
      <p:sp>
        <p:nvSpPr>
          <p:cNvPr id="31" name="TextBox 19"/>
          <p:cNvSpPr txBox="1"/>
          <p:nvPr/>
        </p:nvSpPr>
        <p:spPr>
          <a:xfrm>
            <a:off x="6516216" y="2348880"/>
            <a:ext cx="136815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27" name="Rounded Rectangle 26"/>
          <p:cNvSpPr/>
          <p:nvPr/>
        </p:nvSpPr>
        <p:spPr>
          <a:xfrm>
            <a:off x="4499992" y="4293096"/>
            <a:ext cx="108012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بالتسليم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47 -0.03515 C -0.02482 -0.08694 -0.02517 -0.13873 -0.01649 -0.19792 C -0.00781 -0.25711 0.01129 -0.35723 0.02796 -0.39029 C 0.04462 -0.42336 0.06407 -0.40994 0.08351 -0.39653 " pathEditMode="relative" ptsTypes="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54 -0.04139 C 0.04184 -0.07029 0.06615 -0.09919 0.09045 -0.14081 C 0.11476 -0.18243 0.1467 -0.24902 0.16354 -0.29087 C 0.18038 -0.33272 0.18611 -0.36255 0.19202 -0.39237 " pathEditMode="relative" ptsTypes="aaaA">
                                      <p:cBhvr>
                                        <p:cTn id="1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60116E-6 C -0.04027 -0.03052 -0.0802 -0.06081 -0.12569 -0.08162 C -0.17118 -0.10266 -0.25607 -0.09757 -0.27343 -0.12578 C -0.29097 -0.15399 -0.20607 -0.23099 -0.2309 -0.25179 C -0.2559 -0.27237 -0.38489 -0.23399 -0.42274 -0.24948 C -0.46059 -0.26474 -0.42482 -0.33827 -0.4585 -0.34266 C -0.49201 -0.34705 -0.6 -0.26567 -0.62482 -0.27515 C -0.64965 -0.28463 -0.61076 -0.37757 -0.60798 -0.39838 " pathEditMode="relative" rAng="0" ptsTypes="aaaaaaaA">
                                      <p:cBhvr>
                                        <p:cTn id="1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500" y="-19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347 0.00647 C 0.35277 -0.02636 0.29062 -0.0511 0.21388 -0.04509 C 0.15295 -0.04278 0.10381 -0.02266 0.10364 -0.00255 C 0.10451 0.01734 0.15434 0.0319 0.21614 0.02797 C 0.24722 0.02543 0.275 0.02058 0.29461 0.01225 C 0.32309 0.00046 0.33941 -0.01573 0.33854 -0.03376 C 0.33819 -0.04208 0.33211 -0.0511 0.32309 -0.05827 C 0.30173 -0.07399 0.26006 -0.08231 0.21319 -0.07977 C 0.15816 -0.07792 0.11406 -0.05942 0.11475 -0.04324 C 0.11458 -0.02359 0.16024 -0.01226 0.21527 -0.01318 C 0.24322 -0.01549 0.26805 -0.02035 0.2868 -0.02729 C 0.31145 -0.03862 0.32604 -0.05434 0.32534 -0.06914 C 0.32534 -0.077 0.32013 -0.08463 0.3118 -0.09203 C 0.29149 -0.10497 0.25572 -0.11422 0.21267 -0.11168 C 0.16267 -0.1089 0.12343 -0.09249 0.12413 -0.07653 C 0.12395 -0.06035 0.16458 -0.04902 0.21458 -0.05179 C 0.23958 -0.05272 0.26232 -0.05711 0.27881 -0.06382 C 0.30173 -0.07399 0.31406 -0.08671 0.31336 -0.10151 C 0.31302 -0.10821 0.30868 -0.11561 0.30138 -0.12185 C 0.28385 -0.13388 0.25034 -0.14174 0.21232 -0.13966 C 0.16753 -0.13596 0.13211 -0.12231 0.13281 -0.10798 C 0.1335 -0.09341 0.16892 -0.08278 0.21388 -0.08509 C 0.23593 -0.08694 0.25677 -0.09156 0.27152 -0.09665 C 0.29149 -0.10497 0.30364 -0.11815 0.30399 -0.13018 C 0.30364 -0.13665 0.29826 -0.14289 0.29218 -0.14775 C 0.27673 -0.15977 0.246 -0.16671 0.21232 -0.1637 C 0.17239 -0.16185 0.13975 -0.14983 0.14027 -0.13642 C 0.1401 -0.12301 0.17361 -0.11399 0.21354 -0.11584 C 0.2335 -0.11769 0.25243 -0.12047 0.2651 -0.12694 C 0.28385 -0.13388 0.29427 -0.14544 0.29375 -0.15584 C 0.2934 -0.16255 0.29027 -0.16763 0.28402 -0.17249 C 0.26944 -0.18336 0.24305 -0.18914 0.21215 -0.18798 C 0.17534 -0.18474 0.1467 -0.17434 0.14739 -0.16231 C 0.14687 -0.15052 0.17621 -0.14197 0.21319 -0.14405 C 0.23125 -0.14544 0.24722 -0.14798 0.25885 -0.15307 C 0.27569 -0.15977 0.28506 -0.16902 0.28454 -0.18035 C 0.28437 -0.18567 0.28125 -0.1896 0.27586 -0.19445 C 0.26354 -0.20416 0.23923 -0.20856 0.21128 -0.20763 C 0.17829 -0.20648 0.15277 -0.19607 0.15329 -0.18382 C 0.15364 -0.17503 0.17916 -0.16648 0.2118 -0.16902 C 0.22916 -0.16833 0.24392 -0.17318 0.25486 -0.17665 C 0.26944 -0.18336 0.27812 -0.19191 0.27777 -0.20116 C 0.27743 -0.20648 0.2743 -0.21041 0.26909 -0.21388 C 0.25763 -0.2222 0.23541 -0.22705 0.21128 -0.22659 C 0.18142 -0.22544 0.15763 -0.21526 0.15816 -0.20601 C 0.15868 -0.19468 0.18316 -0.18937 0.21215 -0.19052 C 0.22604 -0.19168 0.23993 -0.19422 0.24982 -0.19885 C 0.26354 -0.20416 0.27118 -0.21133 0.27066 -0.22081 C 0.27048 -0.22474 0.26736 -0.22844 0.26319 -0.23214 C 0.25277 -0.23908 0.23333 -0.2444 0.21059 -0.24231 C 0.18472 -0.24162 0.16302 -0.23307 0.16336 -0.22382 C 0.16371 -0.21549 0.18506 -0.20948 0.21197 -0.21179 C 0.22413 -0.21156 0.23697 -0.21388 0.24583 -0.21734 C 0.25746 -0.22359 0.26423 -0.23099 0.26406 -0.237 C 0.26388 -0.2407 0.26163 -0.24532 0.25746 -0.24763 C 0.24809 -0.2548 0.2309 -0.25873 0.20954 -0.25827 C 0.18593 -0.25642 0.16736 -0.2481 0.1677 -0.24139 C 0.16805 -0.23353 0.18732 -0.22705 0.21111 -0.22914 C 0.22326 -0.23006 0.2342 -0.23237 0.24097 -0.23561 C 0.25277 -0.23908 0.2585 -0.24648 0.25816 -0.25318 C 0.25816 -0.25573 0.2559 -0.25966 0.25277 -0.26197 C 0.24444 -0.26937 0.22829 -0.27191 0.21024 -0.27191 C 0.18819 -0.27006 0.1717 -0.26336 0.17239 -0.25665 C 0.17239 -0.24856 0.18941 -0.24463 0.21041 -0.24486 C 0.22152 -0.24578 0.23125 -0.2481 0.23836 -0.25064 C 0.24809 -0.2548 0.25381 -0.26058 0.25364 -0.26729 C 0.25347 -0.27006 0.25121 -0.27237 0.24809 -0.27492 " pathEditMode="relative" rAng="10587408" ptsTypes="fffffffffffffffffffffffffffffffffffffffffffffffffffffffffffffffffff">
                                      <p:cBhvr>
                                        <p:cTn id="1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0" y="-1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85</Words>
  <Application>Microsoft Office PowerPoint</Application>
  <PresentationFormat>On-screen Show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Tsupport</dc:creator>
  <cp:lastModifiedBy>ahmad1</cp:lastModifiedBy>
  <cp:revision>36</cp:revision>
  <dcterms:created xsi:type="dcterms:W3CDTF">2012-11-14T10:06:52Z</dcterms:created>
  <dcterms:modified xsi:type="dcterms:W3CDTF">2013-05-15T10:25:38Z</dcterms:modified>
</cp:coreProperties>
</file>