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3114" y="-1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1320" y="1676400"/>
            <a:ext cx="3886200" cy="15240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1320" y="3203574"/>
            <a:ext cx="3886200" cy="1825625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 flipH="1">
            <a:off x="2290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 flipH="1">
            <a:off x="2290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 flipH="1">
            <a:off x="-76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10" name="Rectangle 9"/>
          <p:cNvSpPr/>
          <p:nvPr/>
        </p:nvSpPr>
        <p:spPr>
          <a:xfrm flipH="1">
            <a:off x="2307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H="1">
            <a:off x="2111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56769-1105-4A21-8FC0-C06A4404223D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8574E9D-CDCE-40CA-827E-9AA5D8246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 flipH="1">
            <a:off x="1907185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flipH="1">
            <a:off x="-195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flipH="1">
            <a:off x="1540813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flipH="1">
            <a:off x="-196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685800" y="1600200"/>
            <a:ext cx="7772400" cy="4525963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56769-1105-4A21-8FC0-C06A4404223D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4E9D-CDCE-40CA-827E-9AA5D8246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 flipH="1">
            <a:off x="1907185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flipH="1">
            <a:off x="-195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flipH="1">
            <a:off x="1540813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flipH="1">
            <a:off x="-196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8376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2699792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56769-1105-4A21-8FC0-C06A4404223D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4E9D-CDCE-40CA-827E-9AA5D8246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Freeform 6"/>
          <p:cNvSpPr/>
          <p:nvPr/>
        </p:nvSpPr>
        <p:spPr>
          <a:xfrm flipH="1">
            <a:off x="1907185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flipH="1">
            <a:off x="-195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flipH="1">
            <a:off x="1540813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flipH="1">
            <a:off x="-196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56769-1105-4A21-8FC0-C06A4404223D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4E9D-CDCE-40CA-827E-9AA5D8246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r">
              <a:defRPr sz="4000" b="0" i="0" cap="all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7" name="Freeform 6"/>
          <p:cNvSpPr/>
          <p:nvPr/>
        </p:nvSpPr>
        <p:spPr>
          <a:xfrm flipH="1">
            <a:off x="-76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 flipH="1">
            <a:off x="2290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 flipH="1">
            <a:off x="2290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2307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H="1">
            <a:off x="2111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56769-1105-4A21-8FC0-C06A4404223D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4E9D-CDCE-40CA-827E-9AA5D8246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12" name="Freeform 6"/>
          <p:cNvSpPr/>
          <p:nvPr/>
        </p:nvSpPr>
        <p:spPr>
          <a:xfrm flipH="1">
            <a:off x="1907185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7"/>
          <p:cNvSpPr/>
          <p:nvPr/>
        </p:nvSpPr>
        <p:spPr>
          <a:xfrm flipH="1">
            <a:off x="-195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8"/>
          <p:cNvSpPr/>
          <p:nvPr/>
        </p:nvSpPr>
        <p:spPr>
          <a:xfrm flipH="1">
            <a:off x="1540813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9"/>
          <p:cNvSpPr/>
          <p:nvPr/>
        </p:nvSpPr>
        <p:spPr>
          <a:xfrm flipH="1">
            <a:off x="-196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700346" y="6416675"/>
            <a:ext cx="1981200" cy="365125"/>
          </a:xfrm>
        </p:spPr>
        <p:txBody>
          <a:bodyPr/>
          <a:lstStyle/>
          <a:p>
            <a:fld id="{CF656769-1105-4A21-8FC0-C06A4404223D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12160" y="641667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9512" y="6416675"/>
            <a:ext cx="457200" cy="365125"/>
          </a:xfrm>
        </p:spPr>
        <p:txBody>
          <a:bodyPr/>
          <a:lstStyle/>
          <a:p>
            <a:fld id="{98574E9D-CDCE-40CA-827E-9AA5D8246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0" name="Freeform 9"/>
          <p:cNvSpPr/>
          <p:nvPr/>
        </p:nvSpPr>
        <p:spPr>
          <a:xfrm flipH="1">
            <a:off x="-195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 flipH="1">
            <a:off x="1907185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>
          <a:xfrm flipH="1">
            <a:off x="1540813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flipH="1">
            <a:off x="-196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56769-1105-4A21-8FC0-C06A4404223D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4E9D-CDCE-40CA-827E-9AA5D824694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1705770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flipH="1">
            <a:off x="-2382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 flipH="1">
            <a:off x="1469929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flipH="1">
            <a:off x="796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56769-1105-4A21-8FC0-C06A4404223D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4E9D-CDCE-40CA-827E-9AA5D8246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 flipH="1">
            <a:off x="-2382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5858672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flipH="1">
            <a:off x="796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flipH="1">
            <a:off x="5718761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56769-1105-4A21-8FC0-C06A4404223D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4E9D-CDCE-40CA-827E-9AA5D8246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r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 flipH="1">
            <a:off x="1705770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flipH="1">
            <a:off x="-2382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 flipH="1">
            <a:off x="1469929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H="1">
            <a:off x="796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56769-1105-4A21-8FC0-C06A4404223D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4E9D-CDCE-40CA-827E-9AA5D824694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 flipH="1">
            <a:off x="-195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 flipH="1">
            <a:off x="1907185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 flipH="1">
            <a:off x="1540813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H="1">
            <a:off x="-196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56769-1105-4A21-8FC0-C06A4404223D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4E9D-CDCE-40CA-827E-9AA5D824694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r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346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 rtl="1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F656769-1105-4A21-8FC0-C06A4404223D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216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 rtl="1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 rtl="1">
              <a:defRPr sz="1100" b="1" baseline="0">
                <a:solidFill>
                  <a:srgbClr val="4D4D4D"/>
                </a:solidFill>
              </a:defRPr>
            </a:lvl1pPr>
          </a:lstStyle>
          <a:p>
            <a:fld id="{98574E9D-CDCE-40CA-827E-9AA5D824694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1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r" defTabSz="914400" rtl="1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r" defTabSz="914400" rtl="1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r" defTabSz="914400" rtl="1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r" defTabSz="914400" rtl="1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r" defTabSz="914400" rtl="1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source=images&amp;cd=&amp;cad=rja&amp;docid=Cg5caARoTPof9M&amp;tbnid=GNJHfWM9xGr5-M:&amp;ved=0CAgQjRwwAA&amp;url=http://xooplate.com/ar/template/details/11804-16-funny-faces-cartoon-characters-icons&amp;ei=aTadUa73IMaEtAaA3IGQBw&amp;psig=AFQjCNEFNgHD1c7EFmFaVYg8RG7eY3r_SQ&amp;ust=136934397762531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il/url?sa=i&amp;rct=j&amp;q=&amp;esrc=s&amp;frm=1&amp;source=images&amp;cd=&amp;cad=rja&amp;docid=-8LD_fkUbVitcM&amp;tbnid=4in5VwEM7Cz3XM:&amp;ved=0CAUQjRw&amp;url=http://worldwebcolors.com/?k=arabic&amp;ei=jE6dUa6lK82LswaP2ID4Bg&amp;psig=AFQjCNGTfJKfLVm8Gn1f8YJJrJikfzAx-A&amp;ust=136934450555551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www.google.co.il/url?sa=i&amp;rct=j&amp;q=&amp;esrc=s&amp;frm=1&amp;source=images&amp;cd=&amp;cad=rja&amp;docid=0q0JiOt_nY6s1M&amp;tbnid=5_uaNl_9LjANAM:&amp;ved=0CAUQjRw&amp;url=http://sharlenestarr.com/?attachment_id=742&amp;ei=sTidUbf1M47csgbhxYCgBw&amp;psig=AFQjCNGTfJKfLVm8Gn1f8YJJrJikfzAx-A&amp;ust=136934450555551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google.co.il/url?sa=i&amp;rct=j&amp;q=&amp;esrc=s&amp;frm=1&amp;source=images&amp;cd=&amp;cad=rja&amp;docid=sGsZMM_eY2UE4M&amp;tbnid=U4GRjfoNShlzGM:&amp;ved=0CAUQjRw&amp;url=http://www.ittihad4ever.com/forum/index.php?showtopic=53749&amp;ei=AVGdUYegK8jptQb2ioHIBw&amp;psig=AFQjCNHAN8JNq87UldD4iJSpyWThFjTLOg&amp;ust=1369350759429025" TargetMode="Externa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il/url?sa=i&amp;rct=j&amp;q=&amp;esrc=s&amp;frm=1&amp;source=images&amp;cd=&amp;cad=rja&amp;docid=0q0JiOt_nY6s1M&amp;tbnid=5_uaNl_9LjANAM:&amp;ved=0CAUQjRw&amp;url=http://sharlenestarr.com/?attachment_id=742&amp;ei=sTidUbf1M47csgbhxYCgBw&amp;psig=AFQjCNGTfJKfLVm8Gn1f8YJJrJikfzAx-A&amp;ust=1369344505555514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il/url?sa=i&amp;rct=j&amp;q=&amp;esrc=s&amp;frm=1&amp;source=images&amp;cd=&amp;cad=rja&amp;docid=SmQUL6QDW7ag_M&amp;tbnid=9SE_RcCiaYliTM:&amp;ved=0CAUQjRw&amp;url=http://www.dreamstime.com/stock-photography-islamic-mosque-pattern-image23879822&amp;ei=-kadUZWMGoqYtAacl4DABg&amp;psig=AFQjCNGTfJKfLVm8Gn1f8YJJrJikfzAx-A&amp;ust=136934450555551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google.co.il/url?sa=i&amp;rct=j&amp;q=&amp;esrc=s&amp;frm=1&amp;source=images&amp;cd=&amp;cad=rja&amp;docid=2yTEoXcP32u24M&amp;tbnid=_d2n6mSWSJ53PM:&amp;ved=0CAUQjRw&amp;url=http://www.colourbox.com/vector/lily-flower-abstract-vector-background-template-for-you-design-vector-4359870&amp;ei=0E6dUZCoDIratAbZpIDIBw&amp;psig=AFQjCNGTfJKfLVm8Gn1f8YJJrJikfzAx-A&amp;ust=136934450555551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.il/url?sa=i&amp;rct=j&amp;q=&amp;esrc=s&amp;frm=1&amp;source=images&amp;cd=&amp;cad=rja&amp;docid=A40xQTas6iLvQM&amp;tbnid=0WWOoj3QpcLG1M:&amp;ved=0CAUQjRw&amp;url=http://www.damasgate.com/vb/t197695/&amp;ei=-UmdUYy8DI7Cswbo4IHYBQ&amp;psig=AFQjCNGTfJKfLVm8Gn1f8YJJrJikfzAx-A&amp;ust=136934450555551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1" t="24844" r="21742" b="20175"/>
          <a:stretch/>
        </p:blipFill>
        <p:spPr bwMode="auto">
          <a:xfrm>
            <a:off x="0" y="0"/>
            <a:ext cx="9144000" cy="689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xooplate.com/assets/template/11804/p174r38g0pg2e18t0fot10g4b6i9-detail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879341"/>
              </a:clrFrom>
              <a:clrTo>
                <a:srgbClr val="87934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3" t="7708" r="75470" b="76773"/>
          <a:stretch/>
        </p:blipFill>
        <p:spPr bwMode="auto">
          <a:xfrm>
            <a:off x="6372200" y="4995882"/>
            <a:ext cx="1529682" cy="147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xooplate.com/assets/template/11804/p174r38g0pg2e18t0fot10g4b6i9-detail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889545"/>
              </a:clrFrom>
              <a:clrTo>
                <a:srgbClr val="88954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8" t="74442" r="31530" b="9172"/>
          <a:stretch/>
        </p:blipFill>
        <p:spPr bwMode="auto">
          <a:xfrm flipH="1">
            <a:off x="3031190" y="2065490"/>
            <a:ext cx="1540312" cy="149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אליפסה 3"/>
          <p:cNvSpPr/>
          <p:nvPr/>
        </p:nvSpPr>
        <p:spPr>
          <a:xfrm>
            <a:off x="3059832" y="332656"/>
            <a:ext cx="1656184" cy="1008112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JO" b="1" dirty="0">
                <a:ln w="50800"/>
                <a:solidFill>
                  <a:schemeClr val="bg1">
                    <a:shade val="50000"/>
                  </a:schemeClr>
                </a:solidFill>
              </a:rPr>
              <a:t>التطوع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84168" y="332656"/>
            <a:ext cx="2590056" cy="1143000"/>
          </a:xfr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  <p:txBody>
          <a:bodyPr/>
          <a:lstStyle/>
          <a:p>
            <a:pPr algn="ctr"/>
            <a:r>
              <a:rPr lang="ar-JO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صوم  التطوع</a:t>
            </a:r>
            <a:endParaRPr lang="en-US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cxnSp>
        <p:nvCxnSpPr>
          <p:cNvPr id="6" name="מחבר חץ ישר 5"/>
          <p:cNvCxnSpPr/>
          <p:nvPr/>
        </p:nvCxnSpPr>
        <p:spPr>
          <a:xfrm>
            <a:off x="3923928" y="1412776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47664" y="2188078"/>
            <a:ext cx="504056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JO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التقرب إلى الله تعالى بما </a:t>
            </a:r>
            <a:r>
              <a:rPr lang="ar-JO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ل</a:t>
            </a: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ي</a:t>
            </a:r>
            <a:r>
              <a:rPr lang="ar-JO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س </a:t>
            </a:r>
            <a:r>
              <a:rPr lang="ar-JO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بفرض من العبادات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1331640" y="2996952"/>
            <a:ext cx="6912768" cy="18722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JO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عن أبي سعد رضي الله عنه قال: سمعت النبي صلى الله عليه وسلم يقول: ” </a:t>
            </a:r>
            <a:r>
              <a:rPr lang="ar-JO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من</a:t>
            </a:r>
            <a:r>
              <a:rPr lang="ar-SA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400" b="1" dirty="0">
                <a:ln w="50800"/>
                <a:solidFill>
                  <a:schemeClr val="bg1">
                    <a:shade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ص</a:t>
            </a:r>
            <a:r>
              <a:rPr lang="ar-JO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ام </a:t>
            </a:r>
            <a:r>
              <a:rPr lang="ar-JO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يومًا في سبيل الله باعد الله تعالى وجهه عن النار سبعين خريفًا“.</a:t>
            </a:r>
            <a:endParaRPr lang="en-US" sz="2400" b="1" dirty="0">
              <a:ln w="50800"/>
              <a:solidFill>
                <a:schemeClr val="bg1">
                  <a:shade val="5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42102" y="6090955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JO" sz="3200" b="1" dirty="0" smtClean="0">
                <a:ln w="50800"/>
                <a:solidFill>
                  <a:schemeClr val="accent5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الحكمة</a:t>
            </a:r>
            <a:r>
              <a:rPr lang="ar-JO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: </a:t>
            </a:r>
            <a:r>
              <a:rPr lang="ar-JO" sz="3200" b="1" dirty="0" smtClean="0">
                <a:ln w="50800"/>
                <a:solidFill>
                  <a:schemeClr val="accent2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زيادة </a:t>
            </a:r>
            <a:r>
              <a:rPr lang="ar-JO" sz="3200" b="1" dirty="0" smtClean="0">
                <a:ln w="50800">
                  <a:solidFill>
                    <a:srgbClr val="00B0F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التعبد</a:t>
            </a:r>
            <a:r>
              <a:rPr lang="ar-JO" sz="3200" b="1" dirty="0" smtClean="0">
                <a:ln w="50800"/>
                <a:solidFill>
                  <a:schemeClr val="accent5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JO" sz="3200" b="1" dirty="0" smtClean="0">
                <a:ln w="50800"/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والتقرب</a:t>
            </a:r>
            <a:r>
              <a:rPr lang="ar-JO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إلى </a:t>
            </a:r>
            <a:r>
              <a:rPr lang="ar-JO" sz="3200" b="1" dirty="0" smtClean="0">
                <a:ln w="50800"/>
                <a:solidFill>
                  <a:srgbClr val="7030A0"/>
                </a:solidFill>
                <a:latin typeface="Traditional Arabic" pitchFamily="18" charset="-78"/>
                <a:cs typeface="Traditional Arabic" pitchFamily="18" charset="-78"/>
              </a:rPr>
              <a:t>الله</a:t>
            </a:r>
            <a:endParaRPr lang="en-US" sz="3200" b="1" dirty="0">
              <a:ln w="50800"/>
              <a:solidFill>
                <a:srgbClr val="7030A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2052" name="Picture 4" descr="http://worldwebcolors.com/stocki/hash/thumbs/worldwebcolors.com/8/a/5/e/8a5ede728452a706deb33f63760c60e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726778" cy="172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orldwebcolors.com/stocki/hash/thumbs/worldwebcolors.com/8/a/5/e/8a5ede728452a706deb33f63760c60e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17" y="5466455"/>
            <a:ext cx="1248999" cy="124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2.gstatic.com/images?q=tbn:ANd9GcTxqLgx-XKS4EBv6xOWA8WK0svmRtjlYQZFhP_dmL4OK0JeWsT26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763686" y="-171400"/>
            <a:ext cx="5832649" cy="7848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2627784" y="4337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dirty="0"/>
              <a:t>صوم يوم عَرَفة</a:t>
            </a:r>
            <a:endParaRPr lang="en-US" sz="4000" dirty="0"/>
          </a:p>
          <a:p>
            <a:pPr algn="ctr"/>
            <a:endParaRPr lang="en-US" sz="4000" dirty="0"/>
          </a:p>
        </p:txBody>
      </p:sp>
      <p:cxnSp>
        <p:nvCxnSpPr>
          <p:cNvPr id="8" name="מחבר ישר 7"/>
          <p:cNvCxnSpPr>
            <a:stCxn id="3074" idx="1"/>
          </p:cNvCxnSpPr>
          <p:nvPr/>
        </p:nvCxnSpPr>
        <p:spPr>
          <a:xfrm flipH="1" flipV="1">
            <a:off x="4680010" y="1196753"/>
            <a:ext cx="1" cy="547260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Picture 8" descr="http://img263.imageshack.us/img263/4176/mosaiccolour03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782" y="4663179"/>
            <a:ext cx="2092826" cy="201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מציין מיקום תוכן 2"/>
          <p:cNvSpPr txBox="1">
            <a:spLocks/>
          </p:cNvSpPr>
          <p:nvPr/>
        </p:nvSpPr>
        <p:spPr>
          <a:xfrm>
            <a:off x="755574" y="1196752"/>
            <a:ext cx="7848873" cy="820687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vert="horz" lIns="0" tIns="45720" rIns="0" bIns="45720" rtlCol="0">
            <a:noAutofit/>
          </a:bodyPr>
          <a:lstStyle>
            <a:lvl1pPr marL="342900" indent="-274320" algn="r" defTabSz="914400" rtl="1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r" defTabSz="914400" rtl="1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r" defTabSz="914400" rtl="1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r" defTabSz="914400" rtl="1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r" defTabSz="914400" rtl="1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3" pitchFamily="18" charset="2"/>
              <a:buNone/>
            </a:pPr>
            <a:r>
              <a:rPr lang="ar-JO" sz="2800" smtClean="0"/>
              <a:t>سئل الرسول صلى الله عليه وسلم عن يوم عرفة، فقال: ” يكفِّر السنة الماضية والباقية“.</a:t>
            </a:r>
            <a:endParaRPr lang="en-US" sz="2800" dirty="0"/>
          </a:p>
        </p:txBody>
      </p:sp>
      <p:pic>
        <p:nvPicPr>
          <p:cNvPr id="18" name="Picture 8" descr="http://img263.imageshack.us/img263/4176/mosaiccolour03.jpg">
            <a:hlinkClick r:id="rId5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732" y="3267090"/>
            <a:ext cx="1452927" cy="139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img263.imageshack.us/img263/4176/mosaiccolour03.jpg">
            <a:hlinkClick r:id="rId5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137" y="2017439"/>
            <a:ext cx="1300527" cy="124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2.gstatic.com/images?q=tbn:ANd9GcTxqLgx-XKS4EBv6xOWA8WK0svmRtjlYQZFhP_dmL4OK0JeWsT26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3882" y="562"/>
            <a:ext cx="4908158" cy="66048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653698" y="2159964"/>
            <a:ext cx="2278342" cy="1143000"/>
          </a:xfrm>
        </p:spPr>
        <p:txBody>
          <a:bodyPr>
            <a:noAutofit/>
          </a:bodyPr>
          <a:lstStyle/>
          <a:p>
            <a:pPr algn="ctr"/>
            <a:r>
              <a:rPr lang="ar-JO" sz="4800" b="1" cap="none" spc="100" dirty="0" smtClean="0">
                <a:ln w="18000">
                  <a:solidFill>
                    <a:sysClr val="windowText" lastClr="000000"/>
                  </a:solidFill>
                  <a:prstDash val="solid"/>
                </a:ln>
                <a:solidFill>
                  <a:schemeClr val="accent3">
                    <a:lumMod val="5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صوم</a:t>
            </a:r>
            <a:r>
              <a:rPr lang="en-US" sz="4800" b="1" cap="none" spc="100" dirty="0" smtClean="0">
                <a:ln w="18000">
                  <a:solidFill>
                    <a:sysClr val="windowText" lastClr="000000"/>
                  </a:solidFill>
                  <a:prstDash val="solid"/>
                </a:ln>
                <a:solidFill>
                  <a:schemeClr val="accent3">
                    <a:lumMod val="5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/>
            </a:r>
            <a:br>
              <a:rPr lang="en-US" sz="4800" b="1" cap="none" spc="100" dirty="0" smtClean="0">
                <a:ln w="18000">
                  <a:solidFill>
                    <a:sysClr val="windowText" lastClr="000000"/>
                  </a:solidFill>
                  <a:prstDash val="solid"/>
                </a:ln>
                <a:solidFill>
                  <a:schemeClr val="accent3">
                    <a:lumMod val="5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en-US" sz="4800" b="1" cap="none" spc="100" dirty="0" smtClean="0">
                <a:ln w="18000">
                  <a:solidFill>
                    <a:sysClr val="windowText" lastClr="000000"/>
                  </a:solidFill>
                  <a:prstDash val="solid"/>
                </a:ln>
                <a:solidFill>
                  <a:schemeClr val="accent3">
                    <a:lumMod val="5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/>
            </a:r>
            <a:br>
              <a:rPr lang="en-US" sz="4800" b="1" cap="none" spc="100" dirty="0" smtClean="0">
                <a:ln w="18000">
                  <a:solidFill>
                    <a:sysClr val="windowText" lastClr="000000"/>
                  </a:solidFill>
                  <a:prstDash val="solid"/>
                </a:ln>
                <a:solidFill>
                  <a:schemeClr val="accent3">
                    <a:lumMod val="5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ar-JO" sz="4800" b="1" cap="none" spc="100" dirty="0" smtClean="0">
                <a:ln w="18000">
                  <a:solidFill>
                    <a:sysClr val="windowText" lastClr="000000"/>
                  </a:solidFill>
                  <a:prstDash val="solid"/>
                </a:ln>
                <a:solidFill>
                  <a:schemeClr val="accent3">
                    <a:lumMod val="5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ar-JO" sz="4800" b="1" cap="none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يوم</a:t>
            </a:r>
            <a:r>
              <a:rPr lang="ar-JO" sz="4800" b="1" cap="none" spc="100" dirty="0" smtClean="0">
                <a:ln w="18000">
                  <a:solidFill>
                    <a:sysClr val="windowText" lastClr="000000"/>
                  </a:solidFill>
                  <a:prstDash val="solid"/>
                </a:ln>
                <a:solidFill>
                  <a:schemeClr val="accent3">
                    <a:lumMod val="5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cap="none" spc="100" dirty="0" smtClean="0">
                <a:ln w="18000">
                  <a:solidFill>
                    <a:sysClr val="windowText" lastClr="000000"/>
                  </a:solidFill>
                  <a:prstDash val="solid"/>
                </a:ln>
                <a:solidFill>
                  <a:schemeClr val="accent3">
                    <a:lumMod val="5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/>
            </a:r>
            <a:br>
              <a:rPr lang="en-US" sz="4800" b="1" cap="none" spc="100" dirty="0" smtClean="0">
                <a:ln w="18000">
                  <a:solidFill>
                    <a:sysClr val="windowText" lastClr="000000"/>
                  </a:solidFill>
                  <a:prstDash val="solid"/>
                </a:ln>
                <a:solidFill>
                  <a:schemeClr val="accent3">
                    <a:lumMod val="5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en-US" sz="4800" b="1" cap="none" spc="100" dirty="0" smtClean="0">
                <a:ln w="18000">
                  <a:solidFill>
                    <a:sysClr val="windowText" lastClr="000000"/>
                  </a:solidFill>
                  <a:prstDash val="solid"/>
                </a:ln>
                <a:solidFill>
                  <a:schemeClr val="accent3">
                    <a:lumMod val="5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/>
            </a:r>
            <a:br>
              <a:rPr lang="en-US" sz="4800" b="1" cap="none" spc="100" dirty="0" smtClean="0">
                <a:ln w="18000">
                  <a:solidFill>
                    <a:sysClr val="windowText" lastClr="000000"/>
                  </a:solidFill>
                  <a:prstDash val="solid"/>
                </a:ln>
                <a:solidFill>
                  <a:schemeClr val="accent3">
                    <a:lumMod val="5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ar-JO" sz="4800" b="1" cap="none" spc="100" dirty="0" smtClean="0">
                <a:ln w="18000">
                  <a:solidFill>
                    <a:sysClr val="windowText" lastClr="000000"/>
                  </a:solidFill>
                  <a:prstDash val="solid"/>
                </a:ln>
                <a:solidFill>
                  <a:schemeClr val="accent3">
                    <a:lumMod val="5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عاشوراء</a:t>
            </a:r>
            <a:r>
              <a:rPr lang="en-US" sz="4800" b="1" cap="none" spc="100" dirty="0" smtClean="0">
                <a:ln w="18000">
                  <a:solidFill>
                    <a:sysClr val="windowText" lastClr="000000"/>
                  </a:solidFill>
                  <a:prstDash val="solid"/>
                </a:ln>
                <a:solidFill>
                  <a:schemeClr val="accent3">
                    <a:lumMod val="5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/>
            </a:r>
            <a:br>
              <a:rPr lang="en-US" sz="4800" b="1" cap="none" spc="100" dirty="0" smtClean="0">
                <a:ln w="18000">
                  <a:solidFill>
                    <a:sysClr val="windowText" lastClr="000000"/>
                  </a:solidFill>
                  <a:prstDash val="solid"/>
                </a:ln>
                <a:solidFill>
                  <a:schemeClr val="accent3">
                    <a:lumMod val="5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en-US" sz="4800" b="1" cap="none" spc="100" dirty="0" smtClean="0">
                <a:ln w="18000">
                  <a:solidFill>
                    <a:sysClr val="windowText" lastClr="000000"/>
                  </a:solidFill>
                  <a:prstDash val="solid"/>
                </a:ln>
                <a:solidFill>
                  <a:schemeClr val="accent3">
                    <a:lumMod val="5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/>
            </a:r>
            <a:br>
              <a:rPr lang="en-US" sz="4800" b="1" cap="none" spc="100" dirty="0" smtClean="0">
                <a:ln w="18000">
                  <a:solidFill>
                    <a:sysClr val="windowText" lastClr="000000"/>
                  </a:solidFill>
                  <a:prstDash val="solid"/>
                </a:ln>
                <a:solidFill>
                  <a:schemeClr val="accent3">
                    <a:lumMod val="5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ar-JO" sz="4800" b="1" cap="none" spc="100" dirty="0" smtClean="0">
                <a:ln w="18000">
                  <a:solidFill>
                    <a:sysClr val="windowText" lastClr="000000"/>
                  </a:solidFill>
                  <a:prstDash val="solid"/>
                </a:ln>
                <a:solidFill>
                  <a:schemeClr val="accent3">
                    <a:lumMod val="5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ar-JO" sz="4800" b="1" cap="none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وتاسوعاء</a:t>
            </a:r>
            <a:endParaRPr lang="en-US" sz="4800" b="1" cap="none" spc="10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accent3">
                  <a:lumMod val="5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292080" y="476672"/>
            <a:ext cx="3456384" cy="48245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ar-JO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عاشوراء: اليوم العاشر من شهر </a:t>
            </a:r>
            <a:r>
              <a:rPr lang="ar-JO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محرم.</a:t>
            </a:r>
            <a:r>
              <a:rPr lang="ar-JO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 algn="ctr">
              <a:buNone/>
            </a:pPr>
            <a:r>
              <a:rPr lang="ar-JO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تاسوعاء</a:t>
            </a:r>
            <a:r>
              <a:rPr lang="ar-JO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: اليوم </a:t>
            </a:r>
            <a:r>
              <a:rPr lang="ar-JO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التاسع.</a:t>
            </a:r>
            <a:r>
              <a:rPr lang="ar-JO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 algn="ctr">
              <a:buNone/>
            </a:pPr>
            <a:endParaRPr lang="ar-JO" sz="3200" b="1" dirty="0">
              <a:ln w="50800"/>
              <a:solidFill>
                <a:schemeClr val="bg1">
                  <a:shade val="5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>
              <a:buNone/>
            </a:pPr>
            <a:r>
              <a:rPr lang="ar-JO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الحكمة من الصوم: للاحتياط من احتمال الغلط في أول الشهر، ولمخالفة اليهود، فإنهم يصومون العاشر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humbs.dreamstime.com/z/islamic-mosque-pattern-2387982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5505450" cy="3743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אליפסה 3"/>
          <p:cNvSpPr/>
          <p:nvPr/>
        </p:nvSpPr>
        <p:spPr>
          <a:xfrm>
            <a:off x="539552" y="1772270"/>
            <a:ext cx="2520280" cy="244827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JO" sz="4000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صوم </a:t>
            </a:r>
            <a:r>
              <a:rPr lang="ar-JO" sz="4000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يوم الاثنين والخميس</a:t>
            </a:r>
            <a:endParaRPr lang="en-US" sz="4000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en-US" sz="4000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4100" name="Picture 4" descr="http://www.colourbox.com/preview/4359870-513921-lily-flower-abstract-vector-background-template-for-you-design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889341" y="5871"/>
            <a:ext cx="2237746" cy="223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ציין מיקום תוכן 2"/>
          <p:cNvSpPr>
            <a:spLocks noGrp="1"/>
          </p:cNvSpPr>
          <p:nvPr>
            <p:ph idx="1"/>
          </p:nvPr>
        </p:nvSpPr>
        <p:spPr>
          <a:xfrm>
            <a:off x="6228184" y="722983"/>
            <a:ext cx="2158008" cy="3484983"/>
          </a:xfrm>
          <a:scene3d>
            <a:camera prst="perspectiveHeroicExtremeLeftFacing"/>
            <a:lightRig rig="flat" dir="t"/>
          </a:scene3d>
          <a:sp3d contourW="15875">
            <a:bevelT w="95250" h="127000"/>
            <a:contourClr>
              <a:schemeClr val="accent5">
                <a:shade val="30000"/>
              </a:schemeClr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 rtl="1">
              <a:buNone/>
            </a:pPr>
            <a:r>
              <a:rPr lang="ar-JO" sz="2800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عن عائشة رضي الله عنها قالت:“ كان رسول الله صلى الله عليه وسلم يتحرى صوم الاثنين </a:t>
            </a:r>
            <a:r>
              <a:rPr lang="ar-JO" sz="2800" dirty="0" err="1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والخميس“.</a:t>
            </a:r>
            <a:r>
              <a:rPr lang="ar-JO" sz="2800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endParaRPr lang="en-US" sz="2800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0" name="Picture 4" descr="http://www.colourbox.com/preview/4359870-513921-lily-flower-abstract-vector-background-template-for-you-design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9094">
            <a:off x="5770468" y="2838231"/>
            <a:ext cx="2237746" cy="223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48064" y="5729064"/>
            <a:ext cx="3814192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JO" b="1" cap="none" spc="50" dirty="0" smtClean="0">
                <a:ln w="1143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صوم ستة أيام من شوال</a:t>
            </a:r>
            <a:endParaRPr lang="en-US" b="1" cap="none" spc="50" dirty="0">
              <a:ln w="11430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http://me.damasgate.com/PSD/Weddings/5part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28029"/>
            <a:ext cx="7344816" cy="49007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48064" y="1599511"/>
            <a:ext cx="2232248" cy="3157736"/>
          </a:xfrm>
          <a:solidFill>
            <a:schemeClr val="accent5">
              <a:lumMod val="50000"/>
            </a:schemeClr>
          </a:solidFill>
          <a:scene3d>
            <a:camera prst="isometricOffAxis2Left"/>
            <a:lightRig rig="flat" dir="t"/>
          </a:scene3d>
          <a:sp3d contourW="15875">
            <a:bevelT w="95250" h="127000"/>
            <a:contourClr>
              <a:schemeClr val="accent5">
                <a:shade val="30000"/>
              </a:schemeClr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None/>
            </a:pPr>
            <a:endParaRPr lang="en-US" sz="2800" b="1" dirty="0" smtClean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accent3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>
              <a:buNone/>
            </a:pPr>
            <a:r>
              <a:rPr lang="ar-JO" sz="2800" b="1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latin typeface="Traditional Arabic" pitchFamily="18" charset="-78"/>
                <a:cs typeface="Traditional Arabic" pitchFamily="18" charset="-78"/>
              </a:rPr>
              <a:t>والأفضل تتابعها عقب يوم عيد الفطر مباشرة، وهذا لا يشترط </a:t>
            </a:r>
            <a:r>
              <a:rPr lang="ar-SA" sz="2800" b="1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latin typeface="Traditional Arabic" pitchFamily="18" charset="-78"/>
                <a:cs typeface="Traditional Arabic" pitchFamily="18" charset="-78"/>
              </a:rPr>
              <a:t>إ</a:t>
            </a:r>
            <a:r>
              <a:rPr lang="ar-JO" sz="2800" b="1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latin typeface="Traditional Arabic" pitchFamily="18" charset="-78"/>
                <a:cs typeface="Traditional Arabic" pitchFamily="18" charset="-78"/>
              </a:rPr>
              <a:t>ذ </a:t>
            </a:r>
            <a:r>
              <a:rPr lang="ar-JO" sz="2800" b="1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latin typeface="Traditional Arabic" pitchFamily="18" charset="-78"/>
                <a:cs typeface="Traditional Arabic" pitchFamily="18" charset="-78"/>
              </a:rPr>
              <a:t>يمكن صيامها متفرقات.</a:t>
            </a:r>
            <a:endParaRPr lang="en-US" sz="2800" b="1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accent3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_TP101859860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TC101859862[[fn=פופ עירוני]]</Template>
  <TotalTime>270</TotalTime>
  <Words>152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urban pop_TP101859860</vt:lpstr>
      <vt:lpstr>PowerPoint Presentation</vt:lpstr>
      <vt:lpstr>صوم  التطوع</vt:lpstr>
      <vt:lpstr>PowerPoint Presentation</vt:lpstr>
      <vt:lpstr>صوم   يوم   عاشوراء   وتاسوعاء</vt:lpstr>
      <vt:lpstr>PowerPoint Presentation</vt:lpstr>
      <vt:lpstr>صوم ستة أيام من شوال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صوم التطّوع</dc:title>
  <dc:creator>Teacher</dc:creator>
  <cp:lastModifiedBy>ahmad1</cp:lastModifiedBy>
  <cp:revision>14</cp:revision>
  <dcterms:created xsi:type="dcterms:W3CDTF">2013-04-27T12:03:19Z</dcterms:created>
  <dcterms:modified xsi:type="dcterms:W3CDTF">2013-05-24T05:48:25Z</dcterms:modified>
</cp:coreProperties>
</file>