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4D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15/07/1434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15/07/1434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15/07/1434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15/07/1434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15/07/1434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7elm3aber.com/vb/t278626.html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http://www.google.co.il/url?sa=i&amp;rct=j&amp;q=%D9%85%D8%AD%D8%AC%D8%A8%D8%A9+%D9%83%D8%B1%D8%AA%D9%88%D9%86&amp;source=images&amp;cd=&amp;cad=rja&amp;docid=ob2sFIZCaqjgQM&amp;tbnid=ee3w6QkjlxMWNM:&amp;ved=0CAUQjRw&amp;url=http://forums.fatakat.com/thread3075435&amp;ei=Ct6XUbr0IsOStAbcs4HgBw&amp;psig=AFQjCNHS3ccFDUrs1tSaLEU6-YGeJBXojg&amp;ust=136899364906043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dorar-aliraq.net/threads/122075-%D8%B5%D9%88%D8%B1-%D8%A3%D9%86%D9%85%D9%8A-%D9%85%D8%AD%D8%AC%D8%A8%D8%A7%D8%AA-%D9%85%D9%86-%D8%AA%D8%AC%D9%85%D9%8A%D8%B9%D9%8A-%D8%B1%D9%88%D9%88%D8%B9%D8%A9" TargetMode="External"/><Relationship Id="rId5" Type="http://schemas.openxmlformats.org/officeDocument/2006/relationships/image" Target="../media/image2.gif"/><Relationship Id="rId4" Type="http://schemas.openxmlformats.org/officeDocument/2006/relationships/hyperlink" Target="http://forums.fatakat.com/thread4054012" TargetMode="External"/><Relationship Id="rId9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forums.fatakat.com/thread405401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://www.google.co.il/url?sa=i&amp;rct=j&amp;q=%D9%85%D8%AD%D8%AC%D8%A8%D8%A9+%D9%83%D8%B1%D8%AA%D9%88%D9%86&amp;source=images&amp;cd=&amp;cad=rja&amp;docid=OupBioxtxB8yEM&amp;tbnid=koPwHtxXYArfwM:&amp;ved=0CAUQjRw&amp;url=http://www.girls-top.net/vb/girls81842.html&amp;ei=EOKXUbq5NYjCsway_IG4Dw&amp;psig=AFQjCNECNFpof3Z3ZKYvceM7BQgZ26jjEA&amp;ust=1368994595105126" TargetMode="External"/><Relationship Id="rId4" Type="http://schemas.openxmlformats.org/officeDocument/2006/relationships/hyperlink" Target="http://www.almaany.com/home.php?language=arabic&amp;lang_name=English&amp;word=%D8%B1%D8%AE%D8%B5%D8%A9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.il/url?sa=i&amp;rct=j&amp;q=&amp;esrc=s&amp;frm=1&amp;source=images&amp;cd=&amp;cad=rja&amp;docid=1C7bwRmz6pX9yM&amp;tbnid=ouhanTupdim09M:&amp;ved=0CAUQjRw&amp;url=http://news.travelerpedia.net/excerpts-tourism/%D8%AF%D9%84%D9%8A%D9%84%D9%83-%D8%A5%D9%84%D9%8A-%D9%82%D8%B6%D8%A7%D8%A1-%D8%B1%D8%AD%D9%84%D8%A9-%D8%B3%D9%8A%D8%A7%D8%AD%D9%8A%D8%A9-%D9%85%D9%85%D8%AA%D8%B9%D8%A9-%D8%A8%D8%A3%D9%82%D9%84-%D8%AA/&amp;ei=A6acUdikF8bVtAbY4YGQBw&amp;psig=AFQjCNFgO7IDYKrLdO3hYHth0s7AF0Y_bw&amp;ust=1369307007753844" TargetMode="External"/><Relationship Id="rId3" Type="http://schemas.openxmlformats.org/officeDocument/2006/relationships/image" Target="../media/image6.jpeg"/><Relationship Id="rId7" Type="http://schemas.openxmlformats.org/officeDocument/2006/relationships/image" Target="../media/image7.gif"/><Relationship Id="rId2" Type="http://schemas.openxmlformats.org/officeDocument/2006/relationships/hyperlink" Target="http://www.google.co.il/url?sa=i&amp;rct=j&amp;q=%D9%85%D8%AD%D8%AC%D8%A8%D8%A9+%D9%83%D8%B1%D8%AA%D9%88%D9%86&amp;source=images&amp;cd=&amp;cad=rja&amp;docid=ob2sFIZCaqjgQM&amp;tbnid=7vICzd6wu7SIOM:&amp;ved=0CAUQjRw&amp;url=http://forums.fatakat.com/thread3075435&amp;ei=ZeOXUdmiBYXPtQax9YGgBQ&amp;psig=AFQjCNECNFpof3Z3ZKYvceM7BQgZ26jjEA&amp;ust=136899459510512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il/url?sa=i&amp;rct=j&amp;q=&amp;esrc=s&amp;frm=1&amp;source=images&amp;cd=&amp;cad=rja&amp;docid=payNkfaQ6bI2HM&amp;tbnid=QGEOTu6m50lGwM:&amp;ved=0CAUQjRw&amp;url=http://www.sunna.info/souwar/img896.htm&amp;ei=_6ScUcjKLciXtQbs14CoBw&amp;psig=AFQjCNGhtui7EYtOTPA1GRivGx6121nSBg&amp;ust=1369306718458903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www.7elm3aber.com/vb/t278626.html" TargetMode="External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files2.fatakat.com/2012/6/13404600183047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DAE4D9"/>
              </a:clrFrom>
              <a:clrTo>
                <a:srgbClr val="DAE4D9">
                  <a:alpha val="0"/>
                </a:srgbClr>
              </a:clrTo>
            </a:clrChange>
          </a:blip>
          <a:srcRect b="12045"/>
          <a:stretch>
            <a:fillRect/>
          </a:stretch>
        </p:blipFill>
        <p:spPr bwMode="auto">
          <a:xfrm>
            <a:off x="4716016" y="2870176"/>
            <a:ext cx="2276475" cy="3987824"/>
          </a:xfrm>
          <a:prstGeom prst="rect">
            <a:avLst/>
          </a:prstGeom>
          <a:noFill/>
        </p:spPr>
      </p:pic>
      <p:pic>
        <p:nvPicPr>
          <p:cNvPr id="1028" name="Picture 4" descr="http://files2.fatakat.com/2013/2/13614499446128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 b="19001"/>
          <a:stretch>
            <a:fillRect/>
          </a:stretch>
        </p:blipFill>
        <p:spPr bwMode="auto">
          <a:xfrm>
            <a:off x="2627784" y="3185592"/>
            <a:ext cx="2581275" cy="3672408"/>
          </a:xfrm>
          <a:prstGeom prst="rect">
            <a:avLst/>
          </a:prstGeom>
          <a:noFill/>
        </p:spPr>
      </p:pic>
      <p:pic>
        <p:nvPicPr>
          <p:cNvPr id="1030" name="Picture 6" descr="http://sphotos-d.ak.fbcdn.net/hphotos-ak-ash4/c0.0.403.403/p403x403/285228_542004639164621_684469878_n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3E1"/>
              </a:clrFrom>
              <a:clrTo>
                <a:srgbClr val="FFF3E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51105" y="4005064"/>
            <a:ext cx="2492895" cy="2852936"/>
          </a:xfrm>
          <a:prstGeom prst="rect">
            <a:avLst/>
          </a:prstGeom>
          <a:noFill/>
        </p:spPr>
      </p:pic>
      <p:sp>
        <p:nvSpPr>
          <p:cNvPr id="7" name="وسيلة شرح بيضاوية 6"/>
          <p:cNvSpPr/>
          <p:nvPr/>
        </p:nvSpPr>
        <p:spPr>
          <a:xfrm>
            <a:off x="6948264" y="1988840"/>
            <a:ext cx="1979712" cy="1728192"/>
          </a:xfrm>
          <a:prstGeom prst="wedgeEllipseCallout">
            <a:avLst>
              <a:gd name="adj1" fmla="val 7360"/>
              <a:gd name="adj2" fmla="val 68684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تعلمنا في الدرس الثالث </a:t>
            </a:r>
            <a:r>
              <a:rPr lang="ar-SA" dirty="0" err="1" smtClean="0"/>
              <a:t>عن </a:t>
            </a:r>
            <a:r>
              <a:rPr lang="ar-SA" dirty="0" smtClean="0"/>
              <a:t>” شروط وجوب الصوم“</a:t>
            </a:r>
            <a:endParaRPr lang="en-US" dirty="0"/>
          </a:p>
        </p:txBody>
      </p:sp>
      <p:sp>
        <p:nvSpPr>
          <p:cNvPr id="8" name="وسيلة شرح بيضاوية 7"/>
          <p:cNvSpPr/>
          <p:nvPr/>
        </p:nvSpPr>
        <p:spPr>
          <a:xfrm>
            <a:off x="4644008" y="764704"/>
            <a:ext cx="1979712" cy="1728192"/>
          </a:xfrm>
          <a:prstGeom prst="wedgeEllipseCallout">
            <a:avLst>
              <a:gd name="adj1" fmla="val 7360"/>
              <a:gd name="adj2" fmla="val 68684"/>
            </a:avLst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وقلنا أن هناك شروط مبيحة للفطر</a:t>
            </a:r>
          </a:p>
          <a:p>
            <a:pPr algn="ctr"/>
            <a:r>
              <a:rPr lang="ar-SA" dirty="0" smtClean="0"/>
              <a:t>وأخرى مانعة للصوم</a:t>
            </a:r>
            <a:endParaRPr lang="en-US" dirty="0"/>
          </a:p>
        </p:txBody>
      </p:sp>
      <p:sp>
        <p:nvSpPr>
          <p:cNvPr id="9" name="وسيلة شرح بيضاوية 8"/>
          <p:cNvSpPr/>
          <p:nvPr/>
        </p:nvSpPr>
        <p:spPr>
          <a:xfrm>
            <a:off x="1907704" y="620688"/>
            <a:ext cx="2592288" cy="2160240"/>
          </a:xfrm>
          <a:prstGeom prst="wedgeEllipseCallout">
            <a:avLst>
              <a:gd name="adj1" fmla="val 18813"/>
              <a:gd name="adj2" fmla="val 67035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من كانت معه رخصة من الله </a:t>
            </a:r>
            <a:r>
              <a:rPr lang="ar-SA" dirty="0" smtClean="0"/>
              <a:t>وأفطر</a:t>
            </a:r>
            <a:r>
              <a:rPr lang="ar-SA" dirty="0" smtClean="0"/>
              <a:t>، سواء لعذر مبيح للفطر أو مانع من الصوم. فماذا </a:t>
            </a:r>
            <a:r>
              <a:rPr lang="ar-SA" dirty="0" err="1" smtClean="0"/>
              <a:t>يفعل؟</a:t>
            </a:r>
            <a:endParaRPr lang="ar-SA" dirty="0" smtClean="0"/>
          </a:p>
        </p:txBody>
      </p:sp>
      <p:pic>
        <p:nvPicPr>
          <p:cNvPr id="1032" name="Picture 8" descr="http://www.7elm3aber.com/vb/imgcache/21/81159-image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 l="20084"/>
          <a:stretch>
            <a:fillRect/>
          </a:stretch>
        </p:blipFill>
        <p:spPr bwMode="auto">
          <a:xfrm flipH="1">
            <a:off x="0" y="4345776"/>
            <a:ext cx="2843808" cy="251222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ستطيل 10"/>
          <p:cNvSpPr/>
          <p:nvPr/>
        </p:nvSpPr>
        <p:spPr>
          <a:xfrm>
            <a:off x="0" y="3717032"/>
            <a:ext cx="2843808" cy="64807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عليه </a:t>
            </a:r>
            <a:r>
              <a:rPr lang="ar-SA" dirty="0" smtClean="0"/>
              <a:t>الإمعان </a:t>
            </a:r>
            <a:r>
              <a:rPr lang="ar-SA" dirty="0" smtClean="0"/>
              <a:t>في الدرس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4932040" y="0"/>
            <a:ext cx="4211960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http://files2.fatakat.com/2013/2/13614499446128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b="19001"/>
          <a:stretch>
            <a:fillRect/>
          </a:stretch>
        </p:blipFill>
        <p:spPr bwMode="auto">
          <a:xfrm flipH="1">
            <a:off x="6562725" y="3185592"/>
            <a:ext cx="2581275" cy="3672408"/>
          </a:xfrm>
          <a:prstGeom prst="rect">
            <a:avLst/>
          </a:prstGeom>
          <a:noFill/>
        </p:spPr>
      </p:pic>
      <p:sp>
        <p:nvSpPr>
          <p:cNvPr id="6" name="وسيلة شرح بيضاوية 5"/>
          <p:cNvSpPr/>
          <p:nvPr/>
        </p:nvSpPr>
        <p:spPr>
          <a:xfrm>
            <a:off x="5868144" y="620688"/>
            <a:ext cx="2592288" cy="2160240"/>
          </a:xfrm>
          <a:prstGeom prst="wedgeEllipseCallout">
            <a:avLst>
              <a:gd name="adj1" fmla="val 21104"/>
              <a:gd name="adj2" fmla="val 69784"/>
            </a:avLst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من كانت معه </a:t>
            </a:r>
            <a:r>
              <a:rPr lang="ar-SA" dirty="0" smtClean="0">
                <a:solidFill>
                  <a:srgbClr val="FF0000"/>
                </a:solidFill>
                <a:hlinkClick r:id="rId4"/>
              </a:rPr>
              <a:t>رخصة</a:t>
            </a:r>
            <a:r>
              <a:rPr lang="ar-SA" dirty="0" smtClean="0">
                <a:hlinkClick r:id="rId4"/>
              </a:rPr>
              <a:t> </a:t>
            </a:r>
            <a:r>
              <a:rPr lang="ar-SA" dirty="0" smtClean="0"/>
              <a:t>من الله </a:t>
            </a:r>
            <a:r>
              <a:rPr lang="ar-SA" dirty="0" smtClean="0"/>
              <a:t>وأفطر</a:t>
            </a:r>
            <a:r>
              <a:rPr lang="ar-SA" dirty="0" smtClean="0"/>
              <a:t>، سواء لعذر مبيح للفطر أو مانع من الصوم. فماذا </a:t>
            </a:r>
            <a:r>
              <a:rPr lang="ar-SA" dirty="0" err="1" smtClean="0"/>
              <a:t>يفعل؟</a:t>
            </a:r>
            <a:endParaRPr lang="ar-SA" dirty="0" smtClean="0"/>
          </a:p>
        </p:txBody>
      </p:sp>
      <p:sp>
        <p:nvSpPr>
          <p:cNvPr id="7" name="مربع نص 6"/>
          <p:cNvSpPr txBox="1"/>
          <p:nvPr/>
        </p:nvSpPr>
        <p:spPr>
          <a:xfrm>
            <a:off x="0" y="0"/>
            <a:ext cx="4932040" cy="18158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r-SA" sz="2800" dirty="0">
                <a:latin typeface="Traditional Arabic" pitchFamily="18" charset="-78"/>
                <a:cs typeface="Traditional Arabic" pitchFamily="18" charset="-78"/>
              </a:rPr>
              <a:t>أ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صبحنا 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نعلم كيف ندرك المعنى اللغوي والاصطلاحي 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للكلمة 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وفقا لما تعلمناه، من منكم يحاول 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إيجاد </a:t>
            </a:r>
            <a:r>
              <a:rPr lang="ar-SA" sz="2800" dirty="0" smtClean="0">
                <a:latin typeface="Traditional Arabic" pitchFamily="18" charset="-78"/>
                <a:cs typeface="Traditional Arabic" pitchFamily="18" charset="-78"/>
              </a:rPr>
              <a:t>المعنى اللغوي لكلمة ”رخصة“</a:t>
            </a:r>
          </a:p>
          <a:p>
            <a:pPr algn="ctr"/>
            <a:endParaRPr lang="ar-SA" sz="2800" dirty="0" smtClean="0"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14340" name="Picture 4" descr="http://www.girls-top.net/vb/storeimg/girls-top.net_1343839949_685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628800"/>
            <a:ext cx="4932040" cy="5229200"/>
          </a:xfrm>
          <a:prstGeom prst="rect">
            <a:avLst/>
          </a:prstGeom>
          <a:noFill/>
          <a:effectLst>
            <a:softEdge rad="63500"/>
          </a:effectLst>
        </p:spPr>
      </p:pic>
      <p:sp>
        <p:nvSpPr>
          <p:cNvPr id="10" name="شكل بيضاوي 9"/>
          <p:cNvSpPr/>
          <p:nvPr/>
        </p:nvSpPr>
        <p:spPr>
          <a:xfrm>
            <a:off x="5076056" y="3717032"/>
            <a:ext cx="1944216" cy="1296144"/>
          </a:xfrm>
          <a:prstGeom prst="ellipse">
            <a:avLst/>
          </a:prstGeom>
          <a:solidFill>
            <a:srgbClr val="5E4D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يمكنكم الاستعانة بقاموس المعاني الإلكتروني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files2.fatakat.com/2012/6/1340461315498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4642"/>
          <a:stretch>
            <a:fillRect/>
          </a:stretch>
        </p:blipFill>
        <p:spPr bwMode="auto">
          <a:xfrm>
            <a:off x="6943283" y="2164610"/>
            <a:ext cx="2498432" cy="4696837"/>
          </a:xfrm>
          <a:prstGeom prst="rect">
            <a:avLst/>
          </a:prstGeom>
          <a:noFill/>
        </p:spPr>
      </p:pic>
      <p:sp>
        <p:nvSpPr>
          <p:cNvPr id="2" name="ענן 1"/>
          <p:cNvSpPr/>
          <p:nvPr/>
        </p:nvSpPr>
        <p:spPr>
          <a:xfrm>
            <a:off x="1907704" y="279301"/>
            <a:ext cx="5040560" cy="3131046"/>
          </a:xfrm>
          <a:prstGeom prst="cloud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قلنا بأن المسافر لسفره، </a:t>
            </a:r>
            <a:r>
              <a:rPr lang="ar-SA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</a:t>
            </a:r>
            <a:r>
              <a:rPr lang="ar-JO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باح </a:t>
            </a:r>
            <a:r>
              <a:rPr lang="ar-JO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له الله تعالى الفطر. وكانت له الرخصة في </a:t>
            </a:r>
            <a:r>
              <a:rPr lang="ar-JO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ال</a:t>
            </a:r>
            <a:r>
              <a:rPr lang="ar-SA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إ</a:t>
            </a:r>
            <a:r>
              <a:rPr lang="ar-JO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فطار </a:t>
            </a:r>
            <a:r>
              <a:rPr lang="ar-JO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بسبب العذر الذي توفر وهو السفر. </a:t>
            </a:r>
          </a:p>
          <a:p>
            <a:pPr algn="ctr"/>
            <a:r>
              <a:rPr lang="ar-JO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هل انتهت المسألة عند هذا؟</a:t>
            </a:r>
          </a:p>
          <a:p>
            <a:pPr algn="ctr"/>
            <a:r>
              <a:rPr lang="ar-JO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وجب على المسافر عند عودته؟ _________ . </a:t>
            </a:r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Picture 8" descr="http://www.7elm3aber.com/vb/imgcache/21/81159-image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7FCFF"/>
              </a:clrFrom>
              <a:clrTo>
                <a:srgbClr val="F7FCFF">
                  <a:alpha val="0"/>
                </a:srgbClr>
              </a:clrTo>
            </a:clrChange>
          </a:blip>
          <a:srcRect l="20084"/>
          <a:stretch>
            <a:fillRect/>
          </a:stretch>
        </p:blipFill>
        <p:spPr bwMode="auto">
          <a:xfrm flipH="1">
            <a:off x="0" y="4345776"/>
            <a:ext cx="2843808" cy="251222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مستطيل 10"/>
          <p:cNvSpPr/>
          <p:nvPr/>
        </p:nvSpPr>
        <p:spPr>
          <a:xfrm>
            <a:off x="0" y="3717032"/>
            <a:ext cx="2843808" cy="648072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أعلم ما يجب عليه، لكن سأترك فرصة </a:t>
            </a:r>
            <a:r>
              <a:rPr lang="ar-JO" dirty="0" smtClean="0"/>
              <a:t>ال</a:t>
            </a:r>
            <a:r>
              <a:rPr lang="ar-SA" dirty="0" smtClean="0"/>
              <a:t>إ</a:t>
            </a:r>
            <a:r>
              <a:rPr lang="ar-JO" dirty="0" smtClean="0"/>
              <a:t>جابة </a:t>
            </a:r>
            <a:r>
              <a:rPr lang="ar-JO" dirty="0" smtClean="0"/>
              <a:t>لكم.</a:t>
            </a:r>
            <a:endParaRPr lang="en-US" dirty="0"/>
          </a:p>
        </p:txBody>
      </p:sp>
      <p:pic>
        <p:nvPicPr>
          <p:cNvPr id="1026" name="Picture 2" descr="http://www.sunna.info/souwar/data/media/34/bis.gif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47" y="31010"/>
            <a:ext cx="1600200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sunna.info/souwar/data/media/34/bis.gif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991" y="31010"/>
            <a:ext cx="1600200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news.travelerpedia.net/wp-content/uploads/2011/10/much-luggage-cartoon-2.jp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305111"/>
            <a:ext cx="3458071" cy="2593553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eacher\Desktop\Ramadhan_Noor_by_Haram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אליפסה 5"/>
          <p:cNvSpPr/>
          <p:nvPr/>
        </p:nvSpPr>
        <p:spPr>
          <a:xfrm>
            <a:off x="7020272" y="4869160"/>
            <a:ext cx="1728192" cy="165618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aditional Arabic" pitchFamily="18" charset="-78"/>
                <a:cs typeface="Traditional Arabic" pitchFamily="18" charset="-78"/>
              </a:rPr>
              <a:t>قضاء</a:t>
            </a: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7" name="אליפסה 6"/>
          <p:cNvSpPr/>
          <p:nvPr/>
        </p:nvSpPr>
        <p:spPr>
          <a:xfrm>
            <a:off x="395536" y="4869160"/>
            <a:ext cx="1728192" cy="165618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aditional Arabic" pitchFamily="18" charset="-78"/>
                <a:cs typeface="Traditional Arabic" pitchFamily="18" charset="-78"/>
              </a:rPr>
              <a:t>رمضان</a:t>
            </a:r>
            <a:endParaRPr lang="en-US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0" name="סוגר זוויתי 9"/>
          <p:cNvSpPr/>
          <p:nvPr/>
        </p:nvSpPr>
        <p:spPr>
          <a:xfrm rot="393347">
            <a:off x="2102568" y="5415372"/>
            <a:ext cx="792088" cy="936104"/>
          </a:xfrm>
          <a:prstGeom prst="chevron">
            <a:avLst/>
          </a:prstGeom>
          <a:solidFill>
            <a:srgbClr val="FF33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סוגר זוויתי 10"/>
          <p:cNvSpPr/>
          <p:nvPr/>
        </p:nvSpPr>
        <p:spPr>
          <a:xfrm rot="21242423" flipH="1">
            <a:off x="6274640" y="5411806"/>
            <a:ext cx="792088" cy="936104"/>
          </a:xfrm>
          <a:prstGeom prst="chevron">
            <a:avLst/>
          </a:prstGeom>
          <a:solidFill>
            <a:srgbClr val="FF33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2915816" y="5517232"/>
            <a:ext cx="3384376" cy="72008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6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قضاء رمضان</a:t>
            </a:r>
            <a:endParaRPr lang="en-US" sz="6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3145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147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سمة Office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Amar</dc:creator>
  <cp:lastModifiedBy>ahmad1</cp:lastModifiedBy>
  <cp:revision>11</cp:revision>
  <dcterms:created xsi:type="dcterms:W3CDTF">2013-05-18T19:58:02Z</dcterms:created>
  <dcterms:modified xsi:type="dcterms:W3CDTF">2013-05-24T05:14:04Z</dcterms:modified>
</cp:coreProperties>
</file>