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6" r:id="rId6"/>
    <p:sldId id="267" r:id="rId7"/>
    <p:sldId id="268" r:id="rId8"/>
    <p:sldId id="269" r:id="rId9"/>
    <p:sldId id="265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9FF4CD-BA19-433F-BDD7-490ACDDA530B}" type="datetimeFigureOut">
              <a:rPr lang="en-US" smtClean="0"/>
              <a:t>5/22/2013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366AE3-46DB-4D93-A8D8-E302CA7340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6394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לחץ כדי לערוך סגנון כותרת משנה של תבנית בסיס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 smtClean="0"/>
              <a:t>לחץ כדי לערוך סגנון כותרת של תבנית בסיס</a:t>
            </a:r>
            <a:endParaRPr lang="en-US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en-US"/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CAB5F-B9E6-42D2-AB90-C96982E18B3B}" type="datetimeFigureOut">
              <a:rPr lang="en-US" smtClean="0"/>
              <a:pPr/>
              <a:t>5/22/2013</a:t>
            </a:fld>
            <a:endParaRPr lang="en-US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9B12E-10F0-4A06-9400-B175A9CB12E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Teacher\Desktop\Ramazan_03_by_emad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" name="אליפסה 12"/>
          <p:cNvSpPr/>
          <p:nvPr/>
        </p:nvSpPr>
        <p:spPr>
          <a:xfrm>
            <a:off x="1835696" y="953344"/>
            <a:ext cx="5400600" cy="492392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8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آ</a:t>
            </a:r>
            <a:r>
              <a:rPr lang="ar-JO" sz="88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د</a:t>
            </a:r>
            <a:r>
              <a:rPr lang="ar-JO" sz="8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JO" sz="8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ب</a:t>
            </a:r>
            <a:r>
              <a:rPr lang="ar-JO" sz="8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8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JO" sz="8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</a:t>
            </a:r>
            <a:r>
              <a:rPr lang="ar-JO" sz="8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صّ</a:t>
            </a:r>
            <a:r>
              <a:rPr lang="ar-JO" sz="8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َ</a:t>
            </a:r>
            <a:r>
              <a:rPr lang="ar-JO" sz="8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وْ</a:t>
            </a:r>
            <a:r>
              <a:rPr lang="ar-JO" sz="8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</a:t>
            </a:r>
            <a:endParaRPr lang="en-US" sz="88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mar\Desktop\مشررو[ع تخرجج\תיקיה חדשה (2)\his_name_is_ahmad______by_afeefy-d4zkmqe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 rot="5400000">
            <a:off x="1143000" y="-1143001"/>
            <a:ext cx="6858000" cy="9144002"/>
          </a:xfrm>
          <a:prstGeom prst="rect">
            <a:avLst/>
          </a:prstGeom>
          <a:ln w="190500" cap="sq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مستطيل 4"/>
          <p:cNvSpPr/>
          <p:nvPr/>
        </p:nvSpPr>
        <p:spPr>
          <a:xfrm>
            <a:off x="323528" y="1556792"/>
            <a:ext cx="8352928" cy="34563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3635896" y="692696"/>
            <a:ext cx="1872208" cy="1656184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63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ar-JO" sz="2400" dirty="0" smtClean="0">
                <a:solidFill>
                  <a:schemeClr val="tx1"/>
                </a:solidFill>
              </a:rPr>
              <a:t>مكروهات الصيام</a:t>
            </a:r>
            <a:endParaRPr lang="en-US" sz="2400" dirty="0" smtClean="0">
              <a:solidFill>
                <a:schemeClr val="tx1"/>
              </a:solidFill>
            </a:endParaRPr>
          </a:p>
          <a:p>
            <a:pPr algn="ctr"/>
            <a:endParaRPr lang="en-US" sz="2400" dirty="0"/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611560" y="2636912"/>
            <a:ext cx="7859216" cy="3273227"/>
          </a:xfrm>
        </p:spPr>
        <p:txBody>
          <a:bodyPr/>
          <a:lstStyle/>
          <a:p>
            <a:pPr algn="ctr">
              <a:buNone/>
            </a:pPr>
            <a:r>
              <a:rPr lang="ar-JO" dirty="0" smtClean="0"/>
              <a:t>مكروهات الصيام تتمثَّل في مخالفة الآداب المذكورة، فبعضها يدخل في المكروه التنزيهي: كتأخير الإفطار، وتعجيل </a:t>
            </a:r>
            <a:r>
              <a:rPr lang="ar-JO" dirty="0" err="1" smtClean="0"/>
              <a:t>السحور</a:t>
            </a:r>
            <a:r>
              <a:rPr lang="ar-JO" dirty="0" smtClean="0"/>
              <a:t>، وبعضها يدخل في المحرّمات، كالغيبة والنميمة، وقول </a:t>
            </a:r>
            <a:r>
              <a:rPr lang="ar-JO" dirty="0" err="1" smtClean="0"/>
              <a:t>الزور.</a:t>
            </a:r>
            <a:r>
              <a:rPr lang="ar-JO" dirty="0" smtClean="0"/>
              <a:t>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Amar\Desktop\مشررو[ع تخرجج\תיקיה חדשה (2)\his_name_is_ahmad______by_afeefy-d4zkmq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00000">
            <a:off x="1143000" y="-1143001"/>
            <a:ext cx="6858000" cy="9144002"/>
          </a:xfrm>
          <a:prstGeom prst="rect">
            <a:avLst/>
          </a:prstGeom>
          <a:noFill/>
        </p:spPr>
      </p:pic>
      <p:sp>
        <p:nvSpPr>
          <p:cNvPr id="6" name="مستطيل 5"/>
          <p:cNvSpPr/>
          <p:nvPr/>
        </p:nvSpPr>
        <p:spPr>
          <a:xfrm>
            <a:off x="755576" y="1700808"/>
            <a:ext cx="7848872" cy="3456384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شكل بيضاوي 6"/>
          <p:cNvSpPr/>
          <p:nvPr/>
        </p:nvSpPr>
        <p:spPr>
          <a:xfrm>
            <a:off x="5148064" y="1988840"/>
            <a:ext cx="2952328" cy="302433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عن سهل بن سعد رضي الله عنه أن رسول الله صلى الله عليه وسلم </a:t>
            </a:r>
            <a:r>
              <a:rPr lang="ar-JO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قال: </a:t>
            </a:r>
            <a:r>
              <a:rPr lang="ar-JO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” لا يزال الناس بخير ما عجّلوا </a:t>
            </a:r>
            <a:r>
              <a:rPr lang="ar-JO" dirty="0" err="1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الفطر“.</a:t>
            </a:r>
            <a:r>
              <a:rPr lang="ar-JO" dirty="0" smtClean="0">
                <a:ln>
                  <a:solidFill>
                    <a:schemeClr val="accent3">
                      <a:lumMod val="50000"/>
                    </a:schemeClr>
                  </a:solidFill>
                </a:ln>
              </a:rPr>
              <a:t> </a:t>
            </a:r>
          </a:p>
          <a:p>
            <a:pPr algn="ctr"/>
            <a:endParaRPr lang="en-US" dirty="0">
              <a:ln>
                <a:solidFill>
                  <a:schemeClr val="accent3">
                    <a:lumMod val="50000"/>
                  </a:schemeClr>
                </a:solidFill>
              </a:ln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3923928" y="980728"/>
            <a:ext cx="1296144" cy="1224136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tx1"/>
                </a:solidFill>
              </a:rPr>
              <a:t>تعجيل الفطر</a:t>
            </a:r>
            <a:endParaRPr lang="en-US" dirty="0" smtClean="0">
              <a:solidFill>
                <a:schemeClr val="tx1"/>
              </a:solidFill>
            </a:endParaRPr>
          </a:p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1763688" y="2348880"/>
            <a:ext cx="2520280" cy="2304256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وال</a:t>
            </a:r>
            <a:r>
              <a:rPr lang="ar-SA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أ</a:t>
            </a:r>
            <a:r>
              <a:rPr lang="ar-JO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فضل </a:t>
            </a:r>
            <a:r>
              <a:rPr lang="ar-JO" dirty="0" smtClean="0">
                <a:ln>
                  <a:solidFill>
                    <a:schemeClr val="bg1"/>
                  </a:solidFill>
                </a:ln>
                <a:solidFill>
                  <a:schemeClr val="bg1"/>
                </a:solidFill>
              </a:rPr>
              <a:t>أن يفطر على رُطب أو تمر، فإن لم يجد فعلى ماء</a:t>
            </a:r>
            <a:endParaRPr lang="en-US" dirty="0" smtClean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  <a:p>
            <a:pPr algn="ctr"/>
            <a:endParaRPr lang="en-US" dirty="0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mar\Desktop\مشررو[ع تخرجج\תיקיה חדשה (2)\his_name_is_ahmad______by_afeefy-d4zkmqe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3">
                <a:shade val="45000"/>
                <a:satMod val="135000"/>
              </a:schemeClr>
              <a:prstClr val="white"/>
            </a:duotone>
            <a:lum bright="-20000"/>
          </a:blip>
          <a:srcRect/>
          <a:stretch>
            <a:fillRect/>
          </a:stretch>
        </p:blipFill>
        <p:spPr bwMode="auto">
          <a:xfrm rot="5400000">
            <a:off x="1143000" y="-1143001"/>
            <a:ext cx="6858000" cy="9144002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chemeClr val="tx1">
                <a:lumMod val="65000"/>
                <a:lumOff val="35000"/>
              </a:schemeClr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5" name="مستطيل 4"/>
          <p:cNvSpPr/>
          <p:nvPr/>
        </p:nvSpPr>
        <p:spPr>
          <a:xfrm>
            <a:off x="323528" y="1700808"/>
            <a:ext cx="8496944" cy="34563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5940152" y="1772816"/>
            <a:ext cx="2772816" cy="2520280"/>
          </a:xfrm>
          <a:prstGeom prst="ellipse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r>
              <a:rPr lang="ar-JO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عن رسول الله صلى الله عليه وسلم قال: تَسحَّروا فإنَّ في </a:t>
            </a:r>
            <a:r>
              <a:rPr lang="ar-JO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السَّحُور</a:t>
            </a:r>
            <a:r>
              <a:rPr lang="ar-JO" sz="24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</a:t>
            </a:r>
            <a:r>
              <a:rPr lang="ar-JO" sz="24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بَركةً“.</a:t>
            </a:r>
            <a:endParaRPr lang="ar-JO" sz="2400" dirty="0" smtClean="0">
              <a:solidFill>
                <a:schemeClr val="accent5">
                  <a:lumMod val="60000"/>
                  <a:lumOff val="40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accent5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3779912" y="836712"/>
            <a:ext cx="1656184" cy="1512168"/>
          </a:xfrm>
          <a:prstGeom prst="ellipse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 smtClean="0"/>
          </a:p>
          <a:p>
            <a:pPr algn="ctr"/>
            <a:r>
              <a:rPr lang="ar-JO" sz="2800" dirty="0" err="1" smtClean="0"/>
              <a:t>السَّحور</a:t>
            </a:r>
            <a:endParaRPr lang="en-US" sz="2800" dirty="0" smtClean="0"/>
          </a:p>
          <a:p>
            <a:pPr algn="ctr"/>
            <a:endParaRPr lang="en-US" sz="2800" dirty="0"/>
          </a:p>
        </p:txBody>
      </p:sp>
      <p:sp>
        <p:nvSpPr>
          <p:cNvPr id="8" name="شكل بيضاوي 7"/>
          <p:cNvSpPr/>
          <p:nvPr/>
        </p:nvSpPr>
        <p:spPr>
          <a:xfrm>
            <a:off x="683568" y="2348880"/>
            <a:ext cx="2123728" cy="198884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الحكمة من </a:t>
            </a:r>
            <a:r>
              <a:rPr lang="ar-JO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السحور</a:t>
            </a:r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: </a:t>
            </a:r>
            <a:r>
              <a:rPr lang="ar-JO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التقوِّي</a:t>
            </a:r>
            <a:r>
              <a:rPr lang="ar-JO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على الصوم</a:t>
            </a:r>
          </a:p>
          <a:p>
            <a:pPr algn="ctr"/>
            <a:endParaRPr lang="en-US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شكل بيضاوي 8"/>
          <p:cNvSpPr/>
          <p:nvPr/>
        </p:nvSpPr>
        <p:spPr>
          <a:xfrm>
            <a:off x="3491880" y="2996952"/>
            <a:ext cx="1872208" cy="18002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r>
              <a:rPr lang="ar-JO" sz="2000" dirty="0" smtClean="0">
                <a:solidFill>
                  <a:schemeClr val="bg1">
                    <a:lumMod val="85000"/>
                  </a:schemeClr>
                </a:solidFill>
              </a:rPr>
              <a:t>وقت </a:t>
            </a:r>
            <a:r>
              <a:rPr lang="ar-JO" sz="2000" dirty="0" err="1" smtClean="0">
                <a:solidFill>
                  <a:schemeClr val="bg1">
                    <a:lumMod val="85000"/>
                  </a:schemeClr>
                </a:solidFill>
              </a:rPr>
              <a:t>السحور</a:t>
            </a:r>
            <a:r>
              <a:rPr lang="ar-JO" sz="2000" dirty="0" smtClean="0">
                <a:solidFill>
                  <a:schemeClr val="bg1">
                    <a:lumMod val="85000"/>
                  </a:schemeClr>
                </a:solidFill>
              </a:rPr>
              <a:t>: يدخل بنصف الليل</a:t>
            </a:r>
            <a:endParaRPr lang="en-US" sz="2000" dirty="0" smtClean="0">
              <a:solidFill>
                <a:schemeClr val="bg1">
                  <a:lumMod val="85000"/>
                </a:schemeClr>
              </a:solidFill>
            </a:endParaRPr>
          </a:p>
          <a:p>
            <a:pPr algn="ctr"/>
            <a:endParaRPr lang="en-US" sz="2000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mar\Desktop\مشررو[ع تخرجج\תיקיה חדשה (2)\his_name_is_ahmad______by_afeefy-d4zkmqe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auto">
          <a:xfrm rot="5400000">
            <a:off x="1143000" y="-1143001"/>
            <a:ext cx="6858000" cy="9144002"/>
          </a:xfrm>
          <a:prstGeom prst="rect">
            <a:avLst/>
          </a:prstGeom>
          <a:ln w="190500" cap="sq">
            <a:solidFill>
              <a:schemeClr val="accent5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مستطيل 4"/>
          <p:cNvSpPr/>
          <p:nvPr/>
        </p:nvSpPr>
        <p:spPr>
          <a:xfrm>
            <a:off x="395536" y="1700808"/>
            <a:ext cx="8352928" cy="345638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5364088" y="1772816"/>
            <a:ext cx="3312368" cy="302433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>
                <a:solidFill>
                  <a:schemeClr val="bg1">
                    <a:lumMod val="85000"/>
                  </a:schemeClr>
                </a:solidFill>
              </a:rPr>
              <a:t>عن الرسول صلى الله عليه </a:t>
            </a:r>
            <a:r>
              <a:rPr lang="ar-JO" sz="2400" dirty="0" err="1" smtClean="0">
                <a:solidFill>
                  <a:schemeClr val="bg1">
                    <a:lumMod val="85000"/>
                  </a:schemeClr>
                </a:solidFill>
              </a:rPr>
              <a:t>وسلم: </a:t>
            </a:r>
            <a:r>
              <a:rPr lang="ar-JO" sz="2400" dirty="0" smtClean="0">
                <a:solidFill>
                  <a:schemeClr val="bg1">
                    <a:lumMod val="85000"/>
                  </a:schemeClr>
                </a:solidFill>
              </a:rPr>
              <a:t>” لا تزال أمتي بخير ما عجَّلوا الإفطار وأخَّروا </a:t>
            </a:r>
            <a:r>
              <a:rPr lang="ar-JO" sz="2400" dirty="0" err="1" smtClean="0">
                <a:solidFill>
                  <a:schemeClr val="bg1">
                    <a:lumMod val="85000"/>
                  </a:schemeClr>
                </a:solidFill>
              </a:rPr>
              <a:t>السحور“</a:t>
            </a:r>
            <a:r>
              <a:rPr lang="ar-JO" sz="2400" dirty="0" smtClean="0">
                <a:solidFill>
                  <a:schemeClr val="bg1">
                    <a:lumMod val="85000"/>
                  </a:schemeClr>
                </a:solidFill>
              </a:rPr>
              <a:t> </a:t>
            </a:r>
          </a:p>
          <a:p>
            <a:pPr algn="ctr"/>
            <a:endParaRPr lang="en-US" sz="2400" dirty="0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1187624" y="2276872"/>
            <a:ext cx="2520280" cy="2376264"/>
          </a:xfrm>
          <a:prstGeom prst="ellipse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r>
              <a:rPr lang="ar-JO" sz="2400" dirty="0" smtClean="0">
                <a:solidFill>
                  <a:schemeClr val="accent2">
                    <a:lumMod val="50000"/>
                  </a:schemeClr>
                </a:solidFill>
              </a:rPr>
              <a:t>بحيث ينتهي من الطعام والشراب قُبيل طلوع الفجر بقليل</a:t>
            </a:r>
            <a:endParaRPr lang="en-US" sz="2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ctr"/>
            <a:endParaRPr lang="en-US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3779912" y="836712"/>
            <a:ext cx="1584176" cy="1584176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r>
              <a:rPr lang="ar-JO" sz="2400" dirty="0" smtClean="0"/>
              <a:t>تأخير </a:t>
            </a:r>
            <a:r>
              <a:rPr lang="ar-JO" sz="2400" dirty="0" err="1" smtClean="0"/>
              <a:t>السحور</a:t>
            </a:r>
            <a:endParaRPr lang="en-US" sz="2400" dirty="0" smtClean="0"/>
          </a:p>
          <a:p>
            <a:pPr algn="ctr"/>
            <a:endParaRPr lang="en-US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mar\Desktop\مشررو[ع تخرجج\תיקיה חדשה (2)\his_name_is_ahmad______by_afeefy-d4zkmqe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 rot="5400000">
            <a:off x="1143000" y="-1143001"/>
            <a:ext cx="6858000" cy="9144002"/>
          </a:xfrm>
          <a:prstGeom prst="rect">
            <a:avLst/>
          </a:prstGeom>
          <a:ln w="190500" cap="sq">
            <a:solidFill>
              <a:schemeClr val="tx2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مستطيل 4"/>
          <p:cNvSpPr/>
          <p:nvPr/>
        </p:nvSpPr>
        <p:spPr>
          <a:xfrm>
            <a:off x="395536" y="1700808"/>
            <a:ext cx="8352928" cy="3456384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5364088" y="1772816"/>
            <a:ext cx="3312368" cy="3024336"/>
          </a:xfrm>
          <a:prstGeom prst="ellipse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None/>
            </a:pPr>
            <a:r>
              <a:rPr lang="ar-JO" sz="2400" dirty="0" smtClean="0">
                <a:solidFill>
                  <a:schemeClr val="accent1">
                    <a:lumMod val="50000"/>
                  </a:schemeClr>
                </a:solidFill>
              </a:rPr>
              <a:t>عن أبي هريرة عن الرسول صلى الله عليه وسلم </a:t>
            </a:r>
            <a:r>
              <a:rPr lang="ar-JO" sz="2400" dirty="0" err="1" smtClean="0">
                <a:solidFill>
                  <a:schemeClr val="accent1">
                    <a:lumMod val="50000"/>
                  </a:schemeClr>
                </a:solidFill>
              </a:rPr>
              <a:t>قال: </a:t>
            </a:r>
            <a:r>
              <a:rPr lang="ar-JO" sz="2400" dirty="0" smtClean="0">
                <a:solidFill>
                  <a:schemeClr val="accent1">
                    <a:lumMod val="50000"/>
                  </a:schemeClr>
                </a:solidFill>
              </a:rPr>
              <a:t>” من لم يدع قول الزُّور والعمل </a:t>
            </a:r>
            <a:r>
              <a:rPr lang="ar-JO" sz="2400" dirty="0" err="1" smtClean="0">
                <a:solidFill>
                  <a:schemeClr val="accent1">
                    <a:lumMod val="50000"/>
                  </a:schemeClr>
                </a:solidFill>
              </a:rPr>
              <a:t>به</a:t>
            </a:r>
            <a:r>
              <a:rPr lang="ar-JO" sz="2400" dirty="0" smtClean="0">
                <a:solidFill>
                  <a:schemeClr val="accent1">
                    <a:lumMod val="50000"/>
                  </a:schemeClr>
                </a:solidFill>
              </a:rPr>
              <a:t> فليس لله حاجةٌ في أن يدع طعامه </a:t>
            </a:r>
            <a:r>
              <a:rPr lang="ar-JO" sz="2400" dirty="0" err="1" smtClean="0">
                <a:solidFill>
                  <a:schemeClr val="accent1">
                    <a:lumMod val="50000"/>
                  </a:schemeClr>
                </a:solidFill>
              </a:rPr>
              <a:t>وشرابه“.</a:t>
            </a:r>
            <a:endParaRPr lang="ar-JO" sz="2400" dirty="0" smtClean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7" name="شكل بيضاوي 6"/>
          <p:cNvSpPr/>
          <p:nvPr/>
        </p:nvSpPr>
        <p:spPr>
          <a:xfrm>
            <a:off x="1187624" y="2276872"/>
            <a:ext cx="2520280" cy="2376264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None/>
            </a:pPr>
            <a:r>
              <a:rPr lang="ar-JO" sz="2000" dirty="0" smtClean="0">
                <a:solidFill>
                  <a:schemeClr val="accent1">
                    <a:lumMod val="50000"/>
                  </a:schemeClr>
                </a:solidFill>
              </a:rPr>
              <a:t>كالشتم والكذب، والغيبة والنميمة وصَوْن النفس عن الشهوات: كالنظر إلى النِّساء وسماع الغناء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3779912" y="836712"/>
            <a:ext cx="1584176" cy="1584176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/>
              <a:t>ترك الهجْر من الكلام</a:t>
            </a:r>
            <a:endParaRPr lang="en-US" sz="2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mar\Desktop\مشررو[ع تخرجج\תיקיה חדשה (2)\his_name_is_ahmad______by_afeefy-d4zkmqe.jp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lum contrast="-10000"/>
          </a:blip>
          <a:srcRect/>
          <a:stretch>
            <a:fillRect/>
          </a:stretch>
        </p:blipFill>
        <p:spPr bwMode="auto">
          <a:xfrm rot="5400000">
            <a:off x="1143000" y="-1143001"/>
            <a:ext cx="6858000" cy="9144002"/>
          </a:xfrm>
          <a:prstGeom prst="rect">
            <a:avLst/>
          </a:prstGeom>
          <a:ln w="190500" cap="sq">
            <a:solidFill>
              <a:schemeClr val="accent3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مستطيل 4"/>
          <p:cNvSpPr/>
          <p:nvPr/>
        </p:nvSpPr>
        <p:spPr>
          <a:xfrm>
            <a:off x="395536" y="1700808"/>
            <a:ext cx="8352928" cy="3456384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5364088" y="1772816"/>
            <a:ext cx="3312368" cy="3024336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None/>
            </a:pPr>
            <a:r>
              <a:rPr lang="ar-JO" sz="2400" dirty="0" smtClean="0"/>
              <a:t>اللَّهم لك صُمْت، وعلى رزقك أفطرت، ذهب الظمأ، وابتلت العُروق، وثبت الأجر إن شاء الله.</a:t>
            </a:r>
            <a:endParaRPr lang="en-US" sz="2400" dirty="0"/>
          </a:p>
        </p:txBody>
      </p:sp>
      <p:sp>
        <p:nvSpPr>
          <p:cNvPr id="8" name="شكل بيضاوي 7"/>
          <p:cNvSpPr/>
          <p:nvPr/>
        </p:nvSpPr>
        <p:spPr>
          <a:xfrm>
            <a:off x="3779912" y="836712"/>
            <a:ext cx="1584176" cy="1584176"/>
          </a:xfrm>
          <a:prstGeom prst="ellipse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000" dirty="0" smtClean="0"/>
              <a:t>أن يقول عند فطره</a:t>
            </a:r>
            <a:endParaRPr lang="en-US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mar\Desktop\مشررو[ع تخرجج\תיקיה חדשה (2)\his_name_is_ahmad______by_afeefy-d4zkmqe.jpg"/>
          <p:cNvPicPr>
            <a:picLocks noChangeAspect="1" noChangeArrowheads="1"/>
          </p:cNvPicPr>
          <p:nvPr/>
        </p:nvPicPr>
        <p:blipFill>
          <a:blip r:embed="rId2" cstate="print">
            <a:grayscl/>
            <a:lum bright="20000"/>
          </a:blip>
          <a:srcRect/>
          <a:stretch>
            <a:fillRect/>
          </a:stretch>
        </p:blipFill>
        <p:spPr bwMode="auto">
          <a:xfrm rot="5400000">
            <a:off x="1143000" y="-1143001"/>
            <a:ext cx="6858000" cy="9144002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مستطيل 4"/>
          <p:cNvSpPr/>
          <p:nvPr/>
        </p:nvSpPr>
        <p:spPr>
          <a:xfrm>
            <a:off x="395536" y="1700808"/>
            <a:ext cx="8352928" cy="3456384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5364088" y="1772816"/>
            <a:ext cx="3312368" cy="3024336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None/>
            </a:pPr>
            <a:r>
              <a:rPr lang="ar-JO" sz="2400" dirty="0" smtClean="0">
                <a:solidFill>
                  <a:schemeClr val="accent3">
                    <a:lumMod val="75000"/>
                  </a:schemeClr>
                </a:solidFill>
              </a:rPr>
              <a:t>وذلك بأن يُطعمهم، فإن عجز عن إطعامهم فطَّرهم على تمرة أو شربة </a:t>
            </a:r>
            <a:r>
              <a:rPr lang="ar-JO" sz="2400" dirty="0" err="1" smtClean="0">
                <a:solidFill>
                  <a:schemeClr val="accent3">
                    <a:lumMod val="75000"/>
                  </a:schemeClr>
                </a:solidFill>
              </a:rPr>
              <a:t>ماء.</a:t>
            </a:r>
            <a:r>
              <a:rPr lang="ar-JO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</a:p>
        </p:txBody>
      </p:sp>
      <p:sp>
        <p:nvSpPr>
          <p:cNvPr id="8" name="شكل بيضاوي 7"/>
          <p:cNvSpPr/>
          <p:nvPr/>
        </p:nvSpPr>
        <p:spPr>
          <a:xfrm>
            <a:off x="3779912" y="836712"/>
            <a:ext cx="1584176" cy="158417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2400" dirty="0" smtClean="0"/>
              <a:t>أن يفطِّر الصائمين</a:t>
            </a:r>
            <a:endParaRPr lang="en-US" sz="2400" dirty="0"/>
          </a:p>
        </p:txBody>
      </p:sp>
      <p:sp>
        <p:nvSpPr>
          <p:cNvPr id="7" name="شكل بيضاوي 6"/>
          <p:cNvSpPr/>
          <p:nvPr/>
        </p:nvSpPr>
        <p:spPr>
          <a:xfrm>
            <a:off x="1043608" y="2060848"/>
            <a:ext cx="2808312" cy="2736304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None/>
            </a:pPr>
            <a:r>
              <a:rPr lang="ar-JO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قال رسول الله صلى الله عليه </a:t>
            </a:r>
            <a:r>
              <a:rPr lang="ar-JO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وسلم: </a:t>
            </a:r>
            <a:r>
              <a:rPr lang="ar-JO" sz="2000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” من فطَّر صائمًا كان له مثل أجره، غير أنه لا ينقص من أجر الصائم </a:t>
            </a:r>
            <a:r>
              <a:rPr lang="ar-JO" sz="2000" dirty="0" err="1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شيئاً“.</a:t>
            </a:r>
            <a:endParaRPr lang="en-US" sz="2000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mar\Desktop\مشررو[ع تخرجج\תיקיה חדשה (2)\his_name_is_ahmad______by_afeefy-d4zkmqe.jp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lum bright="40000"/>
          </a:blip>
          <a:srcRect/>
          <a:stretch>
            <a:fillRect/>
          </a:stretch>
        </p:blipFill>
        <p:spPr bwMode="auto">
          <a:xfrm rot="5400000">
            <a:off x="1143000" y="-1143001"/>
            <a:ext cx="6858000" cy="9144002"/>
          </a:xfrm>
          <a:prstGeom prst="rect">
            <a:avLst/>
          </a:prstGeom>
          <a:ln w="190500" cap="sq">
            <a:solidFill>
              <a:schemeClr val="accent1">
                <a:lumMod val="50000"/>
              </a:schemeClr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5" name="مستطيل 4"/>
          <p:cNvSpPr/>
          <p:nvPr/>
        </p:nvSpPr>
        <p:spPr>
          <a:xfrm>
            <a:off x="395536" y="1700808"/>
            <a:ext cx="8352928" cy="345638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شكل بيضاوي 5"/>
          <p:cNvSpPr/>
          <p:nvPr/>
        </p:nvSpPr>
        <p:spPr>
          <a:xfrm>
            <a:off x="5364088" y="1772816"/>
            <a:ext cx="3312368" cy="3024336"/>
          </a:xfrm>
          <a:prstGeom prst="ellipse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>
              <a:buNone/>
            </a:pP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عن أنس رضي الله عنه عن النبي عليه الصلاة والسلام قال: قيل يا رسول الله فأي الصدقة أفضل؟ قال: 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«</a:t>
            </a: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صدقة </a:t>
            </a: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في </a:t>
            </a:r>
            <a:r>
              <a:rPr lang="ar-JO" dirty="0" smtClean="0">
                <a:solidFill>
                  <a:schemeClr val="bg2">
                    <a:lumMod val="75000"/>
                  </a:schemeClr>
                </a:solidFill>
              </a:rPr>
              <a:t>رمضان</a:t>
            </a:r>
            <a:r>
              <a:rPr lang="ar-SA" dirty="0" smtClean="0">
                <a:solidFill>
                  <a:schemeClr val="bg2">
                    <a:lumMod val="75000"/>
                  </a:schemeClr>
                </a:solidFill>
              </a:rPr>
              <a:t>».</a:t>
            </a:r>
            <a:endParaRPr lang="en-US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8" name="شكل بيضاوي 7"/>
          <p:cNvSpPr/>
          <p:nvPr/>
        </p:nvSpPr>
        <p:spPr>
          <a:xfrm>
            <a:off x="3563888" y="692696"/>
            <a:ext cx="2016224" cy="1800200"/>
          </a:xfrm>
          <a:prstGeom prst="ellips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dirty="0" smtClean="0"/>
              <a:t> الإكثار من الصدقات وتلاوة القرآن </a:t>
            </a:r>
            <a:r>
              <a:rPr lang="ar-JO" dirty="0" smtClean="0"/>
              <a:t>ومد</a:t>
            </a:r>
            <a:r>
              <a:rPr lang="ar-SA" dirty="0" smtClean="0"/>
              <a:t>ا</a:t>
            </a:r>
            <a:r>
              <a:rPr lang="ar-JO" dirty="0" err="1" smtClean="0"/>
              <a:t>رسته</a:t>
            </a:r>
            <a:r>
              <a:rPr lang="ar-JO" dirty="0" smtClean="0"/>
              <a:t/>
            </a:r>
            <a:br>
              <a:rPr lang="ar-JO" dirty="0" smtClean="0"/>
            </a:br>
            <a:r>
              <a:rPr lang="ar-JO" dirty="0" smtClean="0"/>
              <a:t>والاعتكاف في المسجد 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Teacher\Desktop\Ramazan_03_by_emad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13" name="אליפסה 12"/>
          <p:cNvSpPr/>
          <p:nvPr/>
        </p:nvSpPr>
        <p:spPr>
          <a:xfrm>
            <a:off x="1835696" y="953344"/>
            <a:ext cx="5400600" cy="4923928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8800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وَ</a:t>
            </a:r>
            <a:r>
              <a:rPr lang="ar-JO" sz="8800" dirty="0" smtClean="0">
                <a:solidFill>
                  <a:schemeClr val="bg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مَ</a:t>
            </a:r>
            <a:r>
              <a:rPr lang="ar-JO" sz="88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ك</a:t>
            </a:r>
            <a:r>
              <a:rPr lang="ar-JO" sz="8800" dirty="0" smtClean="0">
                <a:solidFill>
                  <a:schemeClr val="accent1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ر</a:t>
            </a:r>
            <a:r>
              <a:rPr lang="ar-JO" sz="8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وُ</a:t>
            </a:r>
            <a:r>
              <a:rPr lang="ar-JO" sz="8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هَ</a:t>
            </a:r>
            <a:r>
              <a:rPr lang="ar-JO" sz="88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JO" sz="8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ت</a:t>
            </a:r>
            <a:r>
              <a:rPr lang="ar-JO" sz="8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r>
              <a:rPr lang="ar-JO" sz="8800" dirty="0" smtClean="0">
                <a:solidFill>
                  <a:schemeClr val="accent3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</a:t>
            </a:r>
            <a:r>
              <a:rPr lang="ar-JO" sz="8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ل</a:t>
            </a:r>
            <a:r>
              <a:rPr lang="ar-JO" sz="88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صّ</a:t>
            </a:r>
            <a:r>
              <a:rPr lang="ar-JO" sz="8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َ</a:t>
            </a:r>
            <a:r>
              <a:rPr lang="ar-JO" sz="8800" dirty="0" smtClean="0">
                <a:solidFill>
                  <a:schemeClr val="accent2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يا</a:t>
            </a:r>
            <a:r>
              <a:rPr lang="ar-JO" sz="8800" dirty="0" smtClean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</a:t>
            </a:r>
            <a:endParaRPr lang="en-US" sz="88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288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ערכת נושא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Teacher</dc:creator>
  <cp:lastModifiedBy>ahmad1</cp:lastModifiedBy>
  <cp:revision>15</cp:revision>
  <dcterms:created xsi:type="dcterms:W3CDTF">2013-04-27T09:40:40Z</dcterms:created>
  <dcterms:modified xsi:type="dcterms:W3CDTF">2013-05-22T08:51:37Z</dcterms:modified>
</cp:coreProperties>
</file>