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F4CD-BA19-433F-BDD7-490ACDDA530B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66AE3-46DB-4D93-A8D8-E302CA73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3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CAB5F-B9E6-42D2-AB90-C96982E18B3B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Teacher\Desktop\Ramazan_03_by_emad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אליפסה 12"/>
          <p:cNvSpPr/>
          <p:nvPr/>
        </p:nvSpPr>
        <p:spPr>
          <a:xfrm>
            <a:off x="1835696" y="953344"/>
            <a:ext cx="5400600" cy="492392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8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آ</a:t>
            </a:r>
            <a:r>
              <a:rPr lang="ar-JO" sz="8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</a:t>
            </a:r>
            <a:r>
              <a:rPr lang="ar-JO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JO" sz="8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JO" sz="8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8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JO" sz="8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</a:t>
            </a:r>
            <a:r>
              <a:rPr lang="ar-JO" sz="8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صّ</a:t>
            </a:r>
            <a:r>
              <a:rPr lang="ar-JO" sz="8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JO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وْ</a:t>
            </a:r>
            <a:r>
              <a:rPr lang="ar-JO" sz="8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</a:t>
            </a:r>
            <a:endParaRPr lang="en-US" sz="8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ln w="1905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مستطيل 4"/>
          <p:cNvSpPr/>
          <p:nvPr/>
        </p:nvSpPr>
        <p:spPr>
          <a:xfrm>
            <a:off x="323528" y="1556792"/>
            <a:ext cx="8352928" cy="34563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3635896" y="692696"/>
            <a:ext cx="1872208" cy="16561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ar-JO" sz="2400" dirty="0" smtClean="0">
                <a:solidFill>
                  <a:schemeClr val="tx1"/>
                </a:solidFill>
              </a:rPr>
              <a:t>مكروهات الصيام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2636912"/>
            <a:ext cx="7859216" cy="3273227"/>
          </a:xfrm>
        </p:spPr>
        <p:txBody>
          <a:bodyPr/>
          <a:lstStyle/>
          <a:p>
            <a:pPr algn="ctr">
              <a:buNone/>
            </a:pPr>
            <a:r>
              <a:rPr lang="ar-JO" dirty="0" smtClean="0"/>
              <a:t>مكروهات الصيام تتمثَّل في مخالفة الآداب المذكورة، فبعضها يدخل في المكروه التنزيهي: كتأخير الإفطار، وتعجيل </a:t>
            </a:r>
            <a:r>
              <a:rPr lang="ar-JO" dirty="0" err="1" smtClean="0"/>
              <a:t>السحور</a:t>
            </a:r>
            <a:r>
              <a:rPr lang="ar-JO" dirty="0" smtClean="0"/>
              <a:t>، وبعضها يدخل في المحرّمات، كالغيبة والنميمة، وقول </a:t>
            </a:r>
            <a:r>
              <a:rPr lang="ar-JO" dirty="0" err="1" smtClean="0"/>
              <a:t>الزور.</a:t>
            </a:r>
            <a:r>
              <a:rPr lang="ar-JO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755576" y="1700808"/>
            <a:ext cx="7848872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5148064" y="1988840"/>
            <a:ext cx="2952328" cy="30243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عن سهل بن سعد رضي الله عنه أن رسول الله صلى الله عليه وسلم </a:t>
            </a:r>
            <a:r>
              <a:rPr lang="ar-JO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قال: </a:t>
            </a:r>
            <a:r>
              <a:rPr lang="ar-JO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” لا يزال الناس بخير ما عجّلوا </a:t>
            </a:r>
            <a:r>
              <a:rPr lang="ar-JO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الفطر“.</a:t>
            </a:r>
            <a:r>
              <a:rPr lang="ar-JO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 </a:t>
            </a:r>
          </a:p>
          <a:p>
            <a:pPr algn="ctr"/>
            <a:endParaRPr lang="en-US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3923928" y="980728"/>
            <a:ext cx="1296144" cy="122413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تعجيل الفطر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763688" y="2348880"/>
            <a:ext cx="2520280" cy="23042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وال</a:t>
            </a:r>
            <a:r>
              <a:rPr lang="ar-SA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أ</a:t>
            </a:r>
            <a:r>
              <a:rPr lang="ar-JO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فضل </a:t>
            </a:r>
            <a:r>
              <a:rPr lang="ar-JO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أن يفطر على رُطب أو تمر، فإن لم يجد فعلى ماء</a:t>
            </a:r>
            <a:endParaRPr lang="en-US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مستطيل 4"/>
          <p:cNvSpPr/>
          <p:nvPr/>
        </p:nvSpPr>
        <p:spPr>
          <a:xfrm>
            <a:off x="323528" y="1700808"/>
            <a:ext cx="8496944" cy="34563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5940152" y="1772816"/>
            <a:ext cx="2772816" cy="2520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ar-JO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عن رسول الله صلى الله عليه وسلم قال: تَسحَّروا فإنَّ في </a:t>
            </a:r>
            <a:r>
              <a:rPr lang="ar-JO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السَّحُور</a:t>
            </a:r>
            <a:r>
              <a:rPr lang="ar-JO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JO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بَركةً“.</a:t>
            </a:r>
            <a:endParaRPr lang="ar-JO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3779912" y="836712"/>
            <a:ext cx="1656184" cy="151216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r>
              <a:rPr lang="ar-JO" sz="2800" dirty="0" err="1" smtClean="0"/>
              <a:t>السَّحور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8" name="شكل بيضاوي 7"/>
          <p:cNvSpPr/>
          <p:nvPr/>
        </p:nvSpPr>
        <p:spPr>
          <a:xfrm>
            <a:off x="683568" y="2348880"/>
            <a:ext cx="2123728" cy="198884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الحكمة من </a:t>
            </a:r>
            <a:r>
              <a:rPr lang="ar-J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السحور</a:t>
            </a: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ar-J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التقوِّي</a:t>
            </a: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على الصوم</a:t>
            </a:r>
          </a:p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3491880" y="2996952"/>
            <a:ext cx="1872208" cy="18002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ar-JO" sz="2000" dirty="0" smtClean="0">
                <a:solidFill>
                  <a:schemeClr val="bg1">
                    <a:lumMod val="85000"/>
                  </a:schemeClr>
                </a:solidFill>
              </a:rPr>
              <a:t>وقت </a:t>
            </a:r>
            <a:r>
              <a:rPr lang="ar-JO" sz="2000" dirty="0" err="1" smtClean="0">
                <a:solidFill>
                  <a:schemeClr val="bg1">
                    <a:lumMod val="85000"/>
                  </a:schemeClr>
                </a:solidFill>
              </a:rPr>
              <a:t>السحور</a:t>
            </a:r>
            <a:r>
              <a:rPr lang="ar-JO" sz="2000" dirty="0" smtClean="0">
                <a:solidFill>
                  <a:schemeClr val="bg1">
                    <a:lumMod val="85000"/>
                  </a:schemeClr>
                </a:solidFill>
              </a:rPr>
              <a:t>: يدخل بنصف الليل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ln w="1905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مستطيل 4"/>
          <p:cNvSpPr/>
          <p:nvPr/>
        </p:nvSpPr>
        <p:spPr>
          <a:xfrm>
            <a:off x="395536" y="1700808"/>
            <a:ext cx="8352928" cy="345638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5364088" y="1772816"/>
            <a:ext cx="3312368" cy="302433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>
                <a:solidFill>
                  <a:schemeClr val="bg1">
                    <a:lumMod val="85000"/>
                  </a:schemeClr>
                </a:solidFill>
              </a:rPr>
              <a:t>عن الرسول صلى الله عليه </a:t>
            </a:r>
            <a:r>
              <a:rPr lang="ar-JO" sz="2400" dirty="0" err="1" smtClean="0">
                <a:solidFill>
                  <a:schemeClr val="bg1">
                    <a:lumMod val="85000"/>
                  </a:schemeClr>
                </a:solidFill>
              </a:rPr>
              <a:t>وسلم: </a:t>
            </a:r>
            <a:r>
              <a:rPr lang="ar-JO" sz="2400" dirty="0" smtClean="0">
                <a:solidFill>
                  <a:schemeClr val="bg1">
                    <a:lumMod val="85000"/>
                  </a:schemeClr>
                </a:solidFill>
              </a:rPr>
              <a:t>” لا تزال أمتي بخير ما عجَّلوا الإفطار وأخَّروا </a:t>
            </a:r>
            <a:r>
              <a:rPr lang="ar-JO" sz="2400" dirty="0" err="1" smtClean="0">
                <a:solidFill>
                  <a:schemeClr val="bg1">
                    <a:lumMod val="85000"/>
                  </a:schemeClr>
                </a:solidFill>
              </a:rPr>
              <a:t>السحور“</a:t>
            </a:r>
            <a:r>
              <a:rPr lang="ar-JO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algn="ctr"/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1187624" y="2276872"/>
            <a:ext cx="2520280" cy="237626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ar-JO" sz="2400" dirty="0" smtClean="0">
                <a:solidFill>
                  <a:schemeClr val="accent2">
                    <a:lumMod val="50000"/>
                  </a:schemeClr>
                </a:solidFill>
              </a:rPr>
              <a:t>بحيث ينتهي من الطعام والشراب قُبيل طلوع الفجر بقليل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3779912" y="836712"/>
            <a:ext cx="1584176" cy="158417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ar-JO" sz="2400" dirty="0" smtClean="0"/>
              <a:t>تأخير </a:t>
            </a:r>
            <a:r>
              <a:rPr lang="ar-JO" sz="2400" dirty="0" err="1" smtClean="0"/>
              <a:t>السحور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ln w="190500" cap="sq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مستطيل 4"/>
          <p:cNvSpPr/>
          <p:nvPr/>
        </p:nvSpPr>
        <p:spPr>
          <a:xfrm>
            <a:off x="395536" y="1700808"/>
            <a:ext cx="8352928" cy="345638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5364088" y="1772816"/>
            <a:ext cx="3312368" cy="302433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None/>
            </a:pPr>
            <a:r>
              <a:rPr lang="ar-JO" sz="2400" dirty="0" smtClean="0">
                <a:solidFill>
                  <a:schemeClr val="accent1">
                    <a:lumMod val="50000"/>
                  </a:schemeClr>
                </a:solidFill>
              </a:rPr>
              <a:t>عن أبي هريرة عن الرسول صلى الله عليه وسلم </a:t>
            </a:r>
            <a:r>
              <a:rPr lang="ar-JO" sz="2400" dirty="0" err="1" smtClean="0">
                <a:solidFill>
                  <a:schemeClr val="accent1">
                    <a:lumMod val="50000"/>
                  </a:schemeClr>
                </a:solidFill>
              </a:rPr>
              <a:t>قال: </a:t>
            </a:r>
            <a:r>
              <a:rPr lang="ar-JO" sz="2400" dirty="0" smtClean="0">
                <a:solidFill>
                  <a:schemeClr val="accent1">
                    <a:lumMod val="50000"/>
                  </a:schemeClr>
                </a:solidFill>
              </a:rPr>
              <a:t>” من لم يدع قول الزُّور والعمل </a:t>
            </a:r>
            <a:r>
              <a:rPr lang="ar-JO" sz="2400" dirty="0" err="1" smtClean="0">
                <a:solidFill>
                  <a:schemeClr val="accent1">
                    <a:lumMod val="50000"/>
                  </a:schemeClr>
                </a:solidFill>
              </a:rPr>
              <a:t>به</a:t>
            </a:r>
            <a:r>
              <a:rPr lang="ar-JO" sz="2400" dirty="0" smtClean="0">
                <a:solidFill>
                  <a:schemeClr val="accent1">
                    <a:lumMod val="50000"/>
                  </a:schemeClr>
                </a:solidFill>
              </a:rPr>
              <a:t> فليس لله حاجةٌ في أن يدع طعامه </a:t>
            </a:r>
            <a:r>
              <a:rPr lang="ar-JO" sz="2400" dirty="0" err="1" smtClean="0">
                <a:solidFill>
                  <a:schemeClr val="accent1">
                    <a:lumMod val="50000"/>
                  </a:schemeClr>
                </a:solidFill>
              </a:rPr>
              <a:t>وشرابه“.</a:t>
            </a:r>
            <a:endParaRPr lang="ar-JO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1187624" y="2276872"/>
            <a:ext cx="2520280" cy="2376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None/>
            </a:pPr>
            <a:r>
              <a:rPr lang="ar-JO" sz="2000" dirty="0" smtClean="0">
                <a:solidFill>
                  <a:schemeClr val="accent1">
                    <a:lumMod val="50000"/>
                  </a:schemeClr>
                </a:solidFill>
              </a:rPr>
              <a:t>كالشتم والكذب، والغيبة والنميمة وصَوْن النفس عن الشهوات: كالنظر إلى النِّساء وسماع الغناء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3779912" y="836712"/>
            <a:ext cx="1584176" cy="15841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/>
              <a:t>ترك الهجْر من الكلام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10000"/>
          </a:blip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ln w="190500" cap="sq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مستطيل 4"/>
          <p:cNvSpPr/>
          <p:nvPr/>
        </p:nvSpPr>
        <p:spPr>
          <a:xfrm>
            <a:off x="395536" y="1700808"/>
            <a:ext cx="8352928" cy="34563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5364088" y="1772816"/>
            <a:ext cx="3312368" cy="302433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ar-JO" sz="2400" dirty="0" smtClean="0"/>
              <a:t>اللَّهم لك صُمْت، وعلى رزقك أفطرت، ذهب الظمأ، وابتلت العُروق، وثبت الأجر إن شاء الله.</a:t>
            </a:r>
            <a:endParaRPr lang="en-US" sz="2400" dirty="0"/>
          </a:p>
        </p:txBody>
      </p:sp>
      <p:sp>
        <p:nvSpPr>
          <p:cNvPr id="8" name="شكل بيضاوي 7"/>
          <p:cNvSpPr/>
          <p:nvPr/>
        </p:nvSpPr>
        <p:spPr>
          <a:xfrm>
            <a:off x="3779912" y="836712"/>
            <a:ext cx="1584176" cy="158417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/>
              <a:t>أن يقول عند فطره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20000"/>
          </a:blip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مستطيل 4"/>
          <p:cNvSpPr/>
          <p:nvPr/>
        </p:nvSpPr>
        <p:spPr>
          <a:xfrm>
            <a:off x="395536" y="1700808"/>
            <a:ext cx="8352928" cy="34563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5364088" y="1772816"/>
            <a:ext cx="3312368" cy="302433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None/>
            </a:pPr>
            <a:r>
              <a:rPr lang="ar-JO" sz="2400" dirty="0" smtClean="0">
                <a:solidFill>
                  <a:schemeClr val="accent3">
                    <a:lumMod val="75000"/>
                  </a:schemeClr>
                </a:solidFill>
              </a:rPr>
              <a:t>وذلك بأن يُطعمهم، فإن عجز عن إطعامهم فطَّرهم على تمرة أو شربة </a:t>
            </a:r>
            <a:r>
              <a:rPr lang="ar-JO" sz="2400" dirty="0" err="1" smtClean="0">
                <a:solidFill>
                  <a:schemeClr val="accent3">
                    <a:lumMod val="75000"/>
                  </a:schemeClr>
                </a:solidFill>
              </a:rPr>
              <a:t>ماء.</a:t>
            </a:r>
            <a:r>
              <a:rPr lang="ar-JO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3779912" y="836712"/>
            <a:ext cx="1584176" cy="158417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dirty="0" smtClean="0"/>
              <a:t>أن يفطِّر الصائمين</a:t>
            </a:r>
            <a:endParaRPr lang="en-US" sz="2400" dirty="0"/>
          </a:p>
        </p:txBody>
      </p:sp>
      <p:sp>
        <p:nvSpPr>
          <p:cNvPr id="7" name="شكل بيضاوي 6"/>
          <p:cNvSpPr/>
          <p:nvPr/>
        </p:nvSpPr>
        <p:spPr>
          <a:xfrm>
            <a:off x="1043608" y="2060848"/>
            <a:ext cx="2808312" cy="27363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None/>
            </a:pPr>
            <a:r>
              <a:rPr lang="ar-JO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قال رسول الله صلى الله عليه </a:t>
            </a:r>
            <a:r>
              <a:rPr lang="ar-JO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وسلم: </a:t>
            </a:r>
            <a:r>
              <a:rPr lang="ar-JO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” من فطَّر صائمًا كان له مثل أجره، غير أنه لا ينقص من أجر الصائم </a:t>
            </a:r>
            <a:r>
              <a:rPr lang="ar-JO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شيئاً“.</a:t>
            </a:r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mar\Desktop\مشررو[ع تخرجج\תיקיה חדשה (2)\his_name_is_ahmad______by_afeefy-d4zkmqe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/>
          <a:stretch>
            <a:fillRect/>
          </a:stretch>
        </p:blipFill>
        <p:spPr bwMode="auto">
          <a:xfrm rot="5400000">
            <a:off x="1143000" y="-1143001"/>
            <a:ext cx="6858000" cy="9144002"/>
          </a:xfrm>
          <a:prstGeom prst="rect">
            <a:avLst/>
          </a:prstGeom>
          <a:ln w="1905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مستطيل 4"/>
          <p:cNvSpPr/>
          <p:nvPr/>
        </p:nvSpPr>
        <p:spPr>
          <a:xfrm>
            <a:off x="395536" y="1700808"/>
            <a:ext cx="8352928" cy="34563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5364088" y="1772816"/>
            <a:ext cx="3312368" cy="3024336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None/>
            </a:pP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عن أنس رضي الله عنه عن النبي عليه الصلاة والسلام قال: قيل يا رسول الله فأي الصدقة أفضل؟ قال: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«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صدقة 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في 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رمضان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».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3563888" y="692696"/>
            <a:ext cx="2016224" cy="1800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 الإكثار من الصدقات وتلاوة القرآن </a:t>
            </a:r>
            <a:r>
              <a:rPr lang="ar-JO" dirty="0" smtClean="0"/>
              <a:t>ومد</a:t>
            </a:r>
            <a:r>
              <a:rPr lang="ar-SA" dirty="0" smtClean="0"/>
              <a:t>ا</a:t>
            </a:r>
            <a:r>
              <a:rPr lang="ar-JO" dirty="0" err="1" smtClean="0"/>
              <a:t>رسته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والاعتكاف في المسجد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Teacher\Desktop\Ramazan_03_by_emad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אליפסה 12"/>
          <p:cNvSpPr/>
          <p:nvPr/>
        </p:nvSpPr>
        <p:spPr>
          <a:xfrm>
            <a:off x="1835696" y="953344"/>
            <a:ext cx="5400600" cy="492392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8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وَ</a:t>
            </a:r>
            <a:r>
              <a:rPr lang="ar-JO" sz="8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مَ</a:t>
            </a:r>
            <a:r>
              <a:rPr lang="ar-JO" sz="8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</a:t>
            </a:r>
            <a:r>
              <a:rPr lang="ar-JO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ر</a:t>
            </a:r>
            <a:r>
              <a:rPr lang="ar-JO" sz="8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وُ</a:t>
            </a:r>
            <a:r>
              <a:rPr lang="ar-JO" sz="8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هَ</a:t>
            </a:r>
            <a:r>
              <a:rPr lang="ar-JO" sz="8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JO" sz="8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JO" sz="8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8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JO" sz="8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</a:t>
            </a:r>
            <a:r>
              <a:rPr lang="ar-JO" sz="8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صّ</a:t>
            </a:r>
            <a:r>
              <a:rPr lang="ar-JO" sz="8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َ</a:t>
            </a:r>
            <a:r>
              <a:rPr lang="ar-JO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يا</a:t>
            </a:r>
            <a:r>
              <a:rPr lang="ar-JO" sz="8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</a:t>
            </a:r>
            <a:endParaRPr lang="en-US" sz="8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288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Teacher</dc:creator>
  <cp:lastModifiedBy>ahmad1</cp:lastModifiedBy>
  <cp:revision>15</cp:revision>
  <dcterms:created xsi:type="dcterms:W3CDTF">2013-04-27T09:40:40Z</dcterms:created>
  <dcterms:modified xsi:type="dcterms:W3CDTF">2013-05-22T08:51:37Z</dcterms:modified>
</cp:coreProperties>
</file>