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33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1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E2979F3-0336-4BF3-9953-6AF58BAA07B0}" type="datetimeFigureOut">
              <a:rPr lang="en-US" smtClean="0"/>
              <a:pPr/>
              <a:t>5/14/2013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E2979F3-0336-4BF3-9953-6AF58BAA07B0}" type="datetimeFigureOut">
              <a:rPr lang="en-US" smtClean="0"/>
              <a:pPr/>
              <a:t>5/14/2013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E2979F3-0336-4BF3-9953-6AF58BAA07B0}" type="datetimeFigureOut">
              <a:rPr lang="en-US" smtClean="0"/>
              <a:pPr/>
              <a:t>5/14/2013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E2979F3-0336-4BF3-9953-6AF58BAA07B0}" type="datetimeFigureOut">
              <a:rPr lang="en-US" smtClean="0"/>
              <a:pPr/>
              <a:t>5/14/2013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E2979F3-0336-4BF3-9953-6AF58BAA07B0}" type="datetimeFigureOut">
              <a:rPr lang="en-US" smtClean="0"/>
              <a:pPr/>
              <a:t>5/14/2013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6E2979F3-0336-4BF3-9953-6AF58BAA07B0}" type="datetimeFigureOut">
              <a:rPr lang="en-US" smtClean="0"/>
              <a:pPr/>
              <a:t>5/14/2013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6E2979F3-0336-4BF3-9953-6AF58BAA07B0}" type="datetimeFigureOut">
              <a:rPr lang="en-US" smtClean="0"/>
              <a:pPr/>
              <a:t>5/14/2013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E2979F3-0336-4BF3-9953-6AF58BAA07B0}" type="datetimeFigureOut">
              <a:rPr lang="en-US" smtClean="0"/>
              <a:pPr/>
              <a:t>5/14/2013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2979F3-0336-4BF3-9953-6AF58BAA07B0}" type="datetimeFigureOut">
              <a:rPr lang="en-US" smtClean="0"/>
              <a:pPr/>
              <a:t>5/14/2013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E2979F3-0336-4BF3-9953-6AF58BAA07B0}" type="datetimeFigureOut">
              <a:rPr lang="en-US" smtClean="0"/>
              <a:pPr/>
              <a:t>5/14/2013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E2979F3-0336-4BF3-9953-6AF58BAA07B0}" type="datetimeFigureOut">
              <a:rPr lang="en-US" smtClean="0"/>
              <a:pPr/>
              <a:t>5/14/2013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BC875C9-1AE3-42DA-83BF-E33E4402C5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979F3-0336-4BF3-9953-6AF58BAA07B0}" type="datetimeFigureOut">
              <a:rPr lang="en-US" smtClean="0"/>
              <a:pPr/>
              <a:t>5/14/2013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75C9-1AE3-42DA-83BF-E33E4402C5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il/url?sa=i&amp;rct=j&amp;q=%D8%B4%D8%B1%D9%88%D8%B7&amp;source=images&amp;cd=&amp;cad=rja&amp;docid=XVHaO3KkCNf8GM&amp;tbnid=BAQljJjZZP3crM:&amp;ved=0CAUQjRw&amp;url=http://ar.labosp.com/natural_remedies/mon_panier/conditions_de_vente.php&amp;ei=WbCEUfjKDsnptQb624DwBQ&amp;psig=AFQjCNGxULV3zZVQb4vi-sryYmq-0GXQ7w&amp;ust=1367736788159434"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google.co.il/url?sa=i&amp;rct=j&amp;q=%D8%A7%D9%84%D8%A7%D8%B3%D9%84%D8%A7%D9%85&amp;source=images&amp;cd=&amp;cad=rja&amp;docid=MU8k8dC21OAQ6M&amp;tbnid=y2988L1YCIYDQM:&amp;ved=0CAUQjRw&amp;url=http://zar3olhob.blogspot.com/2012/01/blog-post_2757.html&amp;ei=YrKEUc2rCM35sgb1nICwDA&amp;psig=AFQjCNEUPrKOdg4OjtIpe9WcycMuqpImfQ&amp;ust=1367737305170191"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il/url?sa=i&amp;rct=j&amp;q=%D9%85%D8%AC%D9%86%D9%88%D9%86&amp;source=images&amp;cd=&amp;cad=rja&amp;docid=__bbe70Al4YPCM&amp;tbnid=f9Xy-mhTT72rwM:&amp;ved=0CAUQjRw&amp;url=https://twitter.com/MAGNOOOOOOOOON&amp;ei=OO94UYeqFonxsgb6hoHICg&amp;psig=AFQjCNE7sjTmZP81Q2mIqr5O3E8HaARbBw&amp;ust=1366966342958697" TargetMode="External"/><Relationship Id="rId7" Type="http://schemas.openxmlformats.org/officeDocument/2006/relationships/image" Target="../media/image2.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hyperlink" Target="http://www.google.co.il/url?sa=i&amp;rct=j&amp;q=%D8%B4%D8%B1%D9%88%D8%B7&amp;source=images&amp;cd=&amp;cad=rja&amp;docid=XVHaO3KkCNf8GM&amp;tbnid=BAQljJjZZP3crM:&amp;ved=0CAUQjRw&amp;url=http://ar.labosp.com/natural_remedies/mon_panier/conditions_de_vente.php&amp;ei=WbCEUfjKDsnptQb624DwBQ&amp;psig=AFQjCNGxULV3zZVQb4vi-sryYmq-0GXQ7w&amp;ust=1367736788159434"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il/url?sa=i&amp;rct=j&amp;q=%D8%B4%D8%B1%D9%88%D8%B7&amp;source=images&amp;cd=&amp;cad=rja&amp;docid=XVHaO3KkCNf8GM&amp;tbnid=BAQljJjZZP3crM:&amp;ved=0CAUQjRw&amp;url=http://ar.labosp.com/natural_remedies/mon_panier/conditions_de_vente.php&amp;ei=WbCEUfjKDsnptQb624DwBQ&amp;psig=AFQjCNGxULV3zZVQb4vi-sryYmq-0GXQ7w&amp;ust=1367736788159434"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il/url?sa=i&amp;rct=j&amp;q=%D8%A7%D8%BA%D9%85%D8%A7%D8%A1&amp;source=images&amp;cd=&amp;cad=rja&amp;docid=plC7NxmaLekoFM&amp;tbnid=tRfV-6GDMHbwGM:&amp;ved=0CAUQjRw&amp;url=http://avb.s-oman.net/showthread.php?t=1338297&amp;ei=OvV4Uf7xKMvxtQbVtICAAg&amp;psig=AFQjCNGjRBaBzw8PDFWSD-aNc1VbLDNxfQ&amp;ust=1366967989049410"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il/url?sa=i&amp;rct=j&amp;q=%D9%85%D8%AC%D9%86%D9%88%D9%86&amp;source=images&amp;cd=&amp;cad=rja&amp;docid=nGvgtfKSV7vY9M&amp;tbnid=Rgu8BN8WqS-NNM:&amp;ved=0CAUQjRw&amp;url=http://t3molat.blogspot.com/2011/01/blog-post_9430.html&amp;ei=XvV4UZyaC8nBtAaxu4HgAw&amp;psig=AFQjCNHf9y49-GxZemcRXV761noA9aNPfQ&amp;ust=1366968015912895" TargetMode="Externa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google.co.il/url?sa=i&amp;rct=j&amp;q=%D9%85%D8%B3%D8%A7%D9%81%D8%B1%D9%88%D9%86+%D9%83%D8%A7%D8%B1%D8%AA%D9%88%D9%86&amp;source=images&amp;cd=&amp;cad=rja&amp;docid=8NDKiu-O3akJfM&amp;tbnid=nzQngr7frUaqLM:&amp;ved=0CAUQjRw&amp;url=http://news.travelerpedia.net/excerpts-tourism/%D8%AE%D8%B7%D9%88%D8%A7%D8%AA-%D8%B9%D9%85%D9%84%D9%8A%D8%A9-%D9%84%D9%84%D8%AD%D9%81%D8%A7%D8%B8-%D8%B9%D9%84%D9%89-%D8%B3%D9%84%D8%A7%D9%85%D8%AA%D9%83-%D8%A3%D8%AB%D9%86%D8%A7%D8%A1-%D8%A7%D9%84/&amp;ei=tPZ4UZTPDoGptAa7k4CICQ&amp;psig=AFQjCNH6_EoNM2ReNpvuHYQiQU3cl6JM5w&amp;ust=1366968360160647" TargetMode="External"/><Relationship Id="rId1" Type="http://schemas.openxmlformats.org/officeDocument/2006/relationships/slideLayout" Target="../slideLayouts/slideLayout2.xml"/><Relationship Id="rId6" Type="http://schemas.openxmlformats.org/officeDocument/2006/relationships/hyperlink" Target="http://www.google.co.il/url?sa=i&amp;rct=j&amp;q=%D9%85%D8%B1%D9%8A%D8%B6&amp;source=images&amp;cd=&amp;cad=rja&amp;docid=csZ1sEdK7eWs2M&amp;tbnid=5oamR62Q5dUJhM:&amp;ved=0CAUQjRw&amp;url=http://www.tnahed.com/vb/showthread.php?t=3064&amp;ei=LPZ4UemmJ4rYsganzoDIBw&amp;psig=AFQjCNFRs-qXLP68XT1WitiLGoC8q-0cGQ&amp;ust=1366968197216830" TargetMode="External"/><Relationship Id="rId5" Type="http://schemas.openxmlformats.org/officeDocument/2006/relationships/image" Target="../media/image11.jpeg"/><Relationship Id="rId4" Type="http://schemas.openxmlformats.org/officeDocument/2006/relationships/hyperlink" Target="http://www.google.co.il/url?sa=i&amp;rct=j&amp;q=%D8%B9%D8%AC%D9%88%D8%B2+%D9%83%D8%A7%D8%B1%D8%AA%D9%88%D9%86&amp;source=images&amp;cd=&amp;cad=rja&amp;docid=-7oqY7g0kcH5LM&amp;tbnid=xmOwxB9mEM54DM:&amp;ved=0CAUQjRw&amp;url=http://www.nbbbbd.net/vb/showthread.php?p=331891&amp;ei=R_d4Ub6UMsfXtQbhnoCwAw&amp;psig=AFQjCNE46lq97fuBL4TNkR0npx1xsxQL2g&amp;ust=13669684763235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مستطيل 10"/>
          <p:cNvSpPr/>
          <p:nvPr/>
        </p:nvSpPr>
        <p:spPr>
          <a:xfrm>
            <a:off x="4932040" y="5445224"/>
            <a:ext cx="3744416" cy="7920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ستطيل 11"/>
          <p:cNvSpPr/>
          <p:nvPr/>
        </p:nvSpPr>
        <p:spPr>
          <a:xfrm>
            <a:off x="4932040" y="4725144"/>
            <a:ext cx="3744416" cy="64807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ستطيل 9"/>
          <p:cNvSpPr/>
          <p:nvPr/>
        </p:nvSpPr>
        <p:spPr>
          <a:xfrm>
            <a:off x="4932040" y="4005064"/>
            <a:ext cx="3744416" cy="6480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p:cNvPicPr>
            <a:picLocks noChangeAspect="1" noChangeArrowheads="1"/>
          </p:cNvPicPr>
          <p:nvPr/>
        </p:nvPicPr>
        <p:blipFill>
          <a:blip r:embed="rId2" cstate="print"/>
          <a:srcRect l="15386" t="12815" r="16229" b="35923"/>
          <a:stretch>
            <a:fillRect/>
          </a:stretch>
        </p:blipFill>
        <p:spPr bwMode="auto">
          <a:xfrm>
            <a:off x="0" y="0"/>
            <a:ext cx="9144000"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عنوان 1"/>
          <p:cNvSpPr>
            <a:spLocks noGrp="1"/>
          </p:cNvSpPr>
          <p:nvPr>
            <p:ph type="ctrTitle"/>
          </p:nvPr>
        </p:nvSpPr>
        <p:spPr>
          <a:xfrm>
            <a:off x="1547664" y="1340768"/>
            <a:ext cx="5832648" cy="2403648"/>
          </a:xfrm>
        </p:spPr>
        <p:txBody>
          <a:bodyPr>
            <a:normAutofit/>
          </a:bodyPr>
          <a:lstStyle/>
          <a:p>
            <a:pPr algn="r" rtl="1"/>
            <a:r>
              <a:rPr lang="en-US" sz="3200" dirty="0" smtClean="0"/>
              <a:t>“</a:t>
            </a:r>
            <a:r>
              <a:rPr lang="ar-SA" sz="3200" dirty="0" smtClean="0"/>
              <a:t>يَا أَيُّهَا الَّذِينَ </a:t>
            </a:r>
            <a:r>
              <a:rPr lang="ar-SA" sz="3200" dirty="0" smtClean="0">
                <a:solidFill>
                  <a:srgbClr val="FF0000"/>
                </a:solidFill>
              </a:rPr>
              <a:t>آمَنُواْ </a:t>
            </a:r>
            <a:r>
              <a:rPr lang="ar-SA" sz="3200" dirty="0" smtClean="0"/>
              <a:t>كُتِبَ عَلَيْكُمُ الصِّيَامُ كَمَا كُتِبَ عَلَى الَّذِينَ مِن قَبْلِكُمْ لَعَلَّكُمْ تَتَّقُونَ</a:t>
            </a:r>
            <a:r>
              <a:rPr lang="en-US" sz="3200" dirty="0" smtClean="0"/>
              <a:t>”</a:t>
            </a:r>
            <a:r>
              <a:rPr lang="ar-SA" sz="3200" dirty="0" smtClean="0"/>
              <a:t> </a:t>
            </a:r>
            <a:endParaRPr lang="en-US" sz="3200" dirty="0"/>
          </a:p>
        </p:txBody>
      </p:sp>
      <p:sp>
        <p:nvSpPr>
          <p:cNvPr id="3" name="عنوان فرعي 2"/>
          <p:cNvSpPr>
            <a:spLocks noGrp="1"/>
          </p:cNvSpPr>
          <p:nvPr>
            <p:ph type="subTitle" idx="1"/>
          </p:nvPr>
        </p:nvSpPr>
        <p:spPr>
          <a:xfrm>
            <a:off x="4932040" y="4077072"/>
            <a:ext cx="3816424" cy="2304256"/>
          </a:xfrm>
        </p:spPr>
        <p:txBody>
          <a:bodyPr>
            <a:normAutofit fontScale="92500" lnSpcReduction="10000"/>
          </a:bodyPr>
          <a:lstStyle/>
          <a:p>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يخصُّ الله تعالى في </a:t>
            </a:r>
            <a:r>
              <a:rPr lang="ar-SA"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ندائه </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الذين </a:t>
            </a:r>
            <a:r>
              <a:rPr lang="ar-SA"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آمنوا“</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ar-SA" sz="2400" dirty="0" smtClean="0"/>
          </a:p>
          <a:p>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نستنتج من </a:t>
            </a:r>
            <a:r>
              <a:rPr lang="ar-SA"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ذلك:</a:t>
            </a:r>
            <a:endPar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ar-SA" sz="2400" dirty="0" smtClean="0"/>
          </a:p>
          <a:p>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أن الصوم عبادة تجب على المسلم فقط ولا تجب على الكافر.</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194" name="Picture 2" descr="http://labosp.com/_files/images/Pages/conditions_vente.jpeg">
            <a:hlinkClick r:id="rId3"/>
          </p:cNvPr>
          <p:cNvPicPr>
            <a:picLocks noChangeAspect="1" noChangeArrowheads="1"/>
          </p:cNvPicPr>
          <p:nvPr/>
        </p:nvPicPr>
        <p:blipFill>
          <a:blip r:embed="rId4" cstate="print">
            <a:clrChange>
              <a:clrFrom>
                <a:srgbClr val="F3F3F3"/>
              </a:clrFrom>
              <a:clrTo>
                <a:srgbClr val="F3F3F3">
                  <a:alpha val="0"/>
                </a:srgbClr>
              </a:clrTo>
            </a:clrChange>
          </a:blip>
          <a:srcRect/>
          <a:stretch>
            <a:fillRect/>
          </a:stretch>
        </p:blipFill>
        <p:spPr bwMode="auto">
          <a:xfrm>
            <a:off x="0" y="3922787"/>
            <a:ext cx="2935213" cy="2935213"/>
          </a:xfrm>
          <a:prstGeom prst="rect">
            <a:avLst/>
          </a:prstGeom>
          <a:noFill/>
        </p:spPr>
      </p:pic>
      <p:sp>
        <p:nvSpPr>
          <p:cNvPr id="8" name="مربع نص 7"/>
          <p:cNvSpPr txBox="1"/>
          <p:nvPr/>
        </p:nvSpPr>
        <p:spPr>
          <a:xfrm>
            <a:off x="1043608" y="5157192"/>
            <a:ext cx="648072" cy="646331"/>
          </a:xfrm>
          <a:prstGeom prst="rect">
            <a:avLst/>
          </a:prstGeom>
          <a:noFill/>
        </p:spPr>
        <p:txBody>
          <a:bodyPr wrap="square" rtlCol="0">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الشرط</a:t>
            </a:r>
          </a:p>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الاول</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8" name="Picture 6" descr="http://2.bp.blogspot.com/-VY651aAT8dg/TyMdQ0MXJII/AAAAAAAAAb8/JUEA-Ik2bb4/s1600/الإسلام.png">
            <a:hlinkClick r:id="rId5"/>
          </p:cNvPr>
          <p:cNvPicPr>
            <a:picLocks noChangeAspect="1" noChangeArrowheads="1"/>
          </p:cNvPicPr>
          <p:nvPr/>
        </p:nvPicPr>
        <p:blipFill>
          <a:blip r:embed="rId6" cstate="print">
            <a:clrChange>
              <a:clrFrom>
                <a:srgbClr val="FCFCFC"/>
              </a:clrFrom>
              <a:clrTo>
                <a:srgbClr val="FCFCFC">
                  <a:alpha val="0"/>
                </a:srgbClr>
              </a:clrTo>
            </a:clrChange>
          </a:blip>
          <a:srcRect t="10423" r="3846"/>
          <a:stretch>
            <a:fillRect/>
          </a:stretch>
        </p:blipFill>
        <p:spPr bwMode="auto">
          <a:xfrm>
            <a:off x="2123728" y="4653136"/>
            <a:ext cx="1800200" cy="12376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198"/>
                                        </p:tgtEl>
                                        <p:attrNameLst>
                                          <p:attrName>style.visibility</p:attrName>
                                        </p:attrNameLst>
                                      </p:cBhvr>
                                      <p:to>
                                        <p:strVal val="visible"/>
                                      </p:to>
                                    </p:set>
                                    <p:anim calcmode="lin" valueType="num">
                                      <p:cBhvr additive="base">
                                        <p:cTn id="22" dur="500" fill="hold"/>
                                        <p:tgtEl>
                                          <p:spTgt spid="8198"/>
                                        </p:tgtEl>
                                        <p:attrNameLst>
                                          <p:attrName>ppt_x</p:attrName>
                                        </p:attrNameLst>
                                      </p:cBhvr>
                                      <p:tavLst>
                                        <p:tav tm="0">
                                          <p:val>
                                            <p:strVal val="#ppt_x"/>
                                          </p:val>
                                        </p:tav>
                                        <p:tav tm="100000">
                                          <p:val>
                                            <p:strVal val="#ppt_x"/>
                                          </p:val>
                                        </p:tav>
                                      </p:tavLst>
                                    </p:anim>
                                    <p:anim calcmode="lin" valueType="num">
                                      <p:cBhvr additive="base">
                                        <p:cTn id="23"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6" name="Picture 2" descr="http://www.homestead.com/~media/elements/AnimatedClipart/people/animations/baby__crying_2A.gif"/>
          <p:cNvPicPr>
            <a:picLocks noChangeAspect="1" noChangeArrowheads="1" noCrop="1"/>
          </p:cNvPicPr>
          <p:nvPr/>
        </p:nvPicPr>
        <p:blipFill>
          <a:blip r:embed="rId2" cstate="print"/>
          <a:srcRect/>
          <a:stretch>
            <a:fillRect/>
          </a:stretch>
        </p:blipFill>
        <p:spPr bwMode="auto">
          <a:xfrm flipH="1">
            <a:off x="6732240" y="4221088"/>
            <a:ext cx="2002520" cy="2252837"/>
          </a:xfrm>
          <a:prstGeom prst="rect">
            <a:avLst/>
          </a:prstGeom>
          <a:noFill/>
        </p:spPr>
      </p:pic>
      <p:sp>
        <p:nvSpPr>
          <p:cNvPr id="5" name="سحابة 4"/>
          <p:cNvSpPr/>
          <p:nvPr/>
        </p:nvSpPr>
        <p:spPr>
          <a:xfrm>
            <a:off x="6516216" y="2348880"/>
            <a:ext cx="2376264" cy="1512168"/>
          </a:xfrm>
          <a:prstGeom prst="cloud">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bg2">
                    <a:lumMod val="75000"/>
                  </a:schemeClr>
                </a:solidFill>
              </a:rPr>
              <a:t>هذه طفلة، سال على خدها دمع العيون.</a:t>
            </a:r>
            <a:endParaRPr lang="en-US" dirty="0" smtClean="0">
              <a:solidFill>
                <a:schemeClr val="bg2">
                  <a:lumMod val="75000"/>
                </a:schemeClr>
              </a:solidFill>
            </a:endParaRPr>
          </a:p>
        </p:txBody>
      </p:sp>
      <p:sp>
        <p:nvSpPr>
          <p:cNvPr id="6" name="سحابة 5"/>
          <p:cNvSpPr/>
          <p:nvPr/>
        </p:nvSpPr>
        <p:spPr>
          <a:xfrm>
            <a:off x="3635896" y="2924944"/>
            <a:ext cx="2592288" cy="1872208"/>
          </a:xfrm>
          <a:prstGeom prst="clou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accent2">
                    <a:lumMod val="50000"/>
                  </a:schemeClr>
                </a:solidFill>
              </a:rPr>
              <a:t>لما تبكي حسب اعتقادكم، </a:t>
            </a:r>
            <a:r>
              <a:rPr lang="ar-SA" dirty="0" err="1" smtClean="0">
                <a:solidFill>
                  <a:schemeClr val="accent2">
                    <a:lumMod val="50000"/>
                  </a:schemeClr>
                </a:solidFill>
              </a:rPr>
              <a:t>لالم</a:t>
            </a:r>
            <a:r>
              <a:rPr lang="ar-SA" dirty="0" smtClean="0">
                <a:solidFill>
                  <a:schemeClr val="accent2">
                    <a:lumMod val="50000"/>
                  </a:schemeClr>
                </a:solidFill>
              </a:rPr>
              <a:t> يصيب البطون، ام لجوع يكوي الجفون؟</a:t>
            </a:r>
            <a:endParaRPr lang="en-US" dirty="0">
              <a:solidFill>
                <a:schemeClr val="accent2">
                  <a:lumMod val="50000"/>
                </a:schemeClr>
              </a:solidFill>
            </a:endParaRPr>
          </a:p>
        </p:txBody>
      </p:sp>
      <p:sp>
        <p:nvSpPr>
          <p:cNvPr id="7" name="سحابة 6"/>
          <p:cNvSpPr/>
          <p:nvPr/>
        </p:nvSpPr>
        <p:spPr>
          <a:xfrm>
            <a:off x="3923928" y="4869160"/>
            <a:ext cx="2592288" cy="1800200"/>
          </a:xfrm>
          <a:prstGeom prst="cloud">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bg2">
                    <a:lumMod val="75000"/>
                  </a:schemeClr>
                </a:solidFill>
              </a:rPr>
              <a:t>هل يمكن لها الامتناع عن تناول الحليب </a:t>
            </a:r>
            <a:r>
              <a:rPr lang="ar-SA" dirty="0" err="1" smtClean="0">
                <a:solidFill>
                  <a:schemeClr val="bg2">
                    <a:lumMod val="75000"/>
                  </a:schemeClr>
                </a:solidFill>
              </a:rPr>
              <a:t>لامد</a:t>
            </a:r>
            <a:r>
              <a:rPr lang="ar-SA" dirty="0" smtClean="0">
                <a:solidFill>
                  <a:schemeClr val="bg2">
                    <a:lumMod val="75000"/>
                  </a:schemeClr>
                </a:solidFill>
              </a:rPr>
              <a:t> </a:t>
            </a:r>
            <a:r>
              <a:rPr lang="ar-SA" dirty="0" err="1" smtClean="0">
                <a:solidFill>
                  <a:schemeClr val="bg2">
                    <a:lumMod val="75000"/>
                  </a:schemeClr>
                </a:solidFill>
              </a:rPr>
              <a:t>طويل؟.</a:t>
            </a:r>
            <a:r>
              <a:rPr lang="ar-SA" dirty="0" smtClean="0">
                <a:solidFill>
                  <a:schemeClr val="bg2">
                    <a:lumMod val="75000"/>
                  </a:schemeClr>
                </a:solidFill>
              </a:rPr>
              <a:t> ام لو فعلنا ذلك فلن نسلم من صراخ وعويل؟</a:t>
            </a:r>
            <a:endParaRPr lang="en-US" dirty="0">
              <a:solidFill>
                <a:schemeClr val="bg2">
                  <a:lumMod val="75000"/>
                </a:schemeClr>
              </a:solidFill>
            </a:endParaRPr>
          </a:p>
        </p:txBody>
      </p:sp>
      <p:pic>
        <p:nvPicPr>
          <p:cNvPr id="1028" name="Picture 4" descr="https://si0.twimg.com/profile_images/2250831746/magnon.jp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024" y="188640"/>
            <a:ext cx="2201316" cy="2935088"/>
          </a:xfrm>
          <a:prstGeom prst="rect">
            <a:avLst/>
          </a:prstGeom>
          <a:noFill/>
        </p:spPr>
      </p:pic>
      <p:sp>
        <p:nvSpPr>
          <p:cNvPr id="9" name="سحابة 8"/>
          <p:cNvSpPr/>
          <p:nvPr/>
        </p:nvSpPr>
        <p:spPr>
          <a:xfrm>
            <a:off x="2771800" y="260648"/>
            <a:ext cx="3240360" cy="1728192"/>
          </a:xfrm>
          <a:prstGeom prst="clou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accent2">
                    <a:lumMod val="75000"/>
                  </a:schemeClr>
                </a:solidFill>
              </a:rPr>
              <a:t>وهذا رجل اصابه الجنون، فقد عقله منذ قرون، فهل يجب الصيام عليه وهو في حاله المحزون؟</a:t>
            </a:r>
            <a:endParaRPr lang="en-US" dirty="0">
              <a:solidFill>
                <a:schemeClr val="accent2">
                  <a:lumMod val="75000"/>
                </a:schemeClr>
              </a:solidFill>
            </a:endParaRPr>
          </a:p>
        </p:txBody>
      </p:sp>
      <p:sp>
        <p:nvSpPr>
          <p:cNvPr id="11" name="شكل بيضاوي 10"/>
          <p:cNvSpPr/>
          <p:nvPr/>
        </p:nvSpPr>
        <p:spPr>
          <a:xfrm>
            <a:off x="6228184" y="3933056"/>
            <a:ext cx="1152128" cy="11521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bg2">
                    <a:lumMod val="10000"/>
                  </a:schemeClr>
                </a:solidFill>
              </a:rPr>
              <a:t>البلوغ</a:t>
            </a:r>
            <a:endParaRPr lang="en-US" dirty="0">
              <a:solidFill>
                <a:schemeClr val="bg2">
                  <a:lumMod val="10000"/>
                </a:schemeClr>
              </a:solidFill>
            </a:endParaRPr>
          </a:p>
        </p:txBody>
      </p:sp>
      <p:sp>
        <p:nvSpPr>
          <p:cNvPr id="12" name="شكل بيضاوي 11"/>
          <p:cNvSpPr/>
          <p:nvPr/>
        </p:nvSpPr>
        <p:spPr>
          <a:xfrm>
            <a:off x="2699792" y="2060848"/>
            <a:ext cx="1152128" cy="11521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bg2">
                    <a:lumMod val="10000"/>
                  </a:schemeClr>
                </a:solidFill>
              </a:rPr>
              <a:t>العقل</a:t>
            </a:r>
            <a:endParaRPr lang="en-US" dirty="0">
              <a:solidFill>
                <a:schemeClr val="bg2">
                  <a:lumMod val="10000"/>
                </a:schemeClr>
              </a:solidFill>
            </a:endParaRPr>
          </a:p>
        </p:txBody>
      </p:sp>
      <p:cxnSp>
        <p:nvCxnSpPr>
          <p:cNvPr id="15" name="رابط كسهم مستقيم 14"/>
          <p:cNvCxnSpPr/>
          <p:nvPr/>
        </p:nvCxnSpPr>
        <p:spPr>
          <a:xfrm flipH="1" flipV="1">
            <a:off x="7668344" y="3933056"/>
            <a:ext cx="7200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H="1" flipV="1">
            <a:off x="7380312" y="4797152"/>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flipH="1">
            <a:off x="6588224" y="5013176"/>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1979712" y="1772816"/>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a:off x="1979712" y="1772816"/>
            <a:ext cx="72008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169" name="Picture 1" descr="C:\Users\Amar\Desktop\مشرروع تخرج\תיקיה חדשה (2)\noble_qur__an_by_kaela16-d4j2mpl.jpg"/>
          <p:cNvPicPr>
            <a:picLocks noChangeAspect="1" noChangeArrowheads="1"/>
          </p:cNvPicPr>
          <p:nvPr/>
        </p:nvPicPr>
        <p:blipFill>
          <a:blip r:embed="rId5" cstate="print"/>
          <a:srcRect l="3689" t="6298" r="62686" b="11822"/>
          <a:stretch>
            <a:fillRect/>
          </a:stretch>
        </p:blipFill>
        <p:spPr bwMode="auto">
          <a:xfrm>
            <a:off x="251520" y="3356992"/>
            <a:ext cx="2555776" cy="3288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شكل بيضاوي 27"/>
          <p:cNvSpPr/>
          <p:nvPr/>
        </p:nvSpPr>
        <p:spPr>
          <a:xfrm>
            <a:off x="395536" y="3573016"/>
            <a:ext cx="2232248" cy="2880320"/>
          </a:xfrm>
          <a:prstGeom prst="ellipse">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ar-SA" b="1" dirty="0"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endParaRPr>
          </a:p>
          <a:p>
            <a:pPr algn="ctr"/>
            <a:endParaRPr lang="ar-SA" b="1" dirty="0"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endParaRPr>
          </a:p>
          <a:p>
            <a:pPr algn="ctr"/>
            <a:r>
              <a:rPr lang="ar-SA" b="1" dirty="0"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rPr>
              <a:t>قال رسول الله صلى الله عليه </a:t>
            </a:r>
            <a:r>
              <a:rPr lang="ar-SA" b="1" dirty="0" err="1"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rPr>
              <a:t>وسلم </a:t>
            </a:r>
            <a:r>
              <a:rPr lang="ar-SA" b="1" dirty="0"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rPr>
              <a:t>:“ رفع القلم عن ثلاثة: عن النائم حتى يستيقظ، وعن الصبي حتى يحتلم، وعن المجنون حتى </a:t>
            </a:r>
            <a:r>
              <a:rPr lang="ar-SA" b="1" dirty="0" err="1"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rPr>
              <a:t>يعقل“.</a:t>
            </a:r>
            <a:r>
              <a:rPr lang="ar-SA" b="1" dirty="0"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rPr>
              <a:t> </a:t>
            </a:r>
            <a:br>
              <a:rPr lang="ar-SA" b="1" dirty="0"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rPr>
            </a:br>
            <a:endParaRPr lang="en-US" b="1" dirty="0"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endParaRPr>
          </a:p>
          <a:p>
            <a:pPr algn="ctr"/>
            <a:endParaRPr lang="en-US" dirty="0">
              <a:ln>
                <a:solidFill>
                  <a:schemeClr val="accent2">
                    <a:lumMod val="50000"/>
                  </a:schemeClr>
                </a:solidFill>
              </a:ln>
              <a:solidFill>
                <a:schemeClr val="accent2">
                  <a:lumMod val="50000"/>
                </a:schemeClr>
              </a:solidFill>
            </a:endParaRPr>
          </a:p>
        </p:txBody>
      </p:sp>
      <p:pic>
        <p:nvPicPr>
          <p:cNvPr id="7170" name="Picture 2" descr="C:\Users\Amar\Desktop\مشرروع تخرج\תיקיה חדשה (2)\noble_qur__an_by_kaela16-d4j2mpl.jpg"/>
          <p:cNvPicPr>
            <a:picLocks noChangeAspect="1" noChangeArrowheads="1"/>
          </p:cNvPicPr>
          <p:nvPr/>
        </p:nvPicPr>
        <p:blipFill>
          <a:blip r:embed="rId5" cstate="print">
            <a:clrChange>
              <a:clrFrom>
                <a:srgbClr val="1C0B01"/>
              </a:clrFrom>
              <a:clrTo>
                <a:srgbClr val="1C0B01">
                  <a:alpha val="0"/>
                </a:srgbClr>
              </a:clrTo>
            </a:clrChange>
          </a:blip>
          <a:srcRect l="72727" t="71108" r="18182" b="13140"/>
          <a:stretch>
            <a:fillRect/>
          </a:stretch>
        </p:blipFill>
        <p:spPr bwMode="auto">
          <a:xfrm>
            <a:off x="7587208" y="0"/>
            <a:ext cx="1556792" cy="1556792"/>
          </a:xfrm>
          <a:prstGeom prst="rect">
            <a:avLst/>
          </a:prstGeom>
          <a:noFill/>
          <a:effectLst>
            <a:softEdge rad="12700"/>
          </a:effectLst>
        </p:spPr>
      </p:pic>
      <p:pic>
        <p:nvPicPr>
          <p:cNvPr id="31" name="Picture 2" descr="C:\Users\Amar\Desktop\مشرروع تخرج\תיקיה חדשה (2)\noble_qur__an_by_kaela16-d4j2mpl.jpg"/>
          <p:cNvPicPr>
            <a:picLocks noChangeAspect="1" noChangeArrowheads="1"/>
          </p:cNvPicPr>
          <p:nvPr/>
        </p:nvPicPr>
        <p:blipFill>
          <a:blip r:embed="rId5" cstate="print">
            <a:clrChange>
              <a:clrFrom>
                <a:srgbClr val="1C0B01"/>
              </a:clrFrom>
              <a:clrTo>
                <a:srgbClr val="1C0B01">
                  <a:alpha val="0"/>
                </a:srgbClr>
              </a:clrTo>
            </a:clrChange>
          </a:blip>
          <a:srcRect l="72727" t="71108" r="18182" b="13140"/>
          <a:stretch>
            <a:fillRect/>
          </a:stretch>
        </p:blipFill>
        <p:spPr bwMode="auto">
          <a:xfrm flipH="1">
            <a:off x="0" y="0"/>
            <a:ext cx="1556792" cy="1556792"/>
          </a:xfrm>
          <a:prstGeom prst="rect">
            <a:avLst/>
          </a:prstGeom>
          <a:noFill/>
          <a:effectLst>
            <a:softEdge rad="12700"/>
          </a:effectLst>
        </p:spPr>
      </p:pic>
      <p:pic>
        <p:nvPicPr>
          <p:cNvPr id="34" name="Picture 2" descr="http://labosp.com/_files/images/Pages/conditions_vente.jpeg">
            <a:hlinkClick r:id="rId6"/>
          </p:cNvPr>
          <p:cNvPicPr>
            <a:picLocks noChangeAspect="1" noChangeArrowheads="1"/>
          </p:cNvPicPr>
          <p:nvPr/>
        </p:nvPicPr>
        <p:blipFill>
          <a:blip r:embed="rId7" cstate="print">
            <a:clrChange>
              <a:clrFrom>
                <a:srgbClr val="F3F3F3"/>
              </a:clrFrom>
              <a:clrTo>
                <a:srgbClr val="F3F3F3">
                  <a:alpha val="0"/>
                </a:srgbClr>
              </a:clrTo>
            </a:clrChange>
          </a:blip>
          <a:srcRect/>
          <a:stretch>
            <a:fillRect/>
          </a:stretch>
        </p:blipFill>
        <p:spPr bwMode="auto">
          <a:xfrm flipH="1">
            <a:off x="5083292" y="-171400"/>
            <a:ext cx="3377140" cy="2880320"/>
          </a:xfrm>
          <a:prstGeom prst="rect">
            <a:avLst/>
          </a:prstGeom>
          <a:noFill/>
        </p:spPr>
      </p:pic>
      <p:sp>
        <p:nvSpPr>
          <p:cNvPr id="35" name="مربع نص 34"/>
          <p:cNvSpPr txBox="1"/>
          <p:nvPr/>
        </p:nvSpPr>
        <p:spPr>
          <a:xfrm>
            <a:off x="6516216" y="1052736"/>
            <a:ext cx="792088" cy="646331"/>
          </a:xfrm>
          <a:prstGeom prst="rect">
            <a:avLst/>
          </a:prstGeom>
          <a:noFill/>
        </p:spPr>
        <p:txBody>
          <a:bodyPr wrap="square" rtlCol="0">
            <a:spAutoFit/>
          </a:bodyPr>
          <a:lstStyle/>
          <a:p>
            <a:r>
              <a:rPr lang="ar-SA" dirty="0" smtClean="0"/>
              <a:t>    التكليف</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1028"/>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cstate="print"/>
          <a:srcRect/>
          <a:stretch>
            <a:fillRect/>
          </a:stretch>
        </p:blipFill>
        <p:spPr bwMode="auto">
          <a:xfrm flipH="1">
            <a:off x="0" y="0"/>
            <a:ext cx="9144000" cy="6858000"/>
          </a:xfrm>
          <a:prstGeom prst="rect">
            <a:avLst/>
          </a:prstGeom>
          <a:noFill/>
          <a:ln w="9525">
            <a:noFill/>
            <a:miter lim="800000"/>
            <a:headEnd/>
            <a:tailEnd/>
          </a:ln>
        </p:spPr>
      </p:pic>
      <p:sp>
        <p:nvSpPr>
          <p:cNvPr id="4" name="مستطيل 3"/>
          <p:cNvSpPr/>
          <p:nvPr/>
        </p:nvSpPr>
        <p:spPr>
          <a:xfrm>
            <a:off x="971600" y="836712"/>
            <a:ext cx="7128792" cy="64807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ان يخلو من الاعذار التي تمنع الصوم او التي تبيح الفطر </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6" name="رابط كسهم مستقيم 5"/>
          <p:cNvCxnSpPr>
            <a:stCxn id="4" idx="2"/>
          </p:cNvCxnSpPr>
          <p:nvPr/>
        </p:nvCxnSpPr>
        <p:spPr>
          <a:xfrm>
            <a:off x="4535996" y="1484784"/>
            <a:ext cx="147616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a:stCxn id="4" idx="2"/>
          </p:cNvCxnSpPr>
          <p:nvPr/>
        </p:nvCxnSpPr>
        <p:spPr>
          <a:xfrm flipH="1">
            <a:off x="3203848" y="1484784"/>
            <a:ext cx="133214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شكل بيضاوي 8"/>
          <p:cNvSpPr/>
          <p:nvPr/>
        </p:nvSpPr>
        <p:spPr>
          <a:xfrm>
            <a:off x="4860032" y="2708920"/>
            <a:ext cx="2880320" cy="2592288"/>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مانعة للصوم</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شكل بيضاوي 10"/>
          <p:cNvSpPr/>
          <p:nvPr/>
        </p:nvSpPr>
        <p:spPr>
          <a:xfrm>
            <a:off x="1763688" y="2780928"/>
            <a:ext cx="2880320" cy="259228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مبيحة للفطر</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2" descr="http://labosp.com/_files/images/Pages/conditions_vente.jpeg">
            <a:hlinkClick r:id="rId3"/>
          </p:cNvPr>
          <p:cNvPicPr>
            <a:picLocks noChangeAspect="1" noChangeArrowheads="1"/>
          </p:cNvPicPr>
          <p:nvPr/>
        </p:nvPicPr>
        <p:blipFill>
          <a:blip r:embed="rId4" cstate="print">
            <a:clrChange>
              <a:clrFrom>
                <a:srgbClr val="F3F3F3"/>
              </a:clrFrom>
              <a:clrTo>
                <a:srgbClr val="F3F3F3">
                  <a:alpha val="0"/>
                </a:srgbClr>
              </a:clrTo>
            </a:clrChange>
          </a:blip>
          <a:srcRect/>
          <a:stretch>
            <a:fillRect/>
          </a:stretch>
        </p:blipFill>
        <p:spPr bwMode="auto">
          <a:xfrm>
            <a:off x="0" y="3922787"/>
            <a:ext cx="2935213" cy="29352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شكل بيضاوي 3"/>
          <p:cNvSpPr/>
          <p:nvPr/>
        </p:nvSpPr>
        <p:spPr>
          <a:xfrm>
            <a:off x="6156176" y="332656"/>
            <a:ext cx="2520280" cy="2304256"/>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مانعة للصوم</a:t>
            </a:r>
            <a:endParaRPr lang="en-US" dirty="0"/>
          </a:p>
        </p:txBody>
      </p:sp>
      <p:pic>
        <p:nvPicPr>
          <p:cNvPr id="16386" name="Picture 2" descr="http://up70.s-oman.net/6_c58ge.gif">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86500" y="3789040"/>
            <a:ext cx="2857500" cy="2828925"/>
          </a:xfrm>
          <a:prstGeom prst="rect">
            <a:avLst/>
          </a:prstGeom>
          <a:noFill/>
        </p:spPr>
      </p:pic>
      <p:pic>
        <p:nvPicPr>
          <p:cNvPr id="16388" name="Picture 4" descr="http://3.bp.blogspot.com/_rZe0rSweop4/TTw1FIjHbjI/AAAAAAAAAHY/11Q9LJZO2uY/s1600/29062007-11550-1.jpg">
            <a:hlinkClick r:id="rId5"/>
          </p:cNvPr>
          <p:cNvPicPr>
            <a:picLocks noChangeAspect="1" noChangeArrowheads="1"/>
          </p:cNvPicPr>
          <p:nvPr/>
        </p:nvPicPr>
        <p:blipFill>
          <a:blip r:embed="rId6" cstate="print">
            <a:clrChange>
              <a:clrFrom>
                <a:srgbClr val="000000"/>
              </a:clrFrom>
              <a:clrTo>
                <a:srgbClr val="000000">
                  <a:alpha val="0"/>
                </a:srgbClr>
              </a:clrTo>
            </a:clrChange>
          </a:blip>
          <a:srcRect l="21436" t="9102" r="12123"/>
          <a:stretch>
            <a:fillRect/>
          </a:stretch>
        </p:blipFill>
        <p:spPr bwMode="auto">
          <a:xfrm>
            <a:off x="0" y="2736756"/>
            <a:ext cx="2664296" cy="4121244"/>
          </a:xfrm>
          <a:prstGeom prst="rect">
            <a:avLst/>
          </a:prstGeom>
          <a:noFill/>
        </p:spPr>
      </p:pic>
      <p:cxnSp>
        <p:nvCxnSpPr>
          <p:cNvPr id="8" name="رابط كسهم مستقيم 7"/>
          <p:cNvCxnSpPr>
            <a:stCxn id="4" idx="4"/>
          </p:cNvCxnSpPr>
          <p:nvPr/>
        </p:nvCxnSpPr>
        <p:spPr>
          <a:xfrm flipH="1">
            <a:off x="7380312" y="2636912"/>
            <a:ext cx="36004"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a:stCxn id="4" idx="2"/>
          </p:cNvCxnSpPr>
          <p:nvPr/>
        </p:nvCxnSpPr>
        <p:spPr>
          <a:xfrm flipH="1">
            <a:off x="2051720" y="1484784"/>
            <a:ext cx="4104456"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سحابة 10"/>
          <p:cNvSpPr/>
          <p:nvPr/>
        </p:nvSpPr>
        <p:spPr>
          <a:xfrm>
            <a:off x="251520" y="764704"/>
            <a:ext cx="2376264" cy="1728192"/>
          </a:xfrm>
          <a:prstGeom prst="cloud">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اصابه الجنون</a:t>
            </a:r>
            <a:endParaRPr lang="en-US" dirty="0"/>
          </a:p>
        </p:txBody>
      </p:sp>
      <p:sp>
        <p:nvSpPr>
          <p:cNvPr id="12" name="سحابة 11"/>
          <p:cNvSpPr/>
          <p:nvPr/>
        </p:nvSpPr>
        <p:spPr>
          <a:xfrm>
            <a:off x="3995936" y="4149080"/>
            <a:ext cx="2376264" cy="1728192"/>
          </a:xfrm>
          <a:prstGeom prst="clou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اصابه الاغماء</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6156176" y="332656"/>
            <a:ext cx="2520280" cy="2304256"/>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مبيحة للفطر</a:t>
            </a:r>
            <a:endParaRPr lang="en-US" dirty="0"/>
          </a:p>
        </p:txBody>
      </p:sp>
      <p:sp>
        <p:nvSpPr>
          <p:cNvPr id="11" name="سحابة 10"/>
          <p:cNvSpPr/>
          <p:nvPr/>
        </p:nvSpPr>
        <p:spPr>
          <a:xfrm>
            <a:off x="3419872" y="332656"/>
            <a:ext cx="1944216" cy="1008112"/>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مسافرون لمكان بعيد</a:t>
            </a:r>
            <a:endParaRPr lang="en-US" dirty="0"/>
          </a:p>
        </p:txBody>
      </p:sp>
      <p:cxnSp>
        <p:nvCxnSpPr>
          <p:cNvPr id="13" name="رابط كسهم مستقيم 12"/>
          <p:cNvCxnSpPr>
            <a:stCxn id="4" idx="4"/>
          </p:cNvCxnSpPr>
          <p:nvPr/>
        </p:nvCxnSpPr>
        <p:spPr>
          <a:xfrm flipH="1">
            <a:off x="4355976" y="2636912"/>
            <a:ext cx="3060340"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436" name="Picture 4" descr="http://t3.gstatic.com/images?q=tbn:ANd9GcS13doZFwIHKJvjViCyQrqe952dQJB_DQLUZeaTvtpp5e_i4sud">
            <a:hlinkClick r:id="rId2"/>
          </p:cNvPr>
          <p:cNvPicPr>
            <a:picLocks noChangeAspect="1" noChangeArrowheads="1"/>
          </p:cNvPicPr>
          <p:nvPr/>
        </p:nvPicPr>
        <p:blipFill>
          <a:blip r:embed="rId3" cstate="print"/>
          <a:srcRect l="2520" t="3780" r="1721" b="5501"/>
          <a:stretch>
            <a:fillRect/>
          </a:stretch>
        </p:blipFill>
        <p:spPr bwMode="auto">
          <a:xfrm flipH="1">
            <a:off x="251520" y="404664"/>
            <a:ext cx="2736304" cy="1728192"/>
          </a:xfrm>
          <a:prstGeom prst="rect">
            <a:avLst/>
          </a:prstGeom>
          <a:noFill/>
        </p:spPr>
      </p:pic>
      <p:pic>
        <p:nvPicPr>
          <p:cNvPr id="18438" name="Picture 6" descr="http://1.bp.blogspot.com/_FMcv-Azt6vM/SsRIigmMttI/AAAAAAAAANs/jzIhGJPAduI/s400/عجوز.jpg">
            <a:hlinkClick r:id="rId4"/>
          </p:cNvPr>
          <p:cNvPicPr>
            <a:picLocks noChangeAspect="1" noChangeArrowheads="1"/>
          </p:cNvPicPr>
          <p:nvPr/>
        </p:nvPicPr>
        <p:blipFill>
          <a:blip r:embed="rId5" cstate="print"/>
          <a:srcRect/>
          <a:stretch>
            <a:fillRect/>
          </a:stretch>
        </p:blipFill>
        <p:spPr bwMode="auto">
          <a:xfrm>
            <a:off x="323528" y="2420888"/>
            <a:ext cx="2088232" cy="2857500"/>
          </a:xfrm>
          <a:prstGeom prst="rect">
            <a:avLst/>
          </a:prstGeom>
          <a:noFill/>
        </p:spPr>
      </p:pic>
      <p:cxnSp>
        <p:nvCxnSpPr>
          <p:cNvPr id="19" name="رابط كسهم مستقيم 18"/>
          <p:cNvCxnSpPr>
            <a:stCxn id="4" idx="3"/>
            <a:endCxn id="18438" idx="3"/>
          </p:cNvCxnSpPr>
          <p:nvPr/>
        </p:nvCxnSpPr>
        <p:spPr>
          <a:xfrm flipH="1">
            <a:off x="2411760" y="2299462"/>
            <a:ext cx="4113503" cy="1550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سحابة 19"/>
          <p:cNvSpPr/>
          <p:nvPr/>
        </p:nvSpPr>
        <p:spPr>
          <a:xfrm rot="20769068">
            <a:off x="2961880" y="2273956"/>
            <a:ext cx="1630097" cy="941926"/>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اصابه كِبر</a:t>
            </a:r>
            <a:endParaRPr lang="en-US" dirty="0"/>
          </a:p>
        </p:txBody>
      </p:sp>
      <p:sp>
        <p:nvSpPr>
          <p:cNvPr id="21" name="سحابة 20"/>
          <p:cNvSpPr/>
          <p:nvPr/>
        </p:nvSpPr>
        <p:spPr>
          <a:xfrm rot="20015650">
            <a:off x="4392528" y="3108799"/>
            <a:ext cx="1681568" cy="882710"/>
          </a:xfrm>
          <a:prstGeom prst="cloud">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اصابه مرض</a:t>
            </a:r>
            <a:endParaRPr lang="en-US" dirty="0"/>
          </a:p>
        </p:txBody>
      </p:sp>
      <p:sp>
        <p:nvSpPr>
          <p:cNvPr id="40" name="مستطيل ذو زاوية واحدة مخدوشة 39"/>
          <p:cNvSpPr/>
          <p:nvPr/>
        </p:nvSpPr>
        <p:spPr>
          <a:xfrm flipH="1">
            <a:off x="5580112" y="3140968"/>
            <a:ext cx="3563888" cy="3717032"/>
          </a:xfrm>
          <a:prstGeom prst="snip1Rect">
            <a:avLst>
              <a:gd name="adj"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smtClean="0"/>
              <a:t>شَهْرُ رَمَضَانَ الَّذِيَ أُنزِلَ فِيهِ الْقُرْآنُ هُدًى لِّلنَّاسِ </a:t>
            </a:r>
            <a:r>
              <a:rPr lang="ar-EG" b="1" dirty="0" err="1" smtClean="0"/>
              <a:t>وَبَيِّنَاتٍ</a:t>
            </a:r>
            <a:r>
              <a:rPr lang="ar-EG" b="1" dirty="0" smtClean="0"/>
              <a:t> مِّنَ الْهُدَى وَالْفُرْقَانِ فَمَن شَهِدَ مِنكُمُ الشَّهْرَ فَلْيَصُمْهُ وَمَن كَانَ مَرِيضاً أَوْ عَلَى سَفَرٍ فَعِدَّةٌ مِّنْ أَيَّامٍ أُخَرَ يُرِيدُ اللّهُ بِكُمُ الْيُسْرَ وَلاَ يُرِيدُ بِكُمُ الْعُسْرَ وَلِتُكْمِلُواْ الْعِدَّةَ وَلِتُكَبِّرُواْ اللّهَ عَلَى مَا هَدَاكُمْ وَلَعَلَّكُمْ تَشْكُرُونَ(185</a:t>
            </a:r>
            <a:r>
              <a:rPr lang="ar-EG" b="1" dirty="0" err="1" smtClean="0"/>
              <a:t>)</a:t>
            </a:r>
            <a:endParaRPr lang="ar-EG" dirty="0" smtClean="0"/>
          </a:p>
          <a:p>
            <a:pPr algn="ctr"/>
            <a:endParaRPr lang="en-US" dirty="0"/>
          </a:p>
        </p:txBody>
      </p:sp>
      <p:pic>
        <p:nvPicPr>
          <p:cNvPr id="42" name="Picture 2" descr="http://www.tnahed.com/vb/uploaded/1_01288682710.jpg">
            <a:hlinkClick r:id="rId6"/>
          </p:cNvPr>
          <p:cNvPicPr>
            <a:picLocks noChangeAspect="1" noChangeArrowheads="1"/>
          </p:cNvPicPr>
          <p:nvPr/>
        </p:nvPicPr>
        <p:blipFill>
          <a:blip r:embed="rId7" cstate="print"/>
          <a:srcRect/>
          <a:stretch>
            <a:fillRect/>
          </a:stretch>
        </p:blipFill>
        <p:spPr bwMode="auto">
          <a:xfrm>
            <a:off x="1835696" y="4362449"/>
            <a:ext cx="2476500" cy="2495551"/>
          </a:xfrm>
          <a:prstGeom prst="rect">
            <a:avLst/>
          </a:prstGeom>
          <a:noFill/>
        </p:spPr>
      </p:pic>
      <p:cxnSp>
        <p:nvCxnSpPr>
          <p:cNvPr id="44" name="رابط كسهم مستقيم 43"/>
          <p:cNvCxnSpPr>
            <a:stCxn id="4" idx="2"/>
          </p:cNvCxnSpPr>
          <p:nvPr/>
        </p:nvCxnSpPr>
        <p:spPr>
          <a:xfrm flipH="1" flipV="1">
            <a:off x="2987824" y="1412776"/>
            <a:ext cx="316835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in)">
                                      <p:cBhvr>
                                        <p:cTn id="13" dur="20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8438"/>
                                        </p:tgtEl>
                                        <p:attrNameLst>
                                          <p:attrName>style.visibility</p:attrName>
                                        </p:attrNameLst>
                                      </p:cBhvr>
                                      <p:to>
                                        <p:strVal val="visible"/>
                                      </p:to>
                                    </p:set>
                                    <p:animEffect transition="in" filter="circle(in)">
                                      <p:cBhvr>
                                        <p:cTn id="23" dur="2000"/>
                                        <p:tgtEl>
                                          <p:spTgt spid="18438"/>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lide(fromBottom)">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8436"/>
                                        </p:tgtEl>
                                        <p:attrNameLst>
                                          <p:attrName>style.visibility</p:attrName>
                                        </p:attrNameLst>
                                      </p:cBhvr>
                                      <p:to>
                                        <p:strVal val="visible"/>
                                      </p:to>
                                    </p:set>
                                    <p:animEffect transition="in" filter="box(in)">
                                      <p:cBhvr>
                                        <p:cTn id="33" dur="500"/>
                                        <p:tgtEl>
                                          <p:spTgt spid="1843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40"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TotalTime>
  <Words>213</Words>
  <Application>Microsoft Office PowerPoint</Application>
  <PresentationFormat>On-screen Show (4:3)</PresentationFormat>
  <Paragraphs>29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سمة Office</vt:lpstr>
      <vt:lpstr>“يَا أَيُّهَا الَّذِينَ آمَنُواْ كُتِبَ عَلَيْكُمُ الصِّيَامُ كَمَا كُتِبَ عَلَى الَّذِينَ مِن قَبْلِكُمْ لَعَلَّكُمْ تَتَّقُونَ” </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Amar</dc:creator>
  <cp:lastModifiedBy>win7202</cp:lastModifiedBy>
  <cp:revision>23</cp:revision>
  <dcterms:created xsi:type="dcterms:W3CDTF">2013-04-25T08:12:34Z</dcterms:created>
  <dcterms:modified xsi:type="dcterms:W3CDTF">2013-05-14T07:08:23Z</dcterms:modified>
</cp:coreProperties>
</file>