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62" r:id="rId4"/>
    <p:sldId id="260" r:id="rId5"/>
    <p:sldId id="266" r:id="rId6"/>
    <p:sldId id="263" r:id="rId7"/>
    <p:sldId id="264"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4607" autoAdjust="0"/>
  </p:normalViewPr>
  <p:slideViewPr>
    <p:cSldViewPr>
      <p:cViewPr>
        <p:scale>
          <a:sx n="69" d="100"/>
          <a:sy n="69" d="100"/>
        </p:scale>
        <p:origin x="-2844" y="-10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en-US"/>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a:p>
        </p:txBody>
      </p:sp>
      <p:sp>
        <p:nvSpPr>
          <p:cNvPr id="4" name="מציין מיקום של תאריך 3"/>
          <p:cNvSpPr>
            <a:spLocks noGrp="1"/>
          </p:cNvSpPr>
          <p:nvPr>
            <p:ph type="dt" sz="half" idx="10"/>
          </p:nvPr>
        </p:nvSpPr>
        <p:spPr/>
        <p:txBody>
          <a:bodyPr/>
          <a:lstStyle/>
          <a:p>
            <a:fld id="{9C9F76D8-AA69-48B6-B034-52E260476BB5}" type="datetimeFigureOut">
              <a:rPr lang="en-US" smtClean="0"/>
              <a:pPr/>
              <a:t>5/14/2013</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95EF1454-0013-4AA4-8B27-607FF75FF1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9C9F76D8-AA69-48B6-B034-52E260476BB5}" type="datetimeFigureOut">
              <a:rPr lang="en-US" smtClean="0"/>
              <a:pPr/>
              <a:t>5/14/2013</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95EF1454-0013-4AA4-8B27-607FF75FF1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9C9F76D8-AA69-48B6-B034-52E260476BB5}" type="datetimeFigureOut">
              <a:rPr lang="en-US" smtClean="0"/>
              <a:pPr/>
              <a:t>5/14/2013</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95EF1454-0013-4AA4-8B27-607FF75FF1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9C9F76D8-AA69-48B6-B034-52E260476BB5}" type="datetimeFigureOut">
              <a:rPr lang="en-US" smtClean="0"/>
              <a:pPr/>
              <a:t>5/14/2013</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95EF1454-0013-4AA4-8B27-607FF75FF1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l">
              <a:defRPr sz="4000" b="1" cap="all"/>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9C9F76D8-AA69-48B6-B034-52E260476BB5}" type="datetimeFigureOut">
              <a:rPr lang="en-US" smtClean="0"/>
              <a:pPr/>
              <a:t>5/14/2013</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95EF1454-0013-4AA4-8B27-607FF75FF1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4"/>
          <p:cNvSpPr>
            <a:spLocks noGrp="1"/>
          </p:cNvSpPr>
          <p:nvPr>
            <p:ph type="dt" sz="half" idx="10"/>
          </p:nvPr>
        </p:nvSpPr>
        <p:spPr/>
        <p:txBody>
          <a:bodyPr/>
          <a:lstStyle/>
          <a:p>
            <a:fld id="{9C9F76D8-AA69-48B6-B034-52E260476BB5}" type="datetimeFigureOut">
              <a:rPr lang="en-US" smtClean="0"/>
              <a:pPr/>
              <a:t>5/14/2013</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95EF1454-0013-4AA4-8B27-607FF75FF1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מציין מיקום של תאריך 6"/>
          <p:cNvSpPr>
            <a:spLocks noGrp="1"/>
          </p:cNvSpPr>
          <p:nvPr>
            <p:ph type="dt" sz="half" idx="10"/>
          </p:nvPr>
        </p:nvSpPr>
        <p:spPr/>
        <p:txBody>
          <a:bodyPr/>
          <a:lstStyle/>
          <a:p>
            <a:fld id="{9C9F76D8-AA69-48B6-B034-52E260476BB5}" type="datetimeFigureOut">
              <a:rPr lang="en-US" smtClean="0"/>
              <a:pPr/>
              <a:t>5/14/2013</a:t>
            </a:fld>
            <a:endParaRPr lang="en-US"/>
          </a:p>
        </p:txBody>
      </p:sp>
      <p:sp>
        <p:nvSpPr>
          <p:cNvPr id="8" name="מציין מיקום של כותרת תחתונה 7"/>
          <p:cNvSpPr>
            <a:spLocks noGrp="1"/>
          </p:cNvSpPr>
          <p:nvPr>
            <p:ph type="ftr" sz="quarter" idx="11"/>
          </p:nvPr>
        </p:nvSpPr>
        <p:spPr/>
        <p:txBody>
          <a:bodyPr/>
          <a:lstStyle/>
          <a:p>
            <a:endParaRPr lang="en-US"/>
          </a:p>
        </p:txBody>
      </p:sp>
      <p:sp>
        <p:nvSpPr>
          <p:cNvPr id="9" name="מציין מיקום של מספר שקופית 8"/>
          <p:cNvSpPr>
            <a:spLocks noGrp="1"/>
          </p:cNvSpPr>
          <p:nvPr>
            <p:ph type="sldNum" sz="quarter" idx="12"/>
          </p:nvPr>
        </p:nvSpPr>
        <p:spPr/>
        <p:txBody>
          <a:bodyPr/>
          <a:lstStyle/>
          <a:p>
            <a:fld id="{95EF1454-0013-4AA4-8B27-607FF75FF1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תאריך 2"/>
          <p:cNvSpPr>
            <a:spLocks noGrp="1"/>
          </p:cNvSpPr>
          <p:nvPr>
            <p:ph type="dt" sz="half" idx="10"/>
          </p:nvPr>
        </p:nvSpPr>
        <p:spPr/>
        <p:txBody>
          <a:bodyPr/>
          <a:lstStyle/>
          <a:p>
            <a:fld id="{9C9F76D8-AA69-48B6-B034-52E260476BB5}" type="datetimeFigureOut">
              <a:rPr lang="en-US" smtClean="0"/>
              <a:pPr/>
              <a:t>5/14/2013</a:t>
            </a:fld>
            <a:endParaRPr lang="en-US"/>
          </a:p>
        </p:txBody>
      </p:sp>
      <p:sp>
        <p:nvSpPr>
          <p:cNvPr id="4" name="מציין מיקום של כותרת תחתונה 3"/>
          <p:cNvSpPr>
            <a:spLocks noGrp="1"/>
          </p:cNvSpPr>
          <p:nvPr>
            <p:ph type="ftr" sz="quarter" idx="11"/>
          </p:nvPr>
        </p:nvSpPr>
        <p:spPr/>
        <p:txBody>
          <a:bodyPr/>
          <a:lstStyle/>
          <a:p>
            <a:endParaRPr lang="en-US"/>
          </a:p>
        </p:txBody>
      </p:sp>
      <p:sp>
        <p:nvSpPr>
          <p:cNvPr id="5" name="מציין מיקום של מספר שקופית 4"/>
          <p:cNvSpPr>
            <a:spLocks noGrp="1"/>
          </p:cNvSpPr>
          <p:nvPr>
            <p:ph type="sldNum" sz="quarter" idx="12"/>
          </p:nvPr>
        </p:nvSpPr>
        <p:spPr/>
        <p:txBody>
          <a:bodyPr/>
          <a:lstStyle/>
          <a:p>
            <a:fld id="{95EF1454-0013-4AA4-8B27-607FF75FF1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9C9F76D8-AA69-48B6-B034-52E260476BB5}" type="datetimeFigureOut">
              <a:rPr lang="en-US" smtClean="0"/>
              <a:pPr/>
              <a:t>5/14/2013</a:t>
            </a:fld>
            <a:endParaRPr lang="en-US"/>
          </a:p>
        </p:txBody>
      </p:sp>
      <p:sp>
        <p:nvSpPr>
          <p:cNvPr id="3" name="מציין מיקום של כותרת תחתונה 2"/>
          <p:cNvSpPr>
            <a:spLocks noGrp="1"/>
          </p:cNvSpPr>
          <p:nvPr>
            <p:ph type="ftr" sz="quarter" idx="11"/>
          </p:nvPr>
        </p:nvSpPr>
        <p:spPr/>
        <p:txBody>
          <a:bodyPr/>
          <a:lstStyle/>
          <a:p>
            <a:endParaRPr lang="en-US"/>
          </a:p>
        </p:txBody>
      </p:sp>
      <p:sp>
        <p:nvSpPr>
          <p:cNvPr id="4" name="מציין מיקום של מספר שקופית 3"/>
          <p:cNvSpPr>
            <a:spLocks noGrp="1"/>
          </p:cNvSpPr>
          <p:nvPr>
            <p:ph type="sldNum" sz="quarter" idx="12"/>
          </p:nvPr>
        </p:nvSpPr>
        <p:spPr/>
        <p:txBody>
          <a:bodyPr/>
          <a:lstStyle/>
          <a:p>
            <a:fld id="{95EF1454-0013-4AA4-8B27-607FF75FF1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l">
              <a:defRPr sz="2000" b="1"/>
            </a:lvl1p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9C9F76D8-AA69-48B6-B034-52E260476BB5}" type="datetimeFigureOut">
              <a:rPr lang="en-US" smtClean="0"/>
              <a:pPr/>
              <a:t>5/14/2013</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95EF1454-0013-4AA4-8B27-607FF75FF1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l">
              <a:defRPr sz="2000" b="1"/>
            </a:lvl1pPr>
          </a:lstStyle>
          <a:p>
            <a:r>
              <a:rPr lang="he-IL" smtClean="0"/>
              <a:t>לחץ כדי לערוך סגנון כותרת של תבנית בסיס</a:t>
            </a:r>
            <a:endParaRPr lang="en-US"/>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9C9F76D8-AA69-48B6-B034-52E260476BB5}" type="datetimeFigureOut">
              <a:rPr lang="en-US" smtClean="0"/>
              <a:pPr/>
              <a:t>5/14/2013</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95EF1454-0013-4AA4-8B27-607FF75FF1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F76D8-AA69-48B6-B034-52E260476BB5}" type="datetimeFigureOut">
              <a:rPr lang="en-US" smtClean="0"/>
              <a:pPr/>
              <a:t>5/14/2013</a:t>
            </a:fld>
            <a:endParaRPr lang="en-US"/>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מציין מיקום של מספר שקופית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EF1454-0013-4AA4-8B27-607FF75FF1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google.co.il/url?sa=i&amp;rct=j&amp;q=%D9%85%D9%86+%D9%84%D9%85+%D9%8A%D8%A8%D9%8A%D8%AA+%D8%A7%D9%84%D8%B5%D9%8A%D8%A7%D9%85+%D9%82%D8%A8%D9%84+%D8%A7%D9%84%D9%81%D8%AC%D8%B1&amp;source=images&amp;cd=&amp;cad=rja&amp;docid=3bVGV7PB3gv3KM&amp;tbnid=HjP3XZAKWu4iiM:&amp;ved=0CAUQjRw&amp;url=http://www.qlbna.com/vb/qlbna8708.html&amp;ei=woN7UZPCCMWR0QWpzIHgDg&amp;psig=AFQjCNFuIOztQGyTnFqGnnFbrSp1zjK3FA&amp;ust=136713551637123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google.co.il/url?sa=i&amp;rct=j&amp;q=%D9%85%D9%86+%D9%84%D9%85+%D9%8A%D8%A8%D9%8A%D8%AA+%D8%A7%D9%84%D8%B5%D9%8A%D8%A7%D9%85+%D9%82%D8%A8%D9%84+%D8%A7%D9%84%D9%81%D8%AC%D8%B1&amp;source=images&amp;cd=&amp;cad=rja&amp;docid=3bVGV7PB3gv3KM&amp;tbnid=HjP3XZAKWu4iiM:&amp;ved=0CAUQjRw&amp;url=http://www.qlbna.com/vb/qlbna8708.html&amp;ei=woN7UZPCCMWR0QWpzIHgDg&amp;psig=AFQjCNFuIOztQGyTnFqGnnFbrSp1zjK3FA&amp;ust=136713551637123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google.co.il/url?sa=i&amp;rct=j&amp;q=%D9%85%D9%86+%D9%84%D9%85+%D9%8A%D8%A8%D9%8A%D8%AA+%D8%A7%D9%84%D8%B5%D9%8A%D8%A7%D9%85+%D9%82%D8%A8%D9%84+%D8%A7%D9%84%D9%81%D8%AC%D8%B1&amp;source=images&amp;cd=&amp;cad=rja&amp;docid=3bVGV7PB3gv3KM&amp;tbnid=HjP3XZAKWu4iiM:&amp;ved=0CAUQjRw&amp;url=http://www.qlbna.com/vb/qlbna8708.html&amp;ei=woN7UZPCCMWR0QWpzIHgDg&amp;psig=AFQjCNFuIOztQGyTnFqGnnFbrSp1zjK3FA&amp;ust=1367135516371232"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google.co.il/url?sa=i&amp;rct=j&amp;q=%D8%B7%D8%B9%D8%A7%D9%85%20%D9%83%D8%A7%D8%B1%D8%AA%D9%88%D9%86&amp;source=images&amp;cd=&amp;cad=rja&amp;docid=n8JWMjpsYTiTpM&amp;tbnid=qZbhWrdyRx65oM:&amp;ved=0CAUQjRw&amp;url=http://ar.fordesigner.com/maps//8739-0.htm&amp;ei=3497UbzzMaKN0AXf0oG4Dw&amp;psig=AFQjCNHlejhl8edfI9eQ7zvNd66WVqMu-w&amp;ust=1367138640266610" TargetMode="External"/><Relationship Id="rId7" Type="http://schemas.openxmlformats.org/officeDocument/2006/relationships/hyperlink" Target="http://www.google.co.il/url?sa=i&amp;rct=j&amp;q=%D9%88%D9%83%D9%84%D9%88%D8%A7%20%D9%88%D8%A7%D8%B4%D8%B1%D8%A8%D9%88%D8%A7%20%D8%AD%D8%AA%D9%89%20%D9%8A%D8%AA%D8%A8%D9%8A%D9%86%20%D9%84%D9%83%D9%85%20%D8%A7%D9%84%D8%AE%D9%8A%D8%B7%20%D8%A7%D9%84%D8%A3%D8%A8%D9%8A%D8%B6%20%D9%85%D9%86%20%D8%A7%D9%84%D8%AE%D9%8A%D8%B7%20%D8%A7%D9%84%D8%A3%D8%B3%D9%88%D8%AF%20%D9%85%D9%86%20%D8%A7%D9%84%D9%81%D8%AC%D8%B1&amp;source=images&amp;cd=&amp;cad=rja&amp;docid=j97ktizN9cCzZM&amp;tbnid=p799VFDC0N9b9M:&amp;ved=0CAUQjRw&amp;url=http://albetaqa.com/papers/details.php?image_id=2192&amp;ei=oYF7UZv1ELT30gXJxoD4Aw&amp;psig=AFQjCNGLC2hmPvS8hTrDNd2eyWsu0784CA&amp;ust=1367134949858076"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hyperlink" Target="http://www.google.co.il/url?sa=i&amp;rct=j&amp;q=%D7%90%D7%A0%D7%99%D7%9E%D7%A6%D7%99%D7%94+%D7%90%D7%95%D7%9B%D7%9C&amp;source=images&amp;cd=&amp;cad=rja&amp;docid=4OVVu-wm3U6FNM&amp;tbnid=nYqv8gAl8djChM:&amp;ved=0CAUQjRw&amp;url=http://www.unitedrecipes.org/26/animation/Food/5.htm&amp;ei=jaeGUZPAJsTusgadl4CwDA&amp;psig=AFQjCNGKyQ6EZMdjAWzvptu1PtMlVh3oEA&amp;ust=1367865599846624"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Pz4__SGcQ3w"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il/url?sa=i&amp;rct=j&amp;q=%D9%8A%D8%A7%D9%83%D9%84+%D9%81%D9%8A+%D8%B1%D9%85%D8%B6%D8%A7%D9%86&amp;source=images&amp;cd=&amp;cad=rja&amp;docid=EPrAON9r_hbwvM&amp;tbnid=J6DIrtY9y-Hz0M:&amp;ved=0CAUQjRw&amp;url=http://diea.own0.com/t257-topic&amp;ei=0JB7UaqSEcKS0QWMwYGIDQ&amp;psig=AFQjCNEPaMZUGxZWcrILXYJqn7LPwi8naQ&amp;ust=1367138885732101"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il/url?sa=i&amp;rct=j&amp;q=%D9%81%D9%85&amp;source=images&amp;cd=&amp;cad=rja&amp;docid=Wxa4LwsBRwmuMM&amp;tbnid=8JoY4RYPLnbRAM:&amp;ved=0CAUQjRw&amp;url=http://www.mysleepapneatest.com/pillar-procedure.aspx&amp;ei=0JN7UeeFN6uY0QW_yYDYDA&amp;psig=AFQjCNEazacawXeJWtm9QiqiyMrhLajCdA&amp;ust=1367139637400827"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google.co.il/url?sa=i&amp;rct=j&amp;q=%D8%A7%D8%B0%D9%86&amp;source=images&amp;cd=&amp;cad=rja&amp;docid=fUn-E6T2VfRzWM&amp;tbnid=ongkdiYJsiQTIM:&amp;ved=0CAUQjRw&amp;url=http://3la2hedayya.wordpress.com/&amp;ei=AZR7UdKSFquY0QW_yYDYDA&amp;psig=AFQjCNEfyrLcNG3YXNaAUrbfpx8x2wUZfA&amp;ust=1367139695046008"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il/url?sa=i&amp;rct=j&amp;q=%D9%82%D9%8A%D8%A6&amp;source=images&amp;cd=&amp;cad=rja&amp;docid=EICJgf9_zxCobM&amp;tbnid=Nj0yzduhev6krM:&amp;ved=0CAUQjRw&amp;url=http://sehha.com/diseases/git/Nausea-Vomiting2.htm&amp;ei=IJd7UfDRFOOj0QX3zoDwBA&amp;psig=AFQjCNHqdw06m_RVethBDdaga7cn-B3kaA&amp;ust=1367140502085551"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 descr="C:\Users\Amar\Pictures\Passing_Time___by_ManGo_01.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כותרת 1"/>
          <p:cNvSpPr>
            <a:spLocks noGrp="1"/>
          </p:cNvSpPr>
          <p:nvPr>
            <p:ph type="title"/>
          </p:nvPr>
        </p:nvSpPr>
        <p:spPr>
          <a:xfrm>
            <a:off x="395536" y="188640"/>
            <a:ext cx="8229600" cy="1143000"/>
          </a:xfrm>
        </p:spPr>
        <p:txBody>
          <a:bodyPr>
            <a:normAutofit/>
          </a:bodyPr>
          <a:lstStyle/>
          <a:p>
            <a:r>
              <a:rPr lang="ar-JO" dirty="0" smtClean="0"/>
              <a:t>النيّة</a:t>
            </a:r>
            <a:r>
              <a:rPr lang="ar-SA" dirty="0" smtClean="0"/>
              <a:t> ولها </a:t>
            </a:r>
            <a:r>
              <a:rPr lang="ar-SA" dirty="0" smtClean="0"/>
              <a:t>ثلاثة </a:t>
            </a:r>
            <a:r>
              <a:rPr lang="ar-SA" dirty="0" smtClean="0"/>
              <a:t>شروط</a:t>
            </a:r>
            <a:r>
              <a:rPr lang="ar-JO" dirty="0" smtClean="0"/>
              <a:t> </a:t>
            </a:r>
            <a:endParaRPr lang="en-US" dirty="0"/>
          </a:p>
        </p:txBody>
      </p:sp>
      <p:pic>
        <p:nvPicPr>
          <p:cNvPr id="16390"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3857625"/>
            <a:ext cx="2962275" cy="3000375"/>
          </a:xfrm>
          <a:prstGeom prst="rect">
            <a:avLst/>
          </a:prstGeom>
          <a:noFill/>
          <a:ln w="9525">
            <a:noFill/>
            <a:miter lim="800000"/>
            <a:headEnd/>
            <a:tailEnd/>
          </a:ln>
        </p:spPr>
      </p:pic>
      <p:sp>
        <p:nvSpPr>
          <p:cNvPr id="10" name="ענן 9"/>
          <p:cNvSpPr/>
          <p:nvPr/>
        </p:nvSpPr>
        <p:spPr>
          <a:xfrm rot="2096906">
            <a:off x="6208522" y="2776217"/>
            <a:ext cx="2736304" cy="1556792"/>
          </a:xfrm>
          <a:prstGeom prst="cloud">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قال رسول الله صلى الله عليه </a:t>
            </a:r>
            <a:r>
              <a:rPr lang="ar-JO" dirty="0" err="1" smtClean="0"/>
              <a:t>وسلم: </a:t>
            </a:r>
            <a:r>
              <a:rPr lang="ar-JO" dirty="0" smtClean="0"/>
              <a:t>” من لم </a:t>
            </a:r>
            <a:r>
              <a:rPr lang="ar-JO" b="1" dirty="0" smtClean="0"/>
              <a:t>يبيت</a:t>
            </a:r>
            <a:r>
              <a:rPr lang="ar-JO" dirty="0" smtClean="0"/>
              <a:t> الصيام قبل الفجر فلا صيام له“</a:t>
            </a:r>
            <a:endParaRPr lang="en-US" dirty="0"/>
          </a:p>
        </p:txBody>
      </p:sp>
      <p:sp>
        <p:nvSpPr>
          <p:cNvPr id="11" name="ענן 10"/>
          <p:cNvSpPr/>
          <p:nvPr/>
        </p:nvSpPr>
        <p:spPr>
          <a:xfrm>
            <a:off x="323528" y="2492896"/>
            <a:ext cx="1152128" cy="936104"/>
          </a:xfrm>
          <a:prstGeom prst="clou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الشرط الاول</a:t>
            </a:r>
            <a:endParaRPr lang="en-US" dirty="0"/>
          </a:p>
        </p:txBody>
      </p:sp>
      <p:sp>
        <p:nvSpPr>
          <p:cNvPr id="12" name="אליפסה 11"/>
          <p:cNvSpPr/>
          <p:nvPr/>
        </p:nvSpPr>
        <p:spPr>
          <a:xfrm>
            <a:off x="1187624" y="3501008"/>
            <a:ext cx="216024" cy="21602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חץ ימינה 12"/>
          <p:cNvSpPr/>
          <p:nvPr/>
        </p:nvSpPr>
        <p:spPr>
          <a:xfrm rot="20860453">
            <a:off x="4702046" y="4233963"/>
            <a:ext cx="1832464" cy="662904"/>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sp>
        <p:nvSpPr>
          <p:cNvPr id="14" name="אליפסה 13"/>
          <p:cNvSpPr/>
          <p:nvPr/>
        </p:nvSpPr>
        <p:spPr>
          <a:xfrm>
            <a:off x="6372200" y="4797152"/>
            <a:ext cx="1872208" cy="158417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dirty="0" smtClean="0"/>
              <a:t>وهكذا يكون الشرط </a:t>
            </a:r>
            <a:r>
              <a:rPr lang="ar-JO" dirty="0" smtClean="0"/>
              <a:t>ال</a:t>
            </a:r>
            <a:r>
              <a:rPr lang="ar-SA" dirty="0" smtClean="0"/>
              <a:t>أ</a:t>
            </a:r>
            <a:r>
              <a:rPr lang="ar-JO" dirty="0" smtClean="0"/>
              <a:t>ول </a:t>
            </a:r>
            <a:r>
              <a:rPr lang="ar-JO" dirty="0" smtClean="0"/>
              <a:t>في الني</a:t>
            </a:r>
            <a:r>
              <a:rPr lang="ar-SA" dirty="0" err="1" smtClean="0"/>
              <a:t>ة ”</a:t>
            </a:r>
            <a:r>
              <a:rPr lang="ar-JO" dirty="0" smtClean="0"/>
              <a:t>التبييت</a:t>
            </a:r>
            <a:r>
              <a:rPr lang="ar-SA" dirty="0" err="1" smtClean="0"/>
              <a:t>“</a:t>
            </a:r>
            <a:endParaRPr lang="en-US" dirty="0"/>
          </a:p>
        </p:txBody>
      </p:sp>
      <p:sp>
        <p:nvSpPr>
          <p:cNvPr id="15" name="TextBox 14"/>
          <p:cNvSpPr txBox="1"/>
          <p:nvPr/>
        </p:nvSpPr>
        <p:spPr>
          <a:xfrm>
            <a:off x="0" y="1268760"/>
            <a:ext cx="8892480" cy="1077218"/>
          </a:xfrm>
          <a:prstGeom prst="rect">
            <a:avLst/>
          </a:prstGeom>
          <a:noFill/>
        </p:spPr>
        <p:txBody>
          <a:bodyPr wrap="square" rtlCol="0">
            <a:spAutoFit/>
          </a:bodyPr>
          <a:lstStyle/>
          <a:p>
            <a:pPr algn="r" rtl="1"/>
            <a:r>
              <a:rPr lang="ar-JO" sz="3200" dirty="0" smtClean="0">
                <a:ln>
                  <a:solidFill>
                    <a:schemeClr val="tx1">
                      <a:lumMod val="95000"/>
                      <a:lumOff val="5000"/>
                    </a:schemeClr>
                  </a:solidFill>
                </a:ln>
                <a:solidFill>
                  <a:schemeClr val="tx2">
                    <a:lumMod val="60000"/>
                    <a:lumOff val="40000"/>
                  </a:schemeClr>
                </a:solidFill>
                <a:latin typeface="Traditional Arabic" pitchFamily="18" charset="-78"/>
                <a:cs typeface="Traditional Arabic" pitchFamily="18" charset="-78"/>
              </a:rPr>
              <a:t>هيا بنا نتتبع حديث </a:t>
            </a:r>
            <a:r>
              <a:rPr lang="ar-SA" sz="3200" dirty="0" smtClean="0">
                <a:ln>
                  <a:solidFill>
                    <a:schemeClr val="tx1">
                      <a:lumMod val="95000"/>
                      <a:lumOff val="5000"/>
                    </a:schemeClr>
                  </a:solidFill>
                </a:ln>
                <a:solidFill>
                  <a:schemeClr val="tx2">
                    <a:lumMod val="60000"/>
                    <a:lumOff val="40000"/>
                  </a:schemeClr>
                </a:solidFill>
                <a:latin typeface="Traditional Arabic" pitchFamily="18" charset="-78"/>
                <a:cs typeface="Traditional Arabic" pitchFamily="18" charset="-78"/>
              </a:rPr>
              <a:t>أ</a:t>
            </a:r>
            <a:r>
              <a:rPr lang="ar-JO" sz="3200" dirty="0" smtClean="0">
                <a:ln>
                  <a:solidFill>
                    <a:schemeClr val="tx1">
                      <a:lumMod val="95000"/>
                      <a:lumOff val="5000"/>
                    </a:schemeClr>
                  </a:solidFill>
                </a:ln>
                <a:solidFill>
                  <a:schemeClr val="tx2">
                    <a:lumMod val="60000"/>
                    <a:lumOff val="40000"/>
                  </a:schemeClr>
                </a:solidFill>
                <a:latin typeface="Traditional Arabic" pitchFamily="18" charset="-78"/>
                <a:cs typeface="Traditional Arabic" pitchFamily="18" charset="-78"/>
              </a:rPr>
              <a:t>سماء و</a:t>
            </a:r>
            <a:r>
              <a:rPr lang="ar-SA" sz="3200" dirty="0" smtClean="0">
                <a:ln>
                  <a:solidFill>
                    <a:schemeClr val="tx1">
                      <a:lumMod val="95000"/>
                      <a:lumOff val="5000"/>
                    </a:schemeClr>
                  </a:solidFill>
                </a:ln>
                <a:solidFill>
                  <a:schemeClr val="tx2">
                    <a:lumMod val="60000"/>
                    <a:lumOff val="40000"/>
                  </a:schemeClr>
                </a:solidFill>
                <a:latin typeface="Traditional Arabic" pitchFamily="18" charset="-78"/>
                <a:cs typeface="Traditional Arabic" pitchFamily="18" charset="-78"/>
              </a:rPr>
              <a:t>أ</a:t>
            </a:r>
            <a:r>
              <a:rPr lang="ar-JO" sz="3200" dirty="0" smtClean="0">
                <a:ln>
                  <a:solidFill>
                    <a:schemeClr val="tx1">
                      <a:lumMod val="95000"/>
                      <a:lumOff val="5000"/>
                    </a:schemeClr>
                  </a:solidFill>
                </a:ln>
                <a:solidFill>
                  <a:schemeClr val="tx2">
                    <a:lumMod val="60000"/>
                    <a:lumOff val="40000"/>
                  </a:schemeClr>
                </a:solidFill>
                <a:latin typeface="Traditional Arabic" pitchFamily="18" charset="-78"/>
                <a:cs typeface="Traditional Arabic" pitchFamily="18" charset="-78"/>
              </a:rPr>
              <a:t>حلام</a:t>
            </a:r>
            <a:r>
              <a:rPr lang="ar-JO" sz="3200" dirty="0" smtClean="0">
                <a:ln>
                  <a:solidFill>
                    <a:schemeClr val="tx1">
                      <a:lumMod val="95000"/>
                      <a:lumOff val="5000"/>
                    </a:schemeClr>
                  </a:solidFill>
                </a:ln>
                <a:solidFill>
                  <a:schemeClr val="tx2">
                    <a:lumMod val="60000"/>
                    <a:lumOff val="40000"/>
                  </a:schemeClr>
                </a:solidFill>
                <a:latin typeface="Traditional Arabic" pitchFamily="18" charset="-78"/>
                <a:cs typeface="Traditional Arabic" pitchFamily="18" charset="-78"/>
              </a:rPr>
              <a:t>، ونساعدهما في استنباط شروط النيّة من </a:t>
            </a:r>
            <a:r>
              <a:rPr lang="ar-JO" sz="3200" dirty="0" smtClean="0">
                <a:ln>
                  <a:solidFill>
                    <a:schemeClr val="tx1">
                      <a:lumMod val="95000"/>
                      <a:lumOff val="5000"/>
                    </a:schemeClr>
                  </a:solidFill>
                </a:ln>
                <a:solidFill>
                  <a:schemeClr val="tx2">
                    <a:lumMod val="60000"/>
                    <a:lumOff val="40000"/>
                  </a:schemeClr>
                </a:solidFill>
                <a:latin typeface="Traditional Arabic" pitchFamily="18" charset="-78"/>
                <a:cs typeface="Traditional Arabic" pitchFamily="18" charset="-78"/>
              </a:rPr>
              <a:t>ال</a:t>
            </a:r>
            <a:r>
              <a:rPr lang="ar-SA" sz="3200" dirty="0" smtClean="0">
                <a:ln>
                  <a:solidFill>
                    <a:schemeClr val="tx1">
                      <a:lumMod val="95000"/>
                      <a:lumOff val="5000"/>
                    </a:schemeClr>
                  </a:solidFill>
                </a:ln>
                <a:solidFill>
                  <a:schemeClr val="tx2">
                    <a:lumMod val="60000"/>
                    <a:lumOff val="40000"/>
                  </a:schemeClr>
                </a:solidFill>
                <a:latin typeface="Traditional Arabic" pitchFamily="18" charset="-78"/>
                <a:cs typeface="Traditional Arabic" pitchFamily="18" charset="-78"/>
              </a:rPr>
              <a:t>أ</a:t>
            </a:r>
            <a:r>
              <a:rPr lang="ar-JO" sz="3200" dirty="0" smtClean="0">
                <a:ln>
                  <a:solidFill>
                    <a:schemeClr val="tx1">
                      <a:lumMod val="95000"/>
                      <a:lumOff val="5000"/>
                    </a:schemeClr>
                  </a:solidFill>
                </a:ln>
                <a:solidFill>
                  <a:schemeClr val="tx2">
                    <a:lumMod val="60000"/>
                    <a:lumOff val="40000"/>
                  </a:schemeClr>
                </a:solidFill>
                <a:latin typeface="Traditional Arabic" pitchFamily="18" charset="-78"/>
                <a:cs typeface="Traditional Arabic" pitchFamily="18" charset="-78"/>
              </a:rPr>
              <a:t>دلة </a:t>
            </a:r>
            <a:r>
              <a:rPr lang="ar-JO" sz="3200" dirty="0" smtClean="0">
                <a:ln>
                  <a:solidFill>
                    <a:schemeClr val="tx1">
                      <a:lumMod val="95000"/>
                      <a:lumOff val="5000"/>
                    </a:schemeClr>
                  </a:solidFill>
                </a:ln>
                <a:solidFill>
                  <a:schemeClr val="tx2">
                    <a:lumMod val="60000"/>
                    <a:lumOff val="40000"/>
                  </a:schemeClr>
                </a:solidFill>
                <a:latin typeface="Traditional Arabic" pitchFamily="18" charset="-78"/>
                <a:cs typeface="Traditional Arabic" pitchFamily="18" charset="-78"/>
              </a:rPr>
              <a:t>التي تعرضانها:</a:t>
            </a:r>
            <a:endParaRPr lang="en-US" sz="3200" dirty="0">
              <a:ln>
                <a:solidFill>
                  <a:schemeClr val="tx1">
                    <a:lumMod val="95000"/>
                    <a:lumOff val="5000"/>
                  </a:schemeClr>
                </a:solidFill>
              </a:ln>
              <a:solidFill>
                <a:schemeClr val="tx2">
                  <a:lumMod val="60000"/>
                  <a:lumOff val="40000"/>
                </a:schemeClr>
              </a:solidFill>
              <a:latin typeface="Traditional Arabic" pitchFamily="18" charset="-78"/>
              <a:cs typeface="Traditional Arabic" pitchFamily="18" charset="-78"/>
            </a:endParaRPr>
          </a:p>
        </p:txBody>
      </p:sp>
      <p:pic>
        <p:nvPicPr>
          <p:cNvPr id="17" name="Picture 5" descr="http://www.bahdour.com/vb/imgcache2/19190.gif">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55776" y="4293096"/>
            <a:ext cx="3095625" cy="22860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390"/>
                                        </p:tgtEl>
                                        <p:attrNameLst>
                                          <p:attrName>style.visibility</p:attrName>
                                        </p:attrNameLst>
                                      </p:cBhvr>
                                      <p:to>
                                        <p:strVal val="visible"/>
                                      </p:to>
                                    </p:set>
                                    <p:animEffect transition="in" filter="circle(in)">
                                      <p:cBhvr>
                                        <p:cTn id="12" dur="2000"/>
                                        <p:tgtEl>
                                          <p:spTgt spid="1639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lide(fromBottom)">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lide(fromBottom)">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14"/>
                                        </p:tgtEl>
                                        <p:attrNameLst>
                                          <p:attrName>style.visibility</p:attrName>
                                        </p:attrNameLst>
                                      </p:cBhvr>
                                      <p:to>
                                        <p:strVal val="visible"/>
                                      </p:to>
                                    </p:set>
                                    <p:anim by="(-#ppt_w*2)" calcmode="lin" valueType="num">
                                      <p:cBhvr rctx="PPT">
                                        <p:cTn id="47" dur="500" autoRev="1" fill="hold">
                                          <p:stCondLst>
                                            <p:cond delay="0"/>
                                          </p:stCondLst>
                                        </p:cTn>
                                        <p:tgtEl>
                                          <p:spTgt spid="14"/>
                                        </p:tgtEl>
                                        <p:attrNameLst>
                                          <p:attrName>ppt_w</p:attrName>
                                        </p:attrNameLst>
                                      </p:cBhvr>
                                    </p:anim>
                                    <p:anim by="(#ppt_w*0.50)" calcmode="lin" valueType="num">
                                      <p:cBhvr>
                                        <p:cTn id="48" dur="500" decel="50000" autoRev="1" fill="hold">
                                          <p:stCondLst>
                                            <p:cond delay="0"/>
                                          </p:stCondLst>
                                        </p:cTn>
                                        <p:tgtEl>
                                          <p:spTgt spid="14"/>
                                        </p:tgtEl>
                                        <p:attrNameLst>
                                          <p:attrName>ppt_x</p:attrName>
                                        </p:attrNameLst>
                                      </p:cBhvr>
                                    </p:anim>
                                    <p:anim from="(-#ppt_h/2)" to="(#ppt_y)" calcmode="lin" valueType="num">
                                      <p:cBhvr>
                                        <p:cTn id="49" dur="1000" fill="hold">
                                          <p:stCondLst>
                                            <p:cond delay="0"/>
                                          </p:stCondLst>
                                        </p:cTn>
                                        <p:tgtEl>
                                          <p:spTgt spid="14"/>
                                        </p:tgtEl>
                                        <p:attrNameLst>
                                          <p:attrName>ppt_y</p:attrName>
                                        </p:attrNameLst>
                                      </p:cBhvr>
                                    </p:anim>
                                    <p:animRot by="21600000">
                                      <p:cBhvr>
                                        <p:cTn id="50" dur="10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14"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mar\Pictures\peace_be_upon_him_by_amitoon-d32s599.jpg"/>
          <p:cNvPicPr>
            <a:picLocks noChangeAspect="1" noChangeArrowheads="1"/>
          </p:cNvPicPr>
          <p:nvPr/>
        </p:nvPicPr>
        <p:blipFill>
          <a:blip r:embed="rId2" cstate="print">
            <a:lum contrast="20000"/>
          </a:blip>
          <a:srcRect/>
          <a:stretch>
            <a:fillRect/>
          </a:stretch>
        </p:blipFill>
        <p:spPr bwMode="auto">
          <a:xfrm>
            <a:off x="0" y="-1"/>
            <a:ext cx="9144000" cy="6858001"/>
          </a:xfrm>
          <a:prstGeom prst="rect">
            <a:avLst/>
          </a:prstGeom>
          <a:noFill/>
        </p:spPr>
      </p:pic>
      <p:sp>
        <p:nvSpPr>
          <p:cNvPr id="2" name="כותרת 1"/>
          <p:cNvSpPr>
            <a:spLocks noGrp="1"/>
          </p:cNvSpPr>
          <p:nvPr>
            <p:ph type="title"/>
          </p:nvPr>
        </p:nvSpPr>
        <p:spPr>
          <a:xfrm>
            <a:off x="6444208" y="0"/>
            <a:ext cx="1954560" cy="1143000"/>
          </a:xfrm>
        </p:spPr>
        <p:txBody>
          <a:bodyPr>
            <a:normAutofit/>
          </a:bodyPr>
          <a:lstStyle/>
          <a:p>
            <a:r>
              <a:rPr lang="ar-JO" sz="5400" dirty="0" smtClean="0">
                <a:ln w="18415" cmpd="sng">
                  <a:solidFill>
                    <a:schemeClr val="bg2">
                      <a:lumMod val="90000"/>
                    </a:schemeClr>
                  </a:solidFill>
                  <a:prstDash val="solid"/>
                </a:ln>
                <a:solidFill>
                  <a:srgbClr val="FFFFFF"/>
                </a:solidFill>
                <a:effectLst>
                  <a:outerShdw blurRad="63500" dir="3600000" algn="tl" rotWithShape="0">
                    <a:srgbClr val="000000">
                      <a:alpha val="70000"/>
                    </a:srgbClr>
                  </a:outerShdw>
                </a:effectLst>
              </a:rPr>
              <a:t>النيّة</a:t>
            </a:r>
            <a:r>
              <a:rPr lang="ar-JO" sz="5400" dirty="0" smtClean="0"/>
              <a:t> </a:t>
            </a:r>
            <a:endParaRPr lang="en-US" sz="5400" dirty="0"/>
          </a:p>
        </p:txBody>
      </p:sp>
      <p:pic>
        <p:nvPicPr>
          <p:cNvPr id="16390"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3857625"/>
            <a:ext cx="2962275" cy="3000375"/>
          </a:xfrm>
          <a:prstGeom prst="rect">
            <a:avLst/>
          </a:prstGeom>
          <a:noFill/>
          <a:ln w="9525">
            <a:noFill/>
            <a:miter lim="800000"/>
            <a:headEnd/>
            <a:tailEnd/>
          </a:ln>
        </p:spPr>
      </p:pic>
      <p:sp>
        <p:nvSpPr>
          <p:cNvPr id="10" name="ענן 9"/>
          <p:cNvSpPr/>
          <p:nvPr/>
        </p:nvSpPr>
        <p:spPr>
          <a:xfrm>
            <a:off x="2411760" y="2276872"/>
            <a:ext cx="3744416" cy="1916832"/>
          </a:xfrm>
          <a:prstGeom prst="cloud">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قال رسول الله صلى الله عليه وسلم: ” </a:t>
            </a:r>
            <a:r>
              <a:rPr lang="ar-SA" dirty="0" smtClean="0"/>
              <a:t>إ</a:t>
            </a:r>
            <a:r>
              <a:rPr lang="ar-JO" dirty="0" smtClean="0"/>
              <a:t>نما </a:t>
            </a:r>
            <a:r>
              <a:rPr lang="ar-JO" dirty="0" smtClean="0"/>
              <a:t>الأعمال بالنيات </a:t>
            </a:r>
            <a:r>
              <a:rPr lang="ar-JO" dirty="0" smtClean="0">
                <a:ln>
                  <a:solidFill>
                    <a:schemeClr val="accent2">
                      <a:lumMod val="75000"/>
                    </a:schemeClr>
                  </a:solidFill>
                </a:ln>
                <a:solidFill>
                  <a:schemeClr val="accent2">
                    <a:lumMod val="60000"/>
                    <a:lumOff val="40000"/>
                  </a:schemeClr>
                </a:solidFill>
              </a:rPr>
              <a:t>و</a:t>
            </a:r>
            <a:r>
              <a:rPr lang="ar-SA" dirty="0" smtClean="0">
                <a:ln>
                  <a:solidFill>
                    <a:schemeClr val="accent2">
                      <a:lumMod val="75000"/>
                    </a:schemeClr>
                  </a:solidFill>
                </a:ln>
                <a:solidFill>
                  <a:schemeClr val="accent2">
                    <a:lumMod val="60000"/>
                    <a:lumOff val="40000"/>
                  </a:schemeClr>
                </a:solidFill>
              </a:rPr>
              <a:t>إن</a:t>
            </a:r>
            <a:r>
              <a:rPr lang="ar-JO" dirty="0" smtClean="0">
                <a:ln>
                  <a:solidFill>
                    <a:schemeClr val="accent2">
                      <a:lumMod val="75000"/>
                    </a:schemeClr>
                  </a:solidFill>
                </a:ln>
                <a:solidFill>
                  <a:schemeClr val="accent2">
                    <a:lumMod val="60000"/>
                    <a:lumOff val="40000"/>
                  </a:schemeClr>
                </a:solidFill>
              </a:rPr>
              <a:t>ما </a:t>
            </a:r>
            <a:r>
              <a:rPr lang="ar-JO" dirty="0" smtClean="0">
                <a:ln>
                  <a:solidFill>
                    <a:schemeClr val="accent2">
                      <a:lumMod val="75000"/>
                    </a:schemeClr>
                  </a:solidFill>
                </a:ln>
                <a:solidFill>
                  <a:schemeClr val="accent2">
                    <a:lumMod val="60000"/>
                    <a:lumOff val="40000"/>
                  </a:schemeClr>
                </a:solidFill>
              </a:rPr>
              <a:t>لكل </a:t>
            </a:r>
            <a:r>
              <a:rPr lang="ar-JO" dirty="0" smtClean="0">
                <a:ln>
                  <a:solidFill>
                    <a:schemeClr val="accent2">
                      <a:lumMod val="75000"/>
                    </a:schemeClr>
                  </a:solidFill>
                </a:ln>
                <a:solidFill>
                  <a:schemeClr val="accent2">
                    <a:lumMod val="60000"/>
                    <a:lumOff val="40000"/>
                  </a:schemeClr>
                </a:solidFill>
              </a:rPr>
              <a:t>امر</a:t>
            </a:r>
            <a:r>
              <a:rPr lang="ar-SA" dirty="0" smtClean="0">
                <a:ln>
                  <a:solidFill>
                    <a:schemeClr val="accent2">
                      <a:lumMod val="75000"/>
                    </a:schemeClr>
                  </a:solidFill>
                </a:ln>
                <a:solidFill>
                  <a:schemeClr val="accent2">
                    <a:lumMod val="60000"/>
                    <a:lumOff val="40000"/>
                  </a:schemeClr>
                </a:solidFill>
              </a:rPr>
              <a:t>ء م</a:t>
            </a:r>
            <a:r>
              <a:rPr lang="ar-JO" dirty="0" smtClean="0">
                <a:ln>
                  <a:solidFill>
                    <a:schemeClr val="accent2">
                      <a:lumMod val="75000"/>
                    </a:schemeClr>
                  </a:solidFill>
                </a:ln>
                <a:solidFill>
                  <a:schemeClr val="accent2">
                    <a:lumMod val="60000"/>
                    <a:lumOff val="40000"/>
                  </a:schemeClr>
                </a:solidFill>
              </a:rPr>
              <a:t>ا </a:t>
            </a:r>
            <a:r>
              <a:rPr lang="ar-JO" dirty="0" smtClean="0">
                <a:ln>
                  <a:solidFill>
                    <a:schemeClr val="accent2">
                      <a:lumMod val="75000"/>
                    </a:schemeClr>
                  </a:solidFill>
                </a:ln>
                <a:solidFill>
                  <a:schemeClr val="accent2">
                    <a:lumMod val="60000"/>
                    <a:lumOff val="40000"/>
                  </a:schemeClr>
                </a:solidFill>
              </a:rPr>
              <a:t>نوى</a:t>
            </a:r>
            <a:r>
              <a:rPr lang="ar-JO" dirty="0" smtClean="0"/>
              <a:t>“</a:t>
            </a:r>
            <a:endParaRPr lang="en-US" dirty="0"/>
          </a:p>
        </p:txBody>
      </p:sp>
      <p:sp>
        <p:nvSpPr>
          <p:cNvPr id="11" name="ענן 10"/>
          <p:cNvSpPr/>
          <p:nvPr/>
        </p:nvSpPr>
        <p:spPr>
          <a:xfrm>
            <a:off x="755576" y="2564904"/>
            <a:ext cx="1152128" cy="936104"/>
          </a:xfrm>
          <a:prstGeom prst="cloud">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الشرط الثاني</a:t>
            </a:r>
            <a:endParaRPr lang="en-US" dirty="0"/>
          </a:p>
        </p:txBody>
      </p:sp>
      <p:sp>
        <p:nvSpPr>
          <p:cNvPr id="12" name="אליפסה 11"/>
          <p:cNvSpPr/>
          <p:nvPr/>
        </p:nvSpPr>
        <p:spPr>
          <a:xfrm>
            <a:off x="1187624" y="3645024"/>
            <a:ext cx="216024" cy="21602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חץ ימינה 12"/>
          <p:cNvSpPr/>
          <p:nvPr/>
        </p:nvSpPr>
        <p:spPr>
          <a:xfrm rot="19867942">
            <a:off x="5385885" y="4424175"/>
            <a:ext cx="1008112" cy="648072"/>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אליפסה 13"/>
          <p:cNvSpPr/>
          <p:nvPr/>
        </p:nvSpPr>
        <p:spPr>
          <a:xfrm>
            <a:off x="6444208" y="2780928"/>
            <a:ext cx="1872208" cy="158417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أي أنَّ تعيين نوع الصيام يكون هو الشرط الثاني</a:t>
            </a:r>
            <a:endParaRPr lang="en-US" dirty="0"/>
          </a:p>
        </p:txBody>
      </p:sp>
      <p:sp>
        <p:nvSpPr>
          <p:cNvPr id="15" name="TextBox 14"/>
          <p:cNvSpPr txBox="1"/>
          <p:nvPr/>
        </p:nvSpPr>
        <p:spPr>
          <a:xfrm>
            <a:off x="1475656" y="1196752"/>
            <a:ext cx="6984776" cy="954107"/>
          </a:xfrm>
          <a:prstGeom prst="rect">
            <a:avLst/>
          </a:prstGeom>
          <a:noFill/>
        </p:spPr>
        <p:txBody>
          <a:bodyPr wrap="square" rtlCol="0">
            <a:spAutoFit/>
          </a:bodyPr>
          <a:lstStyle/>
          <a:p>
            <a:pPr algn="r" rtl="1"/>
            <a:r>
              <a:rPr lang="ar-JO" sz="2800" dirty="0" smtClean="0">
                <a:ln w="3175" cmpd="sng">
                  <a:solidFill>
                    <a:schemeClr val="tx1">
                      <a:lumMod val="95000"/>
                      <a:lumOff val="5000"/>
                    </a:schemeClr>
                  </a:solidFill>
                  <a:prstDash val="solid"/>
                </a:ln>
                <a:solidFill>
                  <a:schemeClr val="accent2">
                    <a:lumMod val="60000"/>
                    <a:lumOff val="40000"/>
                  </a:schemeClr>
                </a:solidFill>
                <a:effectLst>
                  <a:outerShdw blurRad="63500" dir="3600000" algn="tl" rotWithShape="0">
                    <a:srgbClr val="000000">
                      <a:alpha val="70000"/>
                    </a:srgbClr>
                  </a:outerShdw>
                </a:effectLst>
                <a:latin typeface="Traditional Arabic" pitchFamily="18" charset="-78"/>
                <a:cs typeface="Traditional Arabic" pitchFamily="18" charset="-78"/>
              </a:rPr>
              <a:t>هيا بنا نتتبع حديث </a:t>
            </a:r>
            <a:r>
              <a:rPr lang="ar-JO" sz="2800" dirty="0" smtClean="0">
                <a:ln w="3175" cmpd="sng">
                  <a:solidFill>
                    <a:schemeClr val="tx1">
                      <a:lumMod val="95000"/>
                      <a:lumOff val="5000"/>
                    </a:schemeClr>
                  </a:solidFill>
                  <a:prstDash val="solid"/>
                </a:ln>
                <a:solidFill>
                  <a:schemeClr val="accent2">
                    <a:lumMod val="60000"/>
                    <a:lumOff val="40000"/>
                  </a:schemeClr>
                </a:solidFill>
                <a:effectLst>
                  <a:outerShdw blurRad="63500" dir="3600000" algn="tl" rotWithShape="0">
                    <a:srgbClr val="000000">
                      <a:alpha val="70000"/>
                    </a:srgbClr>
                  </a:outerShdw>
                </a:effectLst>
                <a:latin typeface="Traditional Arabic" pitchFamily="18" charset="-78"/>
                <a:cs typeface="Traditional Arabic" pitchFamily="18" charset="-78"/>
              </a:rPr>
              <a:t>ا</a:t>
            </a:r>
            <a:r>
              <a:rPr lang="ar-SA" sz="2800" dirty="0" smtClean="0">
                <a:ln w="3175" cmpd="sng">
                  <a:solidFill>
                    <a:schemeClr val="tx1">
                      <a:lumMod val="95000"/>
                      <a:lumOff val="5000"/>
                    </a:schemeClr>
                  </a:solidFill>
                  <a:prstDash val="solid"/>
                </a:ln>
                <a:solidFill>
                  <a:schemeClr val="accent2">
                    <a:lumMod val="60000"/>
                    <a:lumOff val="40000"/>
                  </a:schemeClr>
                </a:solidFill>
                <a:effectLst>
                  <a:outerShdw blurRad="63500" dir="3600000" algn="tl" rotWithShape="0">
                    <a:srgbClr val="000000">
                      <a:alpha val="70000"/>
                    </a:srgbClr>
                  </a:outerShdw>
                </a:effectLst>
                <a:latin typeface="Traditional Arabic" pitchFamily="18" charset="-78"/>
                <a:cs typeface="Traditional Arabic" pitchFamily="18" charset="-78"/>
              </a:rPr>
              <a:t>أ</a:t>
            </a:r>
            <a:r>
              <a:rPr lang="ar-JO" sz="2800" dirty="0" smtClean="0">
                <a:ln w="3175" cmpd="sng">
                  <a:solidFill>
                    <a:schemeClr val="tx1">
                      <a:lumMod val="95000"/>
                      <a:lumOff val="5000"/>
                    </a:schemeClr>
                  </a:solidFill>
                  <a:prstDash val="solid"/>
                </a:ln>
                <a:solidFill>
                  <a:schemeClr val="accent2">
                    <a:lumMod val="60000"/>
                    <a:lumOff val="40000"/>
                  </a:schemeClr>
                </a:solidFill>
                <a:effectLst>
                  <a:outerShdw blurRad="63500" dir="3600000" algn="tl" rotWithShape="0">
                    <a:srgbClr val="000000">
                      <a:alpha val="70000"/>
                    </a:srgbClr>
                  </a:outerShdw>
                </a:effectLst>
                <a:latin typeface="Traditional Arabic" pitchFamily="18" charset="-78"/>
                <a:cs typeface="Traditional Arabic" pitchFamily="18" charset="-78"/>
              </a:rPr>
              <a:t>ماء و</a:t>
            </a:r>
            <a:r>
              <a:rPr lang="ar-SA" sz="2800" dirty="0" smtClean="0">
                <a:ln w="3175" cmpd="sng">
                  <a:solidFill>
                    <a:schemeClr val="tx1">
                      <a:lumMod val="95000"/>
                      <a:lumOff val="5000"/>
                    </a:schemeClr>
                  </a:solidFill>
                  <a:prstDash val="solid"/>
                </a:ln>
                <a:solidFill>
                  <a:schemeClr val="accent2">
                    <a:lumMod val="60000"/>
                    <a:lumOff val="40000"/>
                  </a:schemeClr>
                </a:solidFill>
                <a:effectLst>
                  <a:outerShdw blurRad="63500" dir="3600000" algn="tl" rotWithShape="0">
                    <a:srgbClr val="000000">
                      <a:alpha val="70000"/>
                    </a:srgbClr>
                  </a:outerShdw>
                </a:effectLst>
                <a:latin typeface="Traditional Arabic" pitchFamily="18" charset="-78"/>
                <a:cs typeface="Traditional Arabic" pitchFamily="18" charset="-78"/>
              </a:rPr>
              <a:t>أ</a:t>
            </a:r>
            <a:r>
              <a:rPr lang="ar-JO" sz="2800" dirty="0" smtClean="0">
                <a:ln w="3175" cmpd="sng">
                  <a:solidFill>
                    <a:schemeClr val="tx1">
                      <a:lumMod val="95000"/>
                      <a:lumOff val="5000"/>
                    </a:schemeClr>
                  </a:solidFill>
                  <a:prstDash val="solid"/>
                </a:ln>
                <a:solidFill>
                  <a:schemeClr val="accent2">
                    <a:lumMod val="60000"/>
                    <a:lumOff val="40000"/>
                  </a:schemeClr>
                </a:solidFill>
                <a:effectLst>
                  <a:outerShdw blurRad="63500" dir="3600000" algn="tl" rotWithShape="0">
                    <a:srgbClr val="000000">
                      <a:alpha val="70000"/>
                    </a:srgbClr>
                  </a:outerShdw>
                </a:effectLst>
                <a:latin typeface="Traditional Arabic" pitchFamily="18" charset="-78"/>
                <a:cs typeface="Traditional Arabic" pitchFamily="18" charset="-78"/>
              </a:rPr>
              <a:t>حلام</a:t>
            </a:r>
            <a:r>
              <a:rPr lang="ar-JO" sz="2800" dirty="0" smtClean="0">
                <a:ln w="3175" cmpd="sng">
                  <a:solidFill>
                    <a:schemeClr val="tx1">
                      <a:lumMod val="95000"/>
                      <a:lumOff val="5000"/>
                    </a:schemeClr>
                  </a:solidFill>
                  <a:prstDash val="solid"/>
                </a:ln>
                <a:solidFill>
                  <a:schemeClr val="accent2">
                    <a:lumMod val="60000"/>
                    <a:lumOff val="40000"/>
                  </a:schemeClr>
                </a:solidFill>
                <a:effectLst>
                  <a:outerShdw blurRad="63500" dir="3600000" algn="tl" rotWithShape="0">
                    <a:srgbClr val="000000">
                      <a:alpha val="70000"/>
                    </a:srgbClr>
                  </a:outerShdw>
                </a:effectLst>
                <a:latin typeface="Traditional Arabic" pitchFamily="18" charset="-78"/>
                <a:cs typeface="Traditional Arabic" pitchFamily="18" charset="-78"/>
              </a:rPr>
              <a:t>، ونساعدهما في استنباط الشرط الثاني للنيّة من </a:t>
            </a:r>
            <a:r>
              <a:rPr lang="ar-JO" sz="2800" dirty="0" smtClean="0">
                <a:ln w="3175" cmpd="sng">
                  <a:solidFill>
                    <a:schemeClr val="tx1">
                      <a:lumMod val="95000"/>
                      <a:lumOff val="5000"/>
                    </a:schemeClr>
                  </a:solidFill>
                  <a:prstDash val="solid"/>
                </a:ln>
                <a:solidFill>
                  <a:schemeClr val="accent2">
                    <a:lumMod val="60000"/>
                    <a:lumOff val="40000"/>
                  </a:schemeClr>
                </a:solidFill>
                <a:effectLst>
                  <a:outerShdw blurRad="63500" dir="3600000" algn="tl" rotWithShape="0">
                    <a:srgbClr val="000000">
                      <a:alpha val="70000"/>
                    </a:srgbClr>
                  </a:outerShdw>
                </a:effectLst>
                <a:latin typeface="Traditional Arabic" pitchFamily="18" charset="-78"/>
                <a:cs typeface="Traditional Arabic" pitchFamily="18" charset="-78"/>
              </a:rPr>
              <a:t>ال</a:t>
            </a:r>
            <a:r>
              <a:rPr lang="ar-SA" sz="2800" dirty="0" smtClean="0">
                <a:ln w="3175" cmpd="sng">
                  <a:solidFill>
                    <a:schemeClr val="tx1">
                      <a:lumMod val="95000"/>
                      <a:lumOff val="5000"/>
                    </a:schemeClr>
                  </a:solidFill>
                  <a:prstDash val="solid"/>
                </a:ln>
                <a:solidFill>
                  <a:schemeClr val="accent2">
                    <a:lumMod val="60000"/>
                    <a:lumOff val="40000"/>
                  </a:schemeClr>
                </a:solidFill>
                <a:effectLst>
                  <a:outerShdw blurRad="63500" dir="3600000" algn="tl" rotWithShape="0">
                    <a:srgbClr val="000000">
                      <a:alpha val="70000"/>
                    </a:srgbClr>
                  </a:outerShdw>
                </a:effectLst>
                <a:latin typeface="Traditional Arabic" pitchFamily="18" charset="-78"/>
                <a:cs typeface="Traditional Arabic" pitchFamily="18" charset="-78"/>
              </a:rPr>
              <a:t>أ</a:t>
            </a:r>
            <a:r>
              <a:rPr lang="ar-JO" sz="2800" dirty="0" smtClean="0">
                <a:ln w="3175" cmpd="sng">
                  <a:solidFill>
                    <a:schemeClr val="tx1">
                      <a:lumMod val="95000"/>
                      <a:lumOff val="5000"/>
                    </a:schemeClr>
                  </a:solidFill>
                  <a:prstDash val="solid"/>
                </a:ln>
                <a:solidFill>
                  <a:schemeClr val="accent2">
                    <a:lumMod val="60000"/>
                    <a:lumOff val="40000"/>
                  </a:schemeClr>
                </a:solidFill>
                <a:effectLst>
                  <a:outerShdw blurRad="63500" dir="3600000" algn="tl" rotWithShape="0">
                    <a:srgbClr val="000000">
                      <a:alpha val="70000"/>
                    </a:srgbClr>
                  </a:outerShdw>
                </a:effectLst>
                <a:latin typeface="Traditional Arabic" pitchFamily="18" charset="-78"/>
                <a:cs typeface="Traditional Arabic" pitchFamily="18" charset="-78"/>
              </a:rPr>
              <a:t>دلة </a:t>
            </a:r>
            <a:r>
              <a:rPr lang="ar-JO" sz="2800" dirty="0" smtClean="0">
                <a:ln w="3175" cmpd="sng">
                  <a:solidFill>
                    <a:schemeClr val="tx1">
                      <a:lumMod val="95000"/>
                      <a:lumOff val="5000"/>
                    </a:schemeClr>
                  </a:solidFill>
                  <a:prstDash val="solid"/>
                </a:ln>
                <a:solidFill>
                  <a:schemeClr val="accent2">
                    <a:lumMod val="60000"/>
                    <a:lumOff val="40000"/>
                  </a:schemeClr>
                </a:solidFill>
                <a:effectLst>
                  <a:outerShdw blurRad="63500" dir="3600000" algn="tl" rotWithShape="0">
                    <a:srgbClr val="000000">
                      <a:alpha val="70000"/>
                    </a:srgbClr>
                  </a:outerShdw>
                </a:effectLst>
                <a:latin typeface="Traditional Arabic" pitchFamily="18" charset="-78"/>
                <a:cs typeface="Traditional Arabic" pitchFamily="18" charset="-78"/>
              </a:rPr>
              <a:t>التي تعرضانها:</a:t>
            </a:r>
            <a:endParaRPr lang="en-US" sz="2800" dirty="0">
              <a:ln w="3175" cmpd="sng">
                <a:solidFill>
                  <a:schemeClr val="tx1">
                    <a:lumMod val="95000"/>
                    <a:lumOff val="5000"/>
                  </a:schemeClr>
                </a:solidFill>
                <a:prstDash val="solid"/>
              </a:ln>
              <a:solidFill>
                <a:schemeClr val="accent2">
                  <a:lumMod val="60000"/>
                  <a:lumOff val="40000"/>
                </a:schemeClr>
              </a:solidFill>
              <a:effectLst>
                <a:outerShdw blurRad="63500" dir="3600000" algn="tl" rotWithShape="0">
                  <a:srgbClr val="000000">
                    <a:alpha val="70000"/>
                  </a:srgbClr>
                </a:outerShdw>
              </a:effectLst>
              <a:latin typeface="Traditional Arabic" pitchFamily="18" charset="-78"/>
              <a:cs typeface="Traditional Arabic" pitchFamily="18" charset="-78"/>
            </a:endParaRPr>
          </a:p>
        </p:txBody>
      </p:sp>
      <p:sp>
        <p:nvSpPr>
          <p:cNvPr id="16" name="מלבן 15"/>
          <p:cNvSpPr/>
          <p:nvPr/>
        </p:nvSpPr>
        <p:spPr>
          <a:xfrm>
            <a:off x="5652120" y="5301208"/>
            <a:ext cx="2304256" cy="64807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كأن </a:t>
            </a:r>
            <a:r>
              <a:rPr lang="ar-JO" dirty="0" err="1" smtClean="0"/>
              <a:t>نَقول : </a:t>
            </a:r>
            <a:r>
              <a:rPr lang="ar-JO" dirty="0" smtClean="0"/>
              <a:t>” نويت صيام غدٍ من رمضان“</a:t>
            </a:r>
            <a:endParaRPr lang="en-US" dirty="0"/>
          </a:p>
        </p:txBody>
      </p:sp>
      <p:sp>
        <p:nvSpPr>
          <p:cNvPr id="17" name="חץ מעוקל למעלה 16"/>
          <p:cNvSpPr/>
          <p:nvPr/>
        </p:nvSpPr>
        <p:spPr>
          <a:xfrm>
            <a:off x="5076056" y="6021288"/>
            <a:ext cx="2664296" cy="836712"/>
          </a:xfrm>
          <a:prstGeom prst="curvedUpArrow">
            <a:avLst>
              <a:gd name="adj1" fmla="val 25000"/>
              <a:gd name="adj2" fmla="val 60912"/>
              <a:gd name="adj3" fmla="val 3395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8" name="Picture 5" descr="http://www.bahdour.com/vb/imgcache2/19190.gif">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483768" y="4571999"/>
            <a:ext cx="3095625" cy="22860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חץ ימינה 18"/>
          <p:cNvSpPr/>
          <p:nvPr/>
        </p:nvSpPr>
        <p:spPr>
          <a:xfrm rot="19867942">
            <a:off x="6372391" y="4153896"/>
            <a:ext cx="423280" cy="408042"/>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heckerboard(across)">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6" grpId="0" animBg="1"/>
      <p:bldP spid="17"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Users\Amar\Pictures\Ramadan_2010_by_e_emoo.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כותרת 1"/>
          <p:cNvSpPr>
            <a:spLocks noGrp="1"/>
          </p:cNvSpPr>
          <p:nvPr>
            <p:ph type="title"/>
          </p:nvPr>
        </p:nvSpPr>
        <p:spPr/>
        <p:txBody>
          <a:bodyPr>
            <a:normAutofit/>
          </a:bodyPr>
          <a:lstStyle/>
          <a:p>
            <a:r>
              <a:rPr lang="ar-JO" dirty="0" err="1" smtClean="0"/>
              <a:t>النيّة </a:t>
            </a:r>
            <a:r>
              <a:rPr lang="ar-JO" dirty="0" smtClean="0"/>
              <a:t>– الشرط الثالث</a:t>
            </a:r>
            <a:endParaRPr lang="en-US" dirty="0"/>
          </a:p>
        </p:txBody>
      </p:sp>
      <p:pic>
        <p:nvPicPr>
          <p:cNvPr id="16390"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3857625"/>
            <a:ext cx="2962275" cy="3000375"/>
          </a:xfrm>
          <a:prstGeom prst="rect">
            <a:avLst/>
          </a:prstGeom>
          <a:noFill/>
          <a:ln w="9525">
            <a:noFill/>
            <a:miter lim="800000"/>
            <a:headEnd/>
            <a:tailEnd/>
          </a:ln>
        </p:spPr>
      </p:pic>
      <p:sp>
        <p:nvSpPr>
          <p:cNvPr id="10" name="ענן 9"/>
          <p:cNvSpPr/>
          <p:nvPr/>
        </p:nvSpPr>
        <p:spPr>
          <a:xfrm>
            <a:off x="2699792" y="2492896"/>
            <a:ext cx="3744416" cy="1916832"/>
          </a:xfrm>
          <a:prstGeom prst="cloud">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err="1" smtClean="0"/>
              <a:t>لل</a:t>
            </a:r>
            <a:r>
              <a:rPr lang="ar-SA" dirty="0" smtClean="0"/>
              <a:t>إ</a:t>
            </a:r>
            <a:r>
              <a:rPr lang="ar-JO" dirty="0" smtClean="0"/>
              <a:t>جابة </a:t>
            </a:r>
            <a:r>
              <a:rPr lang="ar-JO" dirty="0" smtClean="0"/>
              <a:t>على السؤال فنحن نتعرض للشرط الثالث والذي ينص على أن ينوي المسلم كل ليلة قبل الفجر عن صيام اليوم التالي، فلا تغني نية واحدة.</a:t>
            </a:r>
            <a:endParaRPr lang="en-US" dirty="0"/>
          </a:p>
        </p:txBody>
      </p:sp>
      <p:sp>
        <p:nvSpPr>
          <p:cNvPr id="11" name="ענן 10"/>
          <p:cNvSpPr/>
          <p:nvPr/>
        </p:nvSpPr>
        <p:spPr>
          <a:xfrm rot="20804961">
            <a:off x="149402" y="1461318"/>
            <a:ext cx="3767359" cy="1741212"/>
          </a:xfrm>
          <a:prstGeom prst="clou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solidFill>
                  <a:schemeClr val="bg2">
                    <a:lumMod val="50000"/>
                  </a:schemeClr>
                </a:solidFill>
              </a:rPr>
              <a:t>لا تغني </a:t>
            </a:r>
            <a:r>
              <a:rPr lang="ar-JO" dirty="0" smtClean="0">
                <a:solidFill>
                  <a:schemeClr val="bg2">
                    <a:lumMod val="50000"/>
                  </a:schemeClr>
                </a:solidFill>
              </a:rPr>
              <a:t>ل</a:t>
            </a:r>
            <a:r>
              <a:rPr lang="ar-SA" dirty="0" smtClean="0">
                <a:solidFill>
                  <a:schemeClr val="bg2">
                    <a:lumMod val="50000"/>
                  </a:schemeClr>
                </a:solidFill>
              </a:rPr>
              <a:t>أ</a:t>
            </a:r>
            <a:r>
              <a:rPr lang="ar-JO" dirty="0" smtClean="0">
                <a:solidFill>
                  <a:schemeClr val="bg2">
                    <a:lumMod val="50000"/>
                  </a:schemeClr>
                </a:solidFill>
              </a:rPr>
              <a:t>نَّ </a:t>
            </a:r>
            <a:r>
              <a:rPr lang="ar-JO" dirty="0" smtClean="0">
                <a:solidFill>
                  <a:schemeClr val="bg2">
                    <a:lumMod val="50000"/>
                  </a:schemeClr>
                </a:solidFill>
              </a:rPr>
              <a:t>صيام شهر رمضان ليس عبادة واحدة، بل هي عبادات </a:t>
            </a:r>
            <a:r>
              <a:rPr lang="ar-JO" dirty="0" err="1" smtClean="0">
                <a:solidFill>
                  <a:schemeClr val="bg2">
                    <a:lumMod val="50000"/>
                  </a:schemeClr>
                </a:solidFill>
              </a:rPr>
              <a:t>متكرره</a:t>
            </a:r>
            <a:r>
              <a:rPr lang="ar-JO" dirty="0" smtClean="0">
                <a:solidFill>
                  <a:schemeClr val="bg2">
                    <a:lumMod val="50000"/>
                  </a:schemeClr>
                </a:solidFill>
              </a:rPr>
              <a:t> . وكل عبادة لا بد أن تنفرد بنيّة مستقلة</a:t>
            </a:r>
            <a:endParaRPr lang="en-US" dirty="0">
              <a:solidFill>
                <a:schemeClr val="bg2">
                  <a:lumMod val="50000"/>
                </a:schemeClr>
              </a:solidFill>
            </a:endParaRPr>
          </a:p>
        </p:txBody>
      </p:sp>
      <p:sp>
        <p:nvSpPr>
          <p:cNvPr id="12" name="אליפסה 11"/>
          <p:cNvSpPr/>
          <p:nvPr/>
        </p:nvSpPr>
        <p:spPr>
          <a:xfrm>
            <a:off x="1187624" y="35010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חץ ימינה 12"/>
          <p:cNvSpPr/>
          <p:nvPr/>
        </p:nvSpPr>
        <p:spPr>
          <a:xfrm rot="19867942">
            <a:off x="5385885" y="4424175"/>
            <a:ext cx="1008112" cy="648072"/>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אליפסה 13"/>
          <p:cNvSpPr/>
          <p:nvPr/>
        </p:nvSpPr>
        <p:spPr>
          <a:xfrm>
            <a:off x="6516216" y="2852936"/>
            <a:ext cx="1872208" cy="158417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solidFill>
                  <a:schemeClr val="accent5">
                    <a:lumMod val="40000"/>
                    <a:lumOff val="60000"/>
                  </a:schemeClr>
                </a:solidFill>
              </a:rPr>
              <a:t>وهل التعيين وتلفظ النية يكون في اليوم </a:t>
            </a:r>
            <a:r>
              <a:rPr lang="ar-JO" dirty="0" smtClean="0">
                <a:solidFill>
                  <a:schemeClr val="accent5">
                    <a:lumMod val="40000"/>
                    <a:lumOff val="60000"/>
                  </a:schemeClr>
                </a:solidFill>
              </a:rPr>
              <a:t>ال</a:t>
            </a:r>
            <a:r>
              <a:rPr lang="ar-SA" dirty="0" smtClean="0">
                <a:solidFill>
                  <a:schemeClr val="accent5">
                    <a:lumMod val="40000"/>
                    <a:lumOff val="60000"/>
                  </a:schemeClr>
                </a:solidFill>
              </a:rPr>
              <a:t>أ</a:t>
            </a:r>
            <a:r>
              <a:rPr lang="ar-JO" dirty="0" smtClean="0">
                <a:solidFill>
                  <a:schemeClr val="accent5">
                    <a:lumMod val="40000"/>
                    <a:lumOff val="60000"/>
                  </a:schemeClr>
                </a:solidFill>
              </a:rPr>
              <a:t>ول </a:t>
            </a:r>
            <a:r>
              <a:rPr lang="ar-JO" dirty="0" smtClean="0">
                <a:solidFill>
                  <a:schemeClr val="accent5">
                    <a:lumMod val="40000"/>
                    <a:lumOff val="60000"/>
                  </a:schemeClr>
                </a:solidFill>
              </a:rPr>
              <a:t>من الشهر؟</a:t>
            </a:r>
            <a:endParaRPr lang="en-US" dirty="0">
              <a:solidFill>
                <a:schemeClr val="accent5">
                  <a:lumMod val="40000"/>
                  <a:lumOff val="60000"/>
                </a:schemeClr>
              </a:solidFill>
            </a:endParaRPr>
          </a:p>
        </p:txBody>
      </p:sp>
      <p:sp>
        <p:nvSpPr>
          <p:cNvPr id="16" name="מלבן 15"/>
          <p:cNvSpPr/>
          <p:nvPr/>
        </p:nvSpPr>
        <p:spPr>
          <a:xfrm>
            <a:off x="6660232" y="4869160"/>
            <a:ext cx="1872208" cy="11521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solidFill>
                  <a:schemeClr val="tx1"/>
                </a:solidFill>
              </a:rPr>
              <a:t>ولم</a:t>
            </a:r>
            <a:r>
              <a:rPr lang="ar-SA" dirty="0" smtClean="0">
                <a:solidFill>
                  <a:schemeClr val="tx1"/>
                </a:solidFill>
              </a:rPr>
              <a:t> ل</a:t>
            </a:r>
            <a:r>
              <a:rPr lang="ar-JO" dirty="0" smtClean="0">
                <a:solidFill>
                  <a:schemeClr val="tx1"/>
                </a:solidFill>
              </a:rPr>
              <a:t>ا تغن</a:t>
            </a:r>
            <a:r>
              <a:rPr lang="ar-SA" dirty="0" smtClean="0">
                <a:solidFill>
                  <a:schemeClr val="tx1"/>
                </a:solidFill>
              </a:rPr>
              <a:t>ي</a:t>
            </a:r>
            <a:r>
              <a:rPr lang="ar-JO" dirty="0" smtClean="0">
                <a:solidFill>
                  <a:schemeClr val="tx1"/>
                </a:solidFill>
              </a:rPr>
              <a:t>؟</a:t>
            </a:r>
            <a:endParaRPr lang="ar-JO" dirty="0" smtClean="0">
              <a:solidFill>
                <a:schemeClr val="tx1"/>
              </a:solidFill>
            </a:endParaRPr>
          </a:p>
        </p:txBody>
      </p:sp>
      <p:sp>
        <p:nvSpPr>
          <p:cNvPr id="17" name="חץ מעוקל למעלה 16"/>
          <p:cNvSpPr/>
          <p:nvPr/>
        </p:nvSpPr>
        <p:spPr>
          <a:xfrm>
            <a:off x="5076056" y="6021288"/>
            <a:ext cx="2664296" cy="836712"/>
          </a:xfrm>
          <a:prstGeom prst="curvedUpArrow">
            <a:avLst>
              <a:gd name="adj1" fmla="val 25000"/>
              <a:gd name="adj2" fmla="val 60912"/>
              <a:gd name="adj3" fmla="val 3395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8" name="Picture 5" descr="http://www.bahdour.com/vb/imgcache2/19190.gif">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483768" y="4571999"/>
            <a:ext cx="3095625" cy="22860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חץ ימינה 18"/>
          <p:cNvSpPr/>
          <p:nvPr/>
        </p:nvSpPr>
        <p:spPr>
          <a:xfrm rot="19867942">
            <a:off x="6372391" y="4153896"/>
            <a:ext cx="423280" cy="408042"/>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mar\Pictures\bg_whiteflorals_1_by_inspyretash_stock-d4az39k.jpg"/>
          <p:cNvPicPr>
            <a:picLocks noChangeAspect="1" noChangeArrowheads="1"/>
          </p:cNvPicPr>
          <p:nvPr/>
        </p:nvPicPr>
        <p:blipFill>
          <a:blip r:embed="rId2" cstate="print"/>
          <a:srcRect/>
          <a:stretch>
            <a:fillRect/>
          </a:stretch>
        </p:blipFill>
        <p:spPr bwMode="auto">
          <a:xfrm rot="5400000">
            <a:off x="1143000" y="-1143000"/>
            <a:ext cx="6858001" cy="9144002"/>
          </a:xfrm>
          <a:prstGeom prst="rect">
            <a:avLst/>
          </a:prstGeom>
          <a:noFill/>
        </p:spPr>
      </p:pic>
      <p:sp>
        <p:nvSpPr>
          <p:cNvPr id="8" name="مستطيل 7"/>
          <p:cNvSpPr/>
          <p:nvPr/>
        </p:nvSpPr>
        <p:spPr>
          <a:xfrm>
            <a:off x="395536" y="620688"/>
            <a:ext cx="8424936" cy="5616624"/>
          </a:xfrm>
          <a:prstGeom prst="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458" name="Picture 2" descr="http://ar.fordesigner.com/pic/zip/2010151619288877801.jpg">
            <a:hlinkClick r:id="rId3"/>
          </p:cNvPr>
          <p:cNvPicPr>
            <a:picLocks noChangeAspect="1" noChangeArrowheads="1"/>
          </p:cNvPicPr>
          <p:nvPr/>
        </p:nvPicPr>
        <p:blipFill>
          <a:blip r:embed="rId4" cstate="print"/>
          <a:srcRect/>
          <a:stretch>
            <a:fillRect/>
          </a:stretch>
        </p:blipFill>
        <p:spPr bwMode="auto">
          <a:xfrm>
            <a:off x="3563888" y="4221088"/>
            <a:ext cx="1800200" cy="17870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כותרת 1"/>
          <p:cNvSpPr>
            <a:spLocks noGrp="1"/>
          </p:cNvSpPr>
          <p:nvPr>
            <p:ph type="title"/>
          </p:nvPr>
        </p:nvSpPr>
        <p:spPr>
          <a:xfrm>
            <a:off x="467544" y="692696"/>
            <a:ext cx="8229600" cy="1143000"/>
          </a:xfrm>
        </p:spPr>
        <p:txBody>
          <a:bodyPr>
            <a:normAutofit/>
          </a:bodyPr>
          <a:lstStyle/>
          <a:p>
            <a:r>
              <a:rPr lang="ar-JO" sz="4800" b="1" spc="5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Traditional Arabic" pitchFamily="18" charset="-78"/>
                <a:cs typeface="Traditional Arabic" pitchFamily="18" charset="-78"/>
              </a:rPr>
              <a:t>الركن الثاني- الإمساك عن المفطرات</a:t>
            </a:r>
            <a:endParaRPr lang="en-US" sz="4800" b="1" spc="50" dirty="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Traditional Arabic" pitchFamily="18" charset="-78"/>
              <a:cs typeface="Traditional Arabic" pitchFamily="18" charset="-78"/>
            </a:endParaRPr>
          </a:p>
        </p:txBody>
      </p:sp>
      <p:sp>
        <p:nvSpPr>
          <p:cNvPr id="7" name="חץ שמאלה 6"/>
          <p:cNvSpPr/>
          <p:nvPr/>
        </p:nvSpPr>
        <p:spPr>
          <a:xfrm>
            <a:off x="2843808" y="2996952"/>
            <a:ext cx="2304256" cy="1296144"/>
          </a:xfrm>
          <a:prstGeom prst="lef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err="1" smtClean="0">
                <a:solidFill>
                  <a:schemeClr val="accent2">
                    <a:lumMod val="50000"/>
                  </a:schemeClr>
                </a:solidFill>
              </a:rPr>
              <a:t>المفطر</a:t>
            </a:r>
            <a:r>
              <a:rPr lang="ar-JO" dirty="0" smtClean="0">
                <a:solidFill>
                  <a:schemeClr val="accent2">
                    <a:lumMod val="50000"/>
                  </a:schemeClr>
                </a:solidFill>
              </a:rPr>
              <a:t> الأول </a:t>
            </a:r>
            <a:endParaRPr lang="en-US" dirty="0">
              <a:solidFill>
                <a:schemeClr val="accent2">
                  <a:lumMod val="50000"/>
                </a:schemeClr>
              </a:solidFill>
            </a:endParaRPr>
          </a:p>
        </p:txBody>
      </p:sp>
      <p:sp>
        <p:nvSpPr>
          <p:cNvPr id="5" name="מלבן עם פינה יחידה מעוגלת 4"/>
          <p:cNvSpPr/>
          <p:nvPr/>
        </p:nvSpPr>
        <p:spPr>
          <a:xfrm>
            <a:off x="755576" y="2204864"/>
            <a:ext cx="2160240" cy="1296144"/>
          </a:xfrm>
          <a:prstGeom prst="round1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الطعام</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מלבן עם פינה יחידה מעוגלת 5"/>
          <p:cNvSpPr/>
          <p:nvPr/>
        </p:nvSpPr>
        <p:spPr>
          <a:xfrm>
            <a:off x="755576" y="3717032"/>
            <a:ext cx="2160240" cy="1296144"/>
          </a:xfrm>
          <a:prstGeom prst="round1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الشراب</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2" name="Picture 4" descr="http://www.unitedrecipes.org/26/animation/Food/41.gif">
            <a:hlinkClick r:id="rId5"/>
          </p:cNvPr>
          <p:cNvPicPr>
            <a:picLocks noChangeAspect="1" noChangeArrowheads="1" noCrop="1"/>
          </p:cNvPicPr>
          <p:nvPr/>
        </p:nvPicPr>
        <p:blipFill>
          <a:blip r:embed="rId6" cstate="print"/>
          <a:srcRect/>
          <a:stretch>
            <a:fillRect/>
          </a:stretch>
        </p:blipFill>
        <p:spPr bwMode="auto">
          <a:xfrm>
            <a:off x="3923928" y="2132856"/>
            <a:ext cx="805569" cy="1008112"/>
          </a:xfrm>
          <a:prstGeom prst="rect">
            <a:avLst/>
          </a:prstGeom>
          <a:noFill/>
        </p:spPr>
      </p:pic>
      <p:pic>
        <p:nvPicPr>
          <p:cNvPr id="11" name="Picture 6" descr="http://www.albetaqa.com/waraqat/12ramadanyat/001/ramadanyat0016.jpg">
            <a:hlinkClick r:id="rId7"/>
          </p:cNvPr>
          <p:cNvPicPr>
            <a:picLocks noChangeAspect="1" noChangeArrowheads="1"/>
          </p:cNvPicPr>
          <p:nvPr/>
        </p:nvPicPr>
        <p:blipFill>
          <a:blip r:embed="rId8" cstate="print">
            <a:clrChange>
              <a:clrFrom>
                <a:srgbClr val="FFFFFF"/>
              </a:clrFrom>
              <a:clrTo>
                <a:srgbClr val="FFFFFF">
                  <a:alpha val="0"/>
                </a:srgbClr>
              </a:clrTo>
            </a:clrChange>
          </a:blip>
          <a:srcRect l="7889" t="9690" r="9281" b="14153"/>
          <a:stretch>
            <a:fillRect/>
          </a:stretch>
        </p:blipFill>
        <p:spPr bwMode="auto">
          <a:xfrm>
            <a:off x="5307887" y="1988840"/>
            <a:ext cx="3319393" cy="230425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9458"/>
                                        </p:tgtEl>
                                        <p:attrNameLst>
                                          <p:attrName>style.visibility</p:attrName>
                                        </p:attrNameLst>
                                      </p:cBhvr>
                                      <p:to>
                                        <p:strVal val="visible"/>
                                      </p:to>
                                    </p:set>
                                    <p:animEffect transition="in" filter="circle(in)">
                                      <p:cBhvr>
                                        <p:cTn id="23" dur="2000"/>
                                        <p:tgtEl>
                                          <p:spTgt spid="19458"/>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lide(fromBottom)">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ircle(in)">
                                      <p:cBhvr>
                                        <p:cTn id="33" dur="2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slide(fromBottom)">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Amar\Pictures\silence_by_l_heartsdream_l-d5c9wva.jpg"/>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flipH="1">
            <a:off x="0" y="0"/>
            <a:ext cx="9144000" cy="6858000"/>
          </a:xfrm>
          <a:prstGeom prst="rect">
            <a:avLst/>
          </a:prstGeom>
          <a:noFill/>
        </p:spPr>
      </p:pic>
      <p:pic>
        <p:nvPicPr>
          <p:cNvPr id="5" name="Picture 6" descr="http://www.albetaqa.com/waraqat/12ramadanyat/001/ramadanyat0016.jpg">
            <a:hlinkClick r:id="rId3"/>
          </p:cNvPr>
          <p:cNvPicPr>
            <a:picLocks noChangeAspect="1" noChangeArrowheads="1"/>
          </p:cNvPicPr>
          <p:nvPr/>
        </p:nvPicPr>
        <p:blipFill>
          <a:blip r:embed="rId4" cstate="print">
            <a:clrChange>
              <a:clrFrom>
                <a:srgbClr val="FFFFFF"/>
              </a:clrFrom>
              <a:clrTo>
                <a:srgbClr val="FFFFFF">
                  <a:alpha val="0"/>
                </a:srgbClr>
              </a:clrTo>
            </a:clrChange>
          </a:blip>
          <a:srcRect l="7889" t="9690" r="9281" b="14153"/>
          <a:stretch>
            <a:fillRect/>
          </a:stretch>
        </p:blipFill>
        <p:spPr bwMode="auto">
          <a:xfrm>
            <a:off x="1403648" y="836712"/>
            <a:ext cx="5904656" cy="4098894"/>
          </a:xfrm>
          <a:prstGeom prst="roundRect">
            <a:avLst>
              <a:gd name="adj" fmla="val 4167"/>
            </a:avLst>
          </a:prstGeom>
          <a:solidFill>
            <a:srgbClr val="FFFFFF"/>
          </a:solidFill>
          <a:ln w="76200" cap="sq">
            <a:solidFill>
              <a:schemeClr val="accent2">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مستطيل 5"/>
          <p:cNvSpPr/>
          <p:nvPr/>
        </p:nvSpPr>
        <p:spPr>
          <a:xfrm>
            <a:off x="1547664" y="1988840"/>
            <a:ext cx="331236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مستطيل 6"/>
          <p:cNvSpPr/>
          <p:nvPr/>
        </p:nvSpPr>
        <p:spPr>
          <a:xfrm>
            <a:off x="5652120" y="2636912"/>
            <a:ext cx="1584176"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مستطيل 8"/>
          <p:cNvSpPr/>
          <p:nvPr/>
        </p:nvSpPr>
        <p:spPr>
          <a:xfrm>
            <a:off x="0" y="5085184"/>
            <a:ext cx="9144000" cy="129614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b="1" dirty="0" smtClean="0">
                <a:ln w="1905"/>
                <a:solidFill>
                  <a:schemeClr val="accent2">
                    <a:lumMod val="60000"/>
                    <a:lumOff val="40000"/>
                  </a:schemeClr>
                </a:solidFill>
                <a:effectLst>
                  <a:innerShdw blurRad="69850" dist="43180" dir="5400000">
                    <a:srgbClr val="000000">
                      <a:alpha val="65000"/>
                    </a:srgbClr>
                  </a:innerShdw>
                </a:effectLst>
              </a:rPr>
              <a:t>عَنْ سَهْلِ بْنِ سَعْدٍ قَالَ أُنْزِلَتْ وَكُلُوا وَاشْرَبُوا حَتَّى يَتَبَيَّنَ لَكُمْ الْخَيْطُ الْأَبْيَضُ مِنْ الْخَيْطِ الْأَسْوَدِ وَلَمْ يَنْزِلْ مِنْ الْفَجْرِ فَكَانَ رِجَالٌ إِذَا أَرَادُوا الصَّوْمَ رَبَطَ أَحَدُهُمْ فِي رِجْلِهِ الْخَيْطَ الْأَبْيَضَ وَالْخَيْطَ الْأَسْوَدَ وَلَمْ يَزَلْ يَأْكُلُ حَتَّى يَتَبَيَّنَ لَهُ رُؤْيَتُهُمَا فَأَنْزَلَ اللَّهُ بَعْدُ مِنْ الْفَجْرِ فَعَلِمُوا أَنَّهُ إِنَّمَا يَعْنِي اللَّيْلَ وَالنَّهَارَ </a:t>
            </a:r>
            <a:endParaRPr lang="en-US" b="1" dirty="0">
              <a:ln w="1905"/>
              <a:solidFill>
                <a:schemeClr val="accent2">
                  <a:lumMod val="60000"/>
                  <a:lumOff val="40000"/>
                </a:schemeClr>
              </a:solidFill>
              <a:effectLst>
                <a:innerShdw blurRad="69850" dist="43180" dir="5400000">
                  <a:srgbClr val="000000">
                    <a:alpha val="65000"/>
                  </a:srgbClr>
                </a:innerShdw>
              </a:effectLst>
            </a:endParaRPr>
          </a:p>
        </p:txBody>
      </p:sp>
      <p:sp>
        <p:nvSpPr>
          <p:cNvPr id="13" name="مستطيل 12"/>
          <p:cNvSpPr/>
          <p:nvPr/>
        </p:nvSpPr>
        <p:spPr>
          <a:xfrm>
            <a:off x="0" y="188640"/>
            <a:ext cx="9144000" cy="7200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مستطيل 13"/>
          <p:cNvSpPr/>
          <p:nvPr/>
        </p:nvSpPr>
        <p:spPr>
          <a:xfrm>
            <a:off x="0" y="332656"/>
            <a:ext cx="9144000" cy="7200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مستطيل 14"/>
          <p:cNvSpPr/>
          <p:nvPr/>
        </p:nvSpPr>
        <p:spPr>
          <a:xfrm>
            <a:off x="0" y="476672"/>
            <a:ext cx="914400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Amar\Pictures\silence_by_l_heartsdream_l-d5c9wva.jpg"/>
          <p:cNvPicPr>
            <a:picLocks noChangeAspect="1" noChangeArrowheads="1"/>
          </p:cNvPicPr>
          <p:nvPr/>
        </p:nvPicPr>
        <p:blipFill>
          <a:blip r:embed="rId2" cstate="print"/>
          <a:srcRect/>
          <a:stretch>
            <a:fillRect/>
          </a:stretch>
        </p:blipFill>
        <p:spPr bwMode="auto">
          <a:xfrm flipH="1">
            <a:off x="0" y="0"/>
            <a:ext cx="9144000" cy="6858000"/>
          </a:xfrm>
          <a:prstGeom prst="rect">
            <a:avLst/>
          </a:prstGeom>
          <a:noFill/>
        </p:spPr>
      </p:pic>
      <p:pic>
        <p:nvPicPr>
          <p:cNvPr id="20482" name="Picture 2" descr="http://www.a-mot.com/vb/uploaded/25025_11281081394.jpg">
            <a:hlinkClick r:id="rId3"/>
          </p:cNvPr>
          <p:cNvPicPr>
            <a:picLocks noChangeAspect="1" noChangeArrowheads="1"/>
          </p:cNvPicPr>
          <p:nvPr/>
        </p:nvPicPr>
        <p:blipFill>
          <a:blip r:embed="rId4" cstate="print">
            <a:clrChange>
              <a:clrFrom>
                <a:srgbClr val="FEFEFE"/>
              </a:clrFrom>
              <a:clrTo>
                <a:srgbClr val="FEFEFE">
                  <a:alpha val="0"/>
                </a:srgbClr>
              </a:clrTo>
            </a:clrChange>
          </a:blip>
          <a:srcRect l="5569" t="24147" r="30388" b="3412"/>
          <a:stretch>
            <a:fillRect/>
          </a:stretch>
        </p:blipFill>
        <p:spPr bwMode="auto">
          <a:xfrm>
            <a:off x="5831632" y="3861048"/>
            <a:ext cx="3312368" cy="2808312"/>
          </a:xfrm>
          <a:prstGeom prst="rect">
            <a:avLst/>
          </a:prstGeom>
          <a:noFill/>
        </p:spPr>
      </p:pic>
      <p:pic>
        <p:nvPicPr>
          <p:cNvPr id="6" name="Picture 6"/>
          <p:cNvPicPr>
            <a:picLocks noChangeAspect="1" noChangeArrowheads="1"/>
          </p:cNvPicPr>
          <p:nvPr/>
        </p:nvPicPr>
        <p:blipFill>
          <a:blip r:embed="rId5" cstate="print">
            <a:clrChange>
              <a:clrFrom>
                <a:srgbClr val="FFFFFF"/>
              </a:clrFrom>
              <a:clrTo>
                <a:srgbClr val="FFFFFF">
                  <a:alpha val="0"/>
                </a:srgbClr>
              </a:clrTo>
            </a:clrChange>
            <a:duotone>
              <a:schemeClr val="accent2">
                <a:shade val="45000"/>
                <a:satMod val="135000"/>
              </a:schemeClr>
              <a:prstClr val="white"/>
            </a:duotone>
          </a:blip>
          <a:srcRect/>
          <a:stretch>
            <a:fillRect/>
          </a:stretch>
        </p:blipFill>
        <p:spPr bwMode="auto">
          <a:xfrm>
            <a:off x="0" y="3857625"/>
            <a:ext cx="2962275" cy="3000375"/>
          </a:xfrm>
          <a:prstGeom prst="rect">
            <a:avLst/>
          </a:prstGeom>
          <a:noFill/>
          <a:ln w="9525">
            <a:noFill/>
            <a:miter lim="800000"/>
            <a:headEnd/>
            <a:tailEnd/>
          </a:ln>
        </p:spPr>
      </p:pic>
      <p:sp>
        <p:nvSpPr>
          <p:cNvPr id="7" name="ענן 6"/>
          <p:cNvSpPr/>
          <p:nvPr/>
        </p:nvSpPr>
        <p:spPr>
          <a:xfrm>
            <a:off x="2771800" y="1772816"/>
            <a:ext cx="3744416" cy="2376264"/>
          </a:xfrm>
          <a:prstGeom prst="clou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قال رسول الله صلى الله عليه </a:t>
            </a:r>
            <a:r>
              <a:rPr lang="ar-JO" dirty="0" err="1" smtClean="0"/>
              <a:t>وسلم: </a:t>
            </a:r>
            <a:r>
              <a:rPr lang="ar-JO" dirty="0" smtClean="0"/>
              <a:t>” من نسي وهو صائم فأكل أو شرب فليتمَّ صومه، فإنما أطعمه الله وسقاه“</a:t>
            </a:r>
            <a:endParaRPr lang="en-US" dirty="0"/>
          </a:p>
        </p:txBody>
      </p:sp>
      <p:sp>
        <p:nvSpPr>
          <p:cNvPr id="8" name="مستطيل 7"/>
          <p:cNvSpPr/>
          <p:nvPr/>
        </p:nvSpPr>
        <p:spPr>
          <a:xfrm>
            <a:off x="5076056" y="6669360"/>
            <a:ext cx="4067944" cy="18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ענן 4"/>
          <p:cNvSpPr/>
          <p:nvPr/>
        </p:nvSpPr>
        <p:spPr>
          <a:xfrm>
            <a:off x="3779912" y="5445224"/>
            <a:ext cx="2448272" cy="1412776"/>
          </a:xfrm>
          <a:prstGeom prst="clou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dirty="0" smtClean="0"/>
              <a:t>وفي حال نسي </a:t>
            </a:r>
            <a:r>
              <a:rPr lang="ar-JO" dirty="0" smtClean="0"/>
              <a:t>شخ</a:t>
            </a:r>
            <a:r>
              <a:rPr lang="ar-SA" dirty="0" smtClean="0"/>
              <a:t>ص أنّه </a:t>
            </a:r>
            <a:r>
              <a:rPr lang="ar-JO" dirty="0" smtClean="0"/>
              <a:t>صائم</a:t>
            </a:r>
            <a:endParaRPr lang="ar-JO" dirty="0" smtClean="0"/>
          </a:p>
          <a:p>
            <a:pPr algn="ctr" rtl="1"/>
            <a:r>
              <a:rPr lang="ar-JO" dirty="0" smtClean="0"/>
              <a:t>وبدأ </a:t>
            </a:r>
            <a:r>
              <a:rPr lang="ar-JO" dirty="0" smtClean="0"/>
              <a:t>يأكل </a:t>
            </a:r>
            <a:r>
              <a:rPr lang="ar-SA" dirty="0" smtClean="0"/>
              <a:t>ف</a:t>
            </a:r>
            <a:r>
              <a:rPr lang="ar-JO" dirty="0" smtClean="0"/>
              <a:t>ماذا </a:t>
            </a:r>
            <a:r>
              <a:rPr lang="ar-SA" dirty="0" smtClean="0"/>
              <a:t>ي</a:t>
            </a:r>
            <a:r>
              <a:rPr lang="ar-JO" dirty="0" smtClean="0"/>
              <a:t>فعل</a:t>
            </a:r>
            <a:r>
              <a:rPr lang="ar-JO" dirty="0" smtClean="0"/>
              <a:t>؟</a:t>
            </a:r>
            <a:endParaRPr lang="en-US"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blinds(horizontal)">
                                      <p:cBhvr>
                                        <p:cTn id="12" dur="500"/>
                                        <p:tgtEl>
                                          <p:spTgt spid="2048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iterate type="lt">
                                    <p:tmPct val="5000"/>
                                  </p:iterate>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Amar\Pictures\Ramadan_2010_by_e_emoo.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כותרת 1"/>
          <p:cNvSpPr>
            <a:spLocks noGrp="1"/>
          </p:cNvSpPr>
          <p:nvPr>
            <p:ph type="title"/>
          </p:nvPr>
        </p:nvSpPr>
        <p:spPr>
          <a:xfrm>
            <a:off x="467544" y="260648"/>
            <a:ext cx="8229600" cy="1143000"/>
          </a:xfrm>
        </p:spPr>
        <p:txBody>
          <a:bodyPr>
            <a:noAutofit/>
          </a:bodyPr>
          <a:lstStyle/>
          <a:p>
            <a:pPr rtl="1"/>
            <a:r>
              <a:rPr lang="ar-JO" dirty="0" smtClean="0">
                <a:latin typeface="Traditional Arabic" pitchFamily="18" charset="-78"/>
                <a:cs typeface="Traditional Arabic" pitchFamily="18" charset="-78"/>
              </a:rPr>
              <a:t>النوع الثاني من المفطرات- وصول أي شيء تراه </a:t>
            </a:r>
            <a:r>
              <a:rPr lang="ar-JO" dirty="0" smtClean="0">
                <a:latin typeface="Traditional Arabic" pitchFamily="18" charset="-78"/>
                <a:cs typeface="Traditional Arabic" pitchFamily="18" charset="-78"/>
              </a:rPr>
              <a:t>العين من منفذ </a:t>
            </a:r>
            <a:r>
              <a:rPr lang="ar-JO" dirty="0" smtClean="0">
                <a:latin typeface="Traditional Arabic" pitchFamily="18" charset="-78"/>
                <a:cs typeface="Traditional Arabic" pitchFamily="18" charset="-78"/>
              </a:rPr>
              <a:t>مفتوح إلى </a:t>
            </a:r>
            <a:r>
              <a:rPr lang="ar-JO" dirty="0" smtClean="0">
                <a:latin typeface="Traditional Arabic" pitchFamily="18" charset="-78"/>
                <a:cs typeface="Traditional Arabic" pitchFamily="18" charset="-78"/>
              </a:rPr>
              <a:t>ال</a:t>
            </a:r>
            <a:r>
              <a:rPr lang="ar-SA" dirty="0" smtClean="0">
                <a:latin typeface="Traditional Arabic" pitchFamily="18" charset="-78"/>
                <a:cs typeface="Traditional Arabic" pitchFamily="18" charset="-78"/>
              </a:rPr>
              <a:t>جوف</a:t>
            </a:r>
            <a:endParaRPr lang="en-US" dirty="0">
              <a:latin typeface="Traditional Arabic" pitchFamily="18" charset="-78"/>
              <a:cs typeface="Traditional Arabic" pitchFamily="18" charset="-78"/>
            </a:endParaRPr>
          </a:p>
        </p:txBody>
      </p:sp>
      <p:pic>
        <p:nvPicPr>
          <p:cNvPr id="21508" name="Picture 4" descr="http://t0.gstatic.com/images?q=tbn:ANd9GcQnmne-k7X3tLd8PUU89ebgoXh4Dv8DYv0UJ9qXMY8hPFpH6GgG">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452320" y="1988840"/>
            <a:ext cx="2016224" cy="2524933"/>
          </a:xfrm>
          <a:prstGeom prst="rect">
            <a:avLst/>
          </a:prstGeom>
          <a:noFill/>
        </p:spPr>
      </p:pic>
      <p:pic>
        <p:nvPicPr>
          <p:cNvPr id="21510" name="Picture 6" descr="http://3la2hedayya.files.wordpress.com/2011/06/ear2.jpg">
            <a:hlinkClick r:id="rId5"/>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11560" y="2276872"/>
            <a:ext cx="1944216" cy="2320310"/>
          </a:xfrm>
          <a:prstGeom prst="rect">
            <a:avLst/>
          </a:prstGeom>
          <a:noFill/>
        </p:spPr>
      </p:pic>
      <p:cxnSp>
        <p:nvCxnSpPr>
          <p:cNvPr id="9" name="מחבר חץ ישר 8"/>
          <p:cNvCxnSpPr/>
          <p:nvPr/>
        </p:nvCxnSpPr>
        <p:spPr>
          <a:xfrm>
            <a:off x="6876256" y="1484784"/>
            <a:ext cx="792088" cy="7920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מחבר חץ ישר 10"/>
          <p:cNvCxnSpPr/>
          <p:nvPr/>
        </p:nvCxnSpPr>
        <p:spPr>
          <a:xfrm flipH="1">
            <a:off x="2483768" y="1484784"/>
            <a:ext cx="2808312" cy="208823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5" name="אליפסה 14"/>
          <p:cNvSpPr/>
          <p:nvPr/>
        </p:nvSpPr>
        <p:spPr>
          <a:xfrm>
            <a:off x="4788024" y="5129808"/>
            <a:ext cx="1728192" cy="1728192"/>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solidFill>
                  <a:schemeClr val="accent2">
                    <a:lumMod val="50000"/>
                  </a:schemeClr>
                </a:solidFill>
              </a:rPr>
              <a:t>هل القطرة في الأذن </a:t>
            </a:r>
            <a:r>
              <a:rPr lang="ar-JO" dirty="0" err="1" smtClean="0">
                <a:solidFill>
                  <a:schemeClr val="accent2">
                    <a:lumMod val="50000"/>
                  </a:schemeClr>
                </a:solidFill>
              </a:rPr>
              <a:t>مفطرة؟!</a:t>
            </a:r>
            <a:endParaRPr lang="en-US" dirty="0">
              <a:solidFill>
                <a:schemeClr val="accent2">
                  <a:lumMod val="50000"/>
                </a:schemeClr>
              </a:solidFill>
            </a:endParaRPr>
          </a:p>
        </p:txBody>
      </p:sp>
      <p:sp>
        <p:nvSpPr>
          <p:cNvPr id="16" name="אליפסה 15"/>
          <p:cNvSpPr/>
          <p:nvPr/>
        </p:nvSpPr>
        <p:spPr>
          <a:xfrm>
            <a:off x="0" y="5129808"/>
            <a:ext cx="1728192" cy="172819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solidFill>
                  <a:schemeClr val="accent2">
                    <a:lumMod val="50000"/>
                  </a:schemeClr>
                </a:solidFill>
              </a:rPr>
              <a:t>هل القطرة في العين </a:t>
            </a:r>
            <a:r>
              <a:rPr lang="ar-JO" dirty="0" err="1" smtClean="0">
                <a:solidFill>
                  <a:schemeClr val="accent2">
                    <a:lumMod val="50000"/>
                  </a:schemeClr>
                </a:solidFill>
              </a:rPr>
              <a:t>مفطرة؟!</a:t>
            </a:r>
            <a:endParaRPr lang="en-US" dirty="0">
              <a:solidFill>
                <a:schemeClr val="accent2">
                  <a:lumMod val="50000"/>
                </a:schemeClr>
              </a:solidFill>
            </a:endParaRPr>
          </a:p>
        </p:txBody>
      </p:sp>
      <p:sp>
        <p:nvSpPr>
          <p:cNvPr id="17" name="אליפסה 16"/>
          <p:cNvSpPr/>
          <p:nvPr/>
        </p:nvSpPr>
        <p:spPr>
          <a:xfrm>
            <a:off x="2267744" y="5129808"/>
            <a:ext cx="1728192" cy="1728192"/>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solidFill>
                  <a:schemeClr val="accent2">
                    <a:lumMod val="50000"/>
                  </a:schemeClr>
                </a:solidFill>
              </a:rPr>
              <a:t>هل الحقنة في الوريد </a:t>
            </a:r>
            <a:r>
              <a:rPr lang="ar-JO" dirty="0" err="1" smtClean="0">
                <a:solidFill>
                  <a:schemeClr val="accent2">
                    <a:lumMod val="50000"/>
                  </a:schemeClr>
                </a:solidFill>
              </a:rPr>
              <a:t>مفطرة؟</a:t>
            </a:r>
            <a:endParaRPr lang="en-US" dirty="0">
              <a:solidFill>
                <a:schemeClr val="accent2">
                  <a:lumMod val="50000"/>
                </a:schemeClr>
              </a:solidFill>
            </a:endParaRPr>
          </a:p>
        </p:txBody>
      </p:sp>
      <p:sp>
        <p:nvSpPr>
          <p:cNvPr id="19" name="אליפסה 18"/>
          <p:cNvSpPr/>
          <p:nvPr/>
        </p:nvSpPr>
        <p:spPr>
          <a:xfrm>
            <a:off x="7415808" y="5129808"/>
            <a:ext cx="1728192" cy="172819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solidFill>
                  <a:schemeClr val="accent2">
                    <a:lumMod val="50000"/>
                  </a:schemeClr>
                </a:solidFill>
              </a:rPr>
              <a:t>هل دخول ذبابة عن غير قصد إلى الفم </a:t>
            </a:r>
            <a:r>
              <a:rPr lang="ar-SA" dirty="0" smtClean="0">
                <a:solidFill>
                  <a:schemeClr val="accent2">
                    <a:lumMod val="50000"/>
                  </a:schemeClr>
                </a:solidFill>
              </a:rPr>
              <a:t>م</a:t>
            </a:r>
            <a:r>
              <a:rPr lang="ar-JO" dirty="0" smtClean="0">
                <a:solidFill>
                  <a:schemeClr val="accent2">
                    <a:lumMod val="50000"/>
                  </a:schemeClr>
                </a:solidFill>
              </a:rPr>
              <a:t>فطر</a:t>
            </a:r>
            <a:r>
              <a:rPr lang="ar-SA" dirty="0" smtClean="0">
                <a:solidFill>
                  <a:schemeClr val="accent2">
                    <a:lumMod val="50000"/>
                  </a:schemeClr>
                </a:solidFill>
              </a:rPr>
              <a:t>ة</a:t>
            </a:r>
            <a:r>
              <a:rPr lang="ar-JO" dirty="0" err="1" smtClean="0">
                <a:solidFill>
                  <a:schemeClr val="accent2">
                    <a:lumMod val="50000"/>
                  </a:schemeClr>
                </a:solidFill>
              </a:rPr>
              <a:t>؟</a:t>
            </a:r>
            <a:endParaRPr lang="en-US" dirty="0">
              <a:solidFill>
                <a:schemeClr val="accent2">
                  <a:lumMod val="50000"/>
                </a:schemeClr>
              </a:solidFill>
            </a:endParaRPr>
          </a:p>
        </p:txBody>
      </p:sp>
      <p:cxnSp>
        <p:nvCxnSpPr>
          <p:cNvPr id="21" name="رابط مستقيم 20"/>
          <p:cNvCxnSpPr/>
          <p:nvPr/>
        </p:nvCxnSpPr>
        <p:spPr>
          <a:xfrm flipH="1">
            <a:off x="5292080" y="1484784"/>
            <a:ext cx="1584176" cy="0"/>
          </a:xfrm>
          <a:prstGeom prst="line">
            <a:avLst/>
          </a:prstGeom>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lide(fromBottom)">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Bottom)">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style.rotation</p:attrName>
                                        </p:attrNameLst>
                                      </p:cBhvr>
                                      <p:tavLst>
                                        <p:tav tm="0">
                                          <p:val>
                                            <p:fltVal val="90"/>
                                          </p:val>
                                        </p:tav>
                                        <p:tav tm="100000">
                                          <p:val>
                                            <p:fltVal val="0"/>
                                          </p:val>
                                        </p:tav>
                                      </p:tavLst>
                                    </p:anim>
                                    <p:animEffect transition="in" filter="fade">
                                      <p:cBhvr>
                                        <p:cTn id="25" dur="1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21508"/>
                                        </p:tgtEl>
                                        <p:attrNameLst>
                                          <p:attrName>style.visibility</p:attrName>
                                        </p:attrNameLst>
                                      </p:cBhvr>
                                      <p:to>
                                        <p:strVal val="visible"/>
                                      </p:to>
                                    </p:set>
                                    <p:animEffect transition="in" filter="checkerboard(across)">
                                      <p:cBhvr>
                                        <p:cTn id="30" dur="500"/>
                                        <p:tgtEl>
                                          <p:spTgt spid="2150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iterate type="lt">
                                    <p:tmPct val="5000"/>
                                  </p:iterate>
                                  <p:childTnLst>
                                    <p:set>
                                      <p:cBhvr>
                                        <p:cTn id="34" dur="1" fill="hold">
                                          <p:stCondLst>
                                            <p:cond delay="0"/>
                                          </p:stCondLst>
                                        </p:cTn>
                                        <p:tgtEl>
                                          <p:spTgt spid="21510"/>
                                        </p:tgtEl>
                                        <p:attrNameLst>
                                          <p:attrName>style.visibility</p:attrName>
                                        </p:attrNameLst>
                                      </p:cBhvr>
                                      <p:to>
                                        <p:strVal val="visible"/>
                                      </p:to>
                                    </p:set>
                                    <p:anim calcmode="lin" valueType="num">
                                      <p:cBhvr>
                                        <p:cTn id="35" dur="1000" fill="hold"/>
                                        <p:tgtEl>
                                          <p:spTgt spid="21510"/>
                                        </p:tgtEl>
                                        <p:attrNameLst>
                                          <p:attrName>ppt_w</p:attrName>
                                        </p:attrNameLst>
                                      </p:cBhvr>
                                      <p:tavLst>
                                        <p:tav tm="0">
                                          <p:val>
                                            <p:fltVal val="0"/>
                                          </p:val>
                                        </p:tav>
                                        <p:tav tm="100000">
                                          <p:val>
                                            <p:strVal val="#ppt_w"/>
                                          </p:val>
                                        </p:tav>
                                      </p:tavLst>
                                    </p:anim>
                                    <p:anim calcmode="lin" valueType="num">
                                      <p:cBhvr>
                                        <p:cTn id="36" dur="1000" fill="hold"/>
                                        <p:tgtEl>
                                          <p:spTgt spid="21510"/>
                                        </p:tgtEl>
                                        <p:attrNameLst>
                                          <p:attrName>ppt_h</p:attrName>
                                        </p:attrNameLst>
                                      </p:cBhvr>
                                      <p:tavLst>
                                        <p:tav tm="0">
                                          <p:val>
                                            <p:fltVal val="0"/>
                                          </p:val>
                                        </p:tav>
                                        <p:tav tm="100000">
                                          <p:val>
                                            <p:strVal val="#ppt_h"/>
                                          </p:val>
                                        </p:tav>
                                      </p:tavLst>
                                    </p:anim>
                                    <p:anim calcmode="lin" valueType="num">
                                      <p:cBhvr>
                                        <p:cTn id="37" dur="1000" fill="hold"/>
                                        <p:tgtEl>
                                          <p:spTgt spid="21510"/>
                                        </p:tgtEl>
                                        <p:attrNameLst>
                                          <p:attrName>style.rotation</p:attrName>
                                        </p:attrNameLst>
                                      </p:cBhvr>
                                      <p:tavLst>
                                        <p:tav tm="0">
                                          <p:val>
                                            <p:fltVal val="90"/>
                                          </p:val>
                                        </p:tav>
                                        <p:tav tm="100000">
                                          <p:val>
                                            <p:fltVal val="0"/>
                                          </p:val>
                                        </p:tav>
                                      </p:tavLst>
                                    </p:anim>
                                    <p:animEffect transition="in" filter="fade">
                                      <p:cBhvr>
                                        <p:cTn id="38" dur="1000"/>
                                        <p:tgtEl>
                                          <p:spTgt spid="2151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checkerboard(across)">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slide(fromBottom)">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P spid="17"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Amar\Pictures\i_left_them_there_to_die_by_na3sat-d41dav5.jpg"/>
          <p:cNvPicPr>
            <a:picLocks noChangeAspect="1" noChangeArrowheads="1"/>
          </p:cNvPicPr>
          <p:nvPr/>
        </p:nvPicPr>
        <p:blipFill>
          <a:blip r:embed="rId2" cstate="print"/>
          <a:srcRect/>
          <a:stretch>
            <a:fillRect/>
          </a:stretch>
        </p:blipFill>
        <p:spPr bwMode="auto">
          <a:xfrm flipH="1">
            <a:off x="0" y="0"/>
            <a:ext cx="9144000" cy="6858000"/>
          </a:xfrm>
          <a:prstGeom prst="rect">
            <a:avLst/>
          </a:prstGeom>
          <a:noFill/>
        </p:spPr>
      </p:pic>
      <p:pic>
        <p:nvPicPr>
          <p:cNvPr id="22530" name="Picture 2" descr="http://sehha.com/diseases/git/Nausea-Vomiting2.jpg">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92080" y="3414590"/>
            <a:ext cx="3635896" cy="3443410"/>
          </a:xfrm>
          <a:prstGeom prst="rect">
            <a:avLst/>
          </a:prstGeom>
          <a:noFill/>
        </p:spPr>
      </p:pic>
      <p:sp>
        <p:nvSpPr>
          <p:cNvPr id="6" name="מלבן 5"/>
          <p:cNvSpPr/>
          <p:nvPr/>
        </p:nvSpPr>
        <p:spPr>
          <a:xfrm>
            <a:off x="5292080" y="1628800"/>
            <a:ext cx="3672408" cy="151216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sz="2400" dirty="0" smtClean="0">
                <a:solidFill>
                  <a:schemeClr val="accent2">
                    <a:lumMod val="50000"/>
                  </a:schemeClr>
                </a:solidFill>
                <a:latin typeface="Traditional Arabic" pitchFamily="18" charset="-78"/>
                <a:cs typeface="Traditional Arabic" pitchFamily="18" charset="-78"/>
              </a:rPr>
              <a:t>معنى المفردات</a:t>
            </a:r>
            <a:endParaRPr lang="ar-JO" sz="2400" dirty="0">
              <a:solidFill>
                <a:schemeClr val="accent2">
                  <a:lumMod val="50000"/>
                </a:schemeClr>
              </a:solidFill>
              <a:latin typeface="Traditional Arabic" pitchFamily="18" charset="-78"/>
              <a:cs typeface="Traditional Arabic" pitchFamily="18" charset="-78"/>
            </a:endParaRPr>
          </a:p>
          <a:p>
            <a:pPr algn="ctr" rtl="1"/>
            <a:r>
              <a:rPr lang="ar-JO" sz="2400" dirty="0" smtClean="0">
                <a:solidFill>
                  <a:schemeClr val="accent2">
                    <a:lumMod val="50000"/>
                  </a:schemeClr>
                </a:solidFill>
                <a:latin typeface="Traditional Arabic" pitchFamily="18" charset="-78"/>
                <a:cs typeface="Traditional Arabic" pitchFamily="18" charset="-78"/>
              </a:rPr>
              <a:t>ذرعه قيء: غلبه القيء، وخرج من غير اختيار </a:t>
            </a:r>
            <a:r>
              <a:rPr lang="ar-JO" sz="2400" dirty="0" err="1" smtClean="0">
                <a:solidFill>
                  <a:schemeClr val="accent2">
                    <a:lumMod val="50000"/>
                  </a:schemeClr>
                </a:solidFill>
                <a:latin typeface="Traditional Arabic" pitchFamily="18" charset="-78"/>
                <a:cs typeface="Traditional Arabic" pitchFamily="18" charset="-78"/>
              </a:rPr>
              <a:t>منه.</a:t>
            </a:r>
            <a:r>
              <a:rPr lang="ar-JO" sz="2400" dirty="0" smtClean="0">
                <a:solidFill>
                  <a:schemeClr val="accent2">
                    <a:lumMod val="50000"/>
                  </a:schemeClr>
                </a:solidFill>
                <a:latin typeface="Traditional Arabic" pitchFamily="18" charset="-78"/>
                <a:cs typeface="Traditional Arabic" pitchFamily="18" charset="-78"/>
              </a:rPr>
              <a:t> </a:t>
            </a:r>
          </a:p>
          <a:p>
            <a:pPr algn="ctr" rtl="1"/>
            <a:r>
              <a:rPr lang="ar-JO" sz="2400" dirty="0" smtClean="0">
                <a:solidFill>
                  <a:schemeClr val="accent2">
                    <a:lumMod val="50000"/>
                  </a:schemeClr>
                </a:solidFill>
                <a:latin typeface="Traditional Arabic" pitchFamily="18" charset="-78"/>
                <a:cs typeface="Traditional Arabic" pitchFamily="18" charset="-78"/>
              </a:rPr>
              <a:t>استقاء: تقيء </a:t>
            </a:r>
            <a:r>
              <a:rPr lang="ar-JO" sz="2400" dirty="0" smtClean="0">
                <a:solidFill>
                  <a:schemeClr val="accent2">
                    <a:lumMod val="50000"/>
                  </a:schemeClr>
                </a:solidFill>
                <a:latin typeface="Traditional Arabic" pitchFamily="18" charset="-78"/>
                <a:cs typeface="Traditional Arabic" pitchFamily="18" charset="-78"/>
              </a:rPr>
              <a:t>متعمد</a:t>
            </a:r>
            <a:r>
              <a:rPr lang="ar-SA" sz="2400" dirty="0" smtClean="0">
                <a:solidFill>
                  <a:schemeClr val="accent2">
                    <a:lumMod val="50000"/>
                  </a:schemeClr>
                </a:solidFill>
                <a:latin typeface="Traditional Arabic" pitchFamily="18" charset="-78"/>
                <a:cs typeface="Traditional Arabic" pitchFamily="18" charset="-78"/>
              </a:rPr>
              <a:t>ً</a:t>
            </a:r>
            <a:r>
              <a:rPr lang="ar-JO" sz="2400" dirty="0" smtClean="0">
                <a:solidFill>
                  <a:schemeClr val="accent2">
                    <a:lumMod val="50000"/>
                  </a:schemeClr>
                </a:solidFill>
                <a:latin typeface="Traditional Arabic" pitchFamily="18" charset="-78"/>
                <a:cs typeface="Traditional Arabic" pitchFamily="18" charset="-78"/>
              </a:rPr>
              <a:t>ا</a:t>
            </a:r>
            <a:endParaRPr lang="en-US" sz="2400" dirty="0">
              <a:solidFill>
                <a:schemeClr val="accent2">
                  <a:lumMod val="50000"/>
                </a:schemeClr>
              </a:solidFill>
              <a:latin typeface="Traditional Arabic" pitchFamily="18" charset="-78"/>
              <a:cs typeface="Traditional Arabic" pitchFamily="18" charset="-78"/>
            </a:endParaRPr>
          </a:p>
        </p:txBody>
      </p:sp>
      <p:sp>
        <p:nvSpPr>
          <p:cNvPr id="7" name="אליפסה 6"/>
          <p:cNvSpPr/>
          <p:nvPr/>
        </p:nvSpPr>
        <p:spPr>
          <a:xfrm>
            <a:off x="5868144" y="188640"/>
            <a:ext cx="2448272" cy="1224136"/>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4400" dirty="0" smtClean="0">
                <a:latin typeface="Traditional Arabic" pitchFamily="18" charset="-78"/>
                <a:cs typeface="Traditional Arabic" pitchFamily="18" charset="-78"/>
              </a:rPr>
              <a:t>القيء المتعمد فيه</a:t>
            </a:r>
            <a:endParaRPr lang="en-US" sz="4400" dirty="0">
              <a:latin typeface="Traditional Arabic" pitchFamily="18" charset="-78"/>
              <a:cs typeface="Traditional Arabic" pitchFamily="18" charset="-78"/>
            </a:endParaRPr>
          </a:p>
        </p:txBody>
      </p:sp>
      <p:sp>
        <p:nvSpPr>
          <p:cNvPr id="8" name="مستطيل 7"/>
          <p:cNvSpPr/>
          <p:nvPr/>
        </p:nvSpPr>
        <p:spPr>
          <a:xfrm>
            <a:off x="1115616" y="2420888"/>
            <a:ext cx="3456384" cy="374441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r>
              <a:rPr lang="ar-JO"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itchFamily="18" charset="-78"/>
                <a:cs typeface="Traditional Arabic" pitchFamily="18" charset="-78"/>
              </a:rPr>
              <a:t>نستنبط النوع الثالث من </a:t>
            </a:r>
            <a:r>
              <a:rPr lang="ar-JO"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itchFamily="18" charset="-78"/>
                <a:cs typeface="Traditional Arabic" pitchFamily="18" charset="-78"/>
              </a:rPr>
              <a:t>المفطرات</a:t>
            </a:r>
            <a:r>
              <a:rPr lang="ar-JO"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itchFamily="18" charset="-78"/>
                <a:cs typeface="Traditional Arabic" pitchFamily="18" charset="-78"/>
              </a:rPr>
              <a:t> ممَّ رواه أبو هريرة رضي الله عن الرسول صلى الله عليه </a:t>
            </a:r>
            <a:r>
              <a:rPr lang="ar-JO"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itchFamily="18" charset="-78"/>
                <a:cs typeface="Traditional Arabic" pitchFamily="18" charset="-78"/>
              </a:rPr>
              <a:t>وسلم : </a:t>
            </a:r>
            <a:r>
              <a:rPr lang="ar-JO"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itchFamily="18" charset="-78"/>
                <a:cs typeface="Traditional Arabic" pitchFamily="18" charset="-78"/>
              </a:rPr>
              <a:t>” من ذرعه قيء- وهو صائم- فليس عليه القضاء، وإن استقاء </a:t>
            </a:r>
            <a:r>
              <a:rPr lang="ar-JO"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itchFamily="18" charset="-78"/>
                <a:cs typeface="Traditional Arabic" pitchFamily="18" charset="-78"/>
              </a:rPr>
              <a:t>فليقض“.</a:t>
            </a:r>
            <a:r>
              <a:rPr lang="ar-JO"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itchFamily="18" charset="-78"/>
                <a:cs typeface="Traditional Arabic" pitchFamily="18" charset="-78"/>
              </a:rPr>
              <a:t> </a:t>
            </a: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aditional Arabic" pitchFamily="18" charset="-78"/>
              <a:cs typeface="Traditional Arabic" pitchFamily="18" charset="-78"/>
            </a:endParaRPr>
          </a:p>
          <a:p>
            <a:pPr algn="justLow"/>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2530"/>
                                        </p:tgtEl>
                                        <p:attrNameLst>
                                          <p:attrName>style.visibility</p:attrName>
                                        </p:attrNameLst>
                                      </p:cBhvr>
                                      <p:to>
                                        <p:strVal val="visible"/>
                                      </p:to>
                                    </p:set>
                                    <p:animEffect transition="in" filter="checkerboard(across)">
                                      <p:cBhvr>
                                        <p:cTn id="17" dur="500"/>
                                        <p:tgtEl>
                                          <p:spTgt spid="22530"/>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1617</TotalTime>
  <Words>403</Words>
  <Application>Microsoft Office PowerPoint</Application>
  <PresentationFormat>On-screen Show (4:3)</PresentationFormat>
  <Paragraphs>34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ערכת נושא Office</vt:lpstr>
      <vt:lpstr>النيّة ولها ثلاثة شروط </vt:lpstr>
      <vt:lpstr>النيّة </vt:lpstr>
      <vt:lpstr>النيّة – الشرط الثالث</vt:lpstr>
      <vt:lpstr>الركن الثاني- الإمساك عن المفطرات</vt:lpstr>
      <vt:lpstr>PowerPoint Presentation</vt:lpstr>
      <vt:lpstr>PowerPoint Presentation</vt:lpstr>
      <vt:lpstr>النوع الثاني من المفطرات- وصول أي شيء تراه العين من منفذ مفتوح إلى الجوف</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Teacher</dc:creator>
  <cp:lastModifiedBy>ahmad1</cp:lastModifiedBy>
  <cp:revision>68</cp:revision>
  <dcterms:created xsi:type="dcterms:W3CDTF">2013-04-27T06:35:32Z</dcterms:created>
  <dcterms:modified xsi:type="dcterms:W3CDTF">2013-05-14T14:47:12Z</dcterms:modified>
</cp:coreProperties>
</file>