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59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2" Type="http://schemas.openxmlformats.org/officeDocument/2006/relationships/hyperlink" Target="http://www.6oyor-aljanah.com/vb/t82058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image" Target="../media/image8.gif"/><Relationship Id="rId5" Type="http://schemas.openxmlformats.org/officeDocument/2006/relationships/slide" Target="slide10.xml"/><Relationship Id="rId10" Type="http://schemas.openxmlformats.org/officeDocument/2006/relationships/slide" Target="slide3.xml"/><Relationship Id="rId4" Type="http://schemas.openxmlformats.org/officeDocument/2006/relationships/image" Target="../media/image4.gi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0.xm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9.xml"/><Relationship Id="rId4" Type="http://schemas.openxmlformats.org/officeDocument/2006/relationships/image" Target="../media/image10.jpe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squidoocdn.com/resize/squidoo_images/-1/draft_lens2141278module22901052photo_1237938382StyleCampaign-greensm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180" t="20297" r="23571" b="73797"/>
          <a:stretch>
            <a:fillRect/>
          </a:stretch>
        </p:blipFill>
        <p:spPr bwMode="auto">
          <a:xfrm>
            <a:off x="0" y="1628800"/>
            <a:ext cx="6120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9180" t="20297" r="23571" b="73797"/>
          <a:stretch>
            <a:fillRect/>
          </a:stretch>
        </p:blipFill>
        <p:spPr bwMode="auto">
          <a:xfrm>
            <a:off x="3023320" y="1628800"/>
            <a:ext cx="6120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9180" t="20297" r="23571" b="73797"/>
          <a:stretch>
            <a:fillRect/>
          </a:stretch>
        </p:blipFill>
        <p:spPr bwMode="auto">
          <a:xfrm>
            <a:off x="0" y="4797152"/>
            <a:ext cx="6120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29180" t="20297" r="23571" b="73797"/>
          <a:stretch>
            <a:fillRect/>
          </a:stretch>
        </p:blipFill>
        <p:spPr bwMode="auto">
          <a:xfrm>
            <a:off x="3023320" y="4797152"/>
            <a:ext cx="6120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29180" t="21780" r="49697" b="73797"/>
          <a:stretch>
            <a:fillRect/>
          </a:stretch>
        </p:blipFill>
        <p:spPr bwMode="auto">
          <a:xfrm rot="5400000">
            <a:off x="-1206388" y="3267236"/>
            <a:ext cx="2736304" cy="3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9180" t="21780" r="49697" b="73797"/>
          <a:stretch>
            <a:fillRect/>
          </a:stretch>
        </p:blipFill>
        <p:spPr bwMode="auto">
          <a:xfrm rot="5400000">
            <a:off x="7614084" y="3267236"/>
            <a:ext cx="2736304" cy="3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7544" y="2492896"/>
            <a:ext cx="82089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7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</a:t>
            </a:r>
            <a:r>
              <a:rPr lang="ar-SA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7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7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7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7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7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</a:t>
            </a:r>
            <a:r>
              <a:rPr lang="ar-S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7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7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</a:t>
            </a:r>
            <a:r>
              <a:rPr lang="ar-S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7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SA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</a:t>
            </a:r>
            <a:r>
              <a:rPr lang="ar-SA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</a:t>
            </a:r>
            <a:endParaRPr lang="he-IL" sz="7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47.tinypic.com/qqesf5.jpg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152400" y="41461"/>
            <a:ext cx="6019800" cy="6418173"/>
          </a:xfrm>
          <a:prstGeom prst="rect">
            <a:avLst/>
          </a:prstGeom>
          <a:noFill/>
        </p:spPr>
      </p:pic>
      <p:pic>
        <p:nvPicPr>
          <p:cNvPr id="9220" name="Picture 4" descr="http://img105.herosh.com/2011/05/17/38062546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000" y="1828800"/>
            <a:ext cx="4762500" cy="4762500"/>
          </a:xfrm>
          <a:prstGeom prst="rect">
            <a:avLst/>
          </a:prstGeom>
          <a:noFill/>
        </p:spPr>
      </p:pic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7884368" y="2606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2</a:t>
            </a:r>
            <a:endParaRPr lang="he-IL" b="1" dirty="0"/>
          </a:p>
        </p:txBody>
      </p:sp>
      <p:sp>
        <p:nvSpPr>
          <p:cNvPr id="5" name="Oval 4">
            <a:hlinkClick r:id="rId6" action="ppaction://hlinksldjump"/>
          </p:cNvPr>
          <p:cNvSpPr/>
          <p:nvPr/>
        </p:nvSpPr>
        <p:spPr>
          <a:xfrm>
            <a:off x="8460432" y="2606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he-IL" dirty="0"/>
          </a:p>
        </p:txBody>
      </p:sp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7308304" y="2606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he-IL" dirty="0"/>
          </a:p>
        </p:txBody>
      </p:sp>
    </p:spTree>
  </p:cSld>
  <p:clrMapOvr>
    <a:masterClrMapping/>
  </p:clrMapOvr>
  <p:transition spd="slow" advClick="0" advTm="30000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 rot="5400000">
            <a:off x="7542076" y="990364"/>
            <a:ext cx="2592288" cy="611560"/>
          </a:xfrm>
          <a:prstGeom prst="rect">
            <a:avLst/>
          </a:prstGeom>
          <a:noFill/>
        </p:spPr>
      </p:pic>
      <p:pic>
        <p:nvPicPr>
          <p:cNvPr id="8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 rot="5400000">
            <a:off x="7542076" y="5256076"/>
            <a:ext cx="2592288" cy="611560"/>
          </a:xfrm>
          <a:prstGeom prst="rect">
            <a:avLst/>
          </a:prstGeom>
          <a:noFill/>
        </p:spPr>
      </p:pic>
      <p:pic>
        <p:nvPicPr>
          <p:cNvPr id="9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 rot="16200000" flipH="1">
            <a:off x="-990364" y="990364"/>
            <a:ext cx="2592288" cy="611560"/>
          </a:xfrm>
          <a:prstGeom prst="rect">
            <a:avLst/>
          </a:prstGeom>
          <a:noFill/>
        </p:spPr>
      </p:pic>
      <p:pic>
        <p:nvPicPr>
          <p:cNvPr id="10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 rot="16200000" flipH="1">
            <a:off x="-990364" y="5256076"/>
            <a:ext cx="2592288" cy="611560"/>
          </a:xfrm>
          <a:prstGeom prst="rect">
            <a:avLst/>
          </a:prstGeom>
          <a:noFill/>
        </p:spPr>
      </p:pic>
      <p:pic>
        <p:nvPicPr>
          <p:cNvPr id="11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>
            <a:off x="6228184" y="0"/>
            <a:ext cx="2592288" cy="611560"/>
          </a:xfrm>
          <a:prstGeom prst="rect">
            <a:avLst/>
          </a:prstGeom>
          <a:noFill/>
        </p:spPr>
      </p:pic>
      <p:pic>
        <p:nvPicPr>
          <p:cNvPr id="12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 rot="10800000">
            <a:off x="6228184" y="6246440"/>
            <a:ext cx="2592288" cy="611560"/>
          </a:xfrm>
          <a:prstGeom prst="rect">
            <a:avLst/>
          </a:prstGeom>
          <a:noFill/>
        </p:spPr>
      </p:pic>
      <p:pic>
        <p:nvPicPr>
          <p:cNvPr id="13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>
            <a:off x="323528" y="0"/>
            <a:ext cx="2592288" cy="611560"/>
          </a:xfrm>
          <a:prstGeom prst="rect">
            <a:avLst/>
          </a:prstGeom>
          <a:noFill/>
        </p:spPr>
      </p:pic>
      <p:pic>
        <p:nvPicPr>
          <p:cNvPr id="14" name="Picture 2" descr="http://www.world-gd.com/forum/uploaded/2528_a-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2969" r="42944"/>
          <a:stretch>
            <a:fillRect/>
          </a:stretch>
        </p:blipFill>
        <p:spPr bwMode="auto">
          <a:xfrm rot="10800000">
            <a:off x="395536" y="6246440"/>
            <a:ext cx="2592288" cy="6115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55976" y="3717032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هو ترتيب هذا الركن؟</a:t>
            </a:r>
            <a:endParaRPr lang="he-IL" sz="2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6016" y="836712"/>
            <a:ext cx="310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يعتبر الصوم ركنًا من أركان: </a:t>
            </a:r>
            <a:endParaRPr lang="he-IL" sz="2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4" descr="http://www.sunna.info/souwar/data/media/34/bis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48148"/>
          <a:stretch>
            <a:fillRect/>
          </a:stretch>
        </p:blipFill>
        <p:spPr bwMode="auto">
          <a:xfrm rot="16200000">
            <a:off x="5976157" y="1808820"/>
            <a:ext cx="504056" cy="1584177"/>
          </a:xfrm>
          <a:prstGeom prst="rect">
            <a:avLst/>
          </a:prstGeom>
          <a:noFill/>
        </p:spPr>
      </p:pic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>
            <a:off x="5220072" y="1844824"/>
            <a:ext cx="2160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الإيمان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2267744" y="1844824"/>
            <a:ext cx="2160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الإسلام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8" name="Picture 6" descr="Islamic design زخرفة اسلامية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630" t="34361" r="29630" b="35083"/>
          <a:stretch>
            <a:fillRect/>
          </a:stretch>
        </p:blipFill>
        <p:spPr bwMode="auto">
          <a:xfrm>
            <a:off x="6804248" y="4725144"/>
            <a:ext cx="792088" cy="792088"/>
          </a:xfrm>
          <a:prstGeom prst="rect">
            <a:avLst/>
          </a:prstGeom>
          <a:noFill/>
        </p:spPr>
      </p:pic>
      <p:pic>
        <p:nvPicPr>
          <p:cNvPr id="30" name="Picture 6" descr="Islamic design زخرفة اسلامية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630" t="34361" r="29630" b="35083"/>
          <a:stretch>
            <a:fillRect/>
          </a:stretch>
        </p:blipFill>
        <p:spPr bwMode="auto">
          <a:xfrm>
            <a:off x="5868144" y="4725144"/>
            <a:ext cx="792088" cy="792088"/>
          </a:xfrm>
          <a:prstGeom prst="rect">
            <a:avLst/>
          </a:prstGeom>
          <a:noFill/>
        </p:spPr>
      </p:pic>
      <p:pic>
        <p:nvPicPr>
          <p:cNvPr id="31" name="Picture 6" descr="Islamic design زخرفة اسلامية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630" t="34361" r="29630" b="35083"/>
          <a:stretch>
            <a:fillRect/>
          </a:stretch>
        </p:blipFill>
        <p:spPr bwMode="auto">
          <a:xfrm>
            <a:off x="4932040" y="4725144"/>
            <a:ext cx="792088" cy="792088"/>
          </a:xfrm>
          <a:prstGeom prst="rect">
            <a:avLst/>
          </a:prstGeom>
          <a:noFill/>
        </p:spPr>
      </p:pic>
      <p:pic>
        <p:nvPicPr>
          <p:cNvPr id="32" name="Picture 6" descr="Islamic design زخرفة اسلامية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630" t="34361" r="29630" b="35083"/>
          <a:stretch>
            <a:fillRect/>
          </a:stretch>
        </p:blipFill>
        <p:spPr bwMode="auto">
          <a:xfrm>
            <a:off x="3995936" y="4725144"/>
            <a:ext cx="792088" cy="792088"/>
          </a:xfrm>
          <a:prstGeom prst="rect">
            <a:avLst/>
          </a:prstGeom>
          <a:noFill/>
        </p:spPr>
      </p:pic>
      <p:pic>
        <p:nvPicPr>
          <p:cNvPr id="33" name="Picture 6" descr="Islamic design زخرفة اسلامية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630" t="34361" r="29630" b="35083"/>
          <a:stretch>
            <a:fillRect/>
          </a:stretch>
        </p:blipFill>
        <p:spPr bwMode="auto">
          <a:xfrm>
            <a:off x="3059832" y="4725144"/>
            <a:ext cx="792088" cy="79208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948264" y="494116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5856" y="494116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9952" y="494116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6056" y="494116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2160" y="494116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" name="Picture 4" descr="http://www.sunna.info/souwar/data/media/34/bis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48148"/>
          <a:stretch>
            <a:fillRect/>
          </a:stretch>
        </p:blipFill>
        <p:spPr bwMode="auto">
          <a:xfrm rot="16200000">
            <a:off x="3167845" y="1808819"/>
            <a:ext cx="504056" cy="1584177"/>
          </a:xfrm>
          <a:prstGeom prst="rect">
            <a:avLst/>
          </a:prstGeom>
          <a:noFill/>
        </p:spPr>
      </p:pic>
      <p:pic>
        <p:nvPicPr>
          <p:cNvPr id="4100" name="Picture 4" descr="http://i47.tinypic.com/ej8nf8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1340768"/>
            <a:ext cx="2419350" cy="3838576"/>
          </a:xfrm>
          <a:prstGeom prst="rect">
            <a:avLst/>
          </a:prstGeom>
          <a:noFill/>
        </p:spPr>
      </p:pic>
      <p:pic>
        <p:nvPicPr>
          <p:cNvPr id="4102" name="Picture 6" descr="http://kl28.com/portal/images/uploads/gallery/06032009_1_16.jpg"/>
          <p:cNvPicPr>
            <a:picLocks noChangeAspect="1" noChangeArrowheads="1"/>
          </p:cNvPicPr>
          <p:nvPr/>
        </p:nvPicPr>
        <p:blipFill>
          <a:blip r:embed="rId8" cstate="print"/>
          <a:srcRect r="50000"/>
          <a:stretch>
            <a:fillRect/>
          </a:stretch>
        </p:blipFill>
        <p:spPr bwMode="auto">
          <a:xfrm flipH="1">
            <a:off x="0" y="2780928"/>
            <a:ext cx="646464" cy="129614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104" name="Picture 8" descr="http://kl28.com/portal/images/uploads/gallery/06032009_1_1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9351"/>
          <a:stretch>
            <a:fillRect/>
          </a:stretch>
        </p:blipFill>
        <p:spPr bwMode="auto">
          <a:xfrm flipH="1" flipV="1">
            <a:off x="2915816" y="0"/>
            <a:ext cx="1080120" cy="548435"/>
          </a:xfrm>
          <a:prstGeom prst="rect">
            <a:avLst/>
          </a:prstGeom>
          <a:noFill/>
        </p:spPr>
      </p:pic>
      <p:pic>
        <p:nvPicPr>
          <p:cNvPr id="42" name="Picture 8" descr="http://kl28.com/portal/images/uploads/gallery/06032009_1_1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49351"/>
          <a:stretch>
            <a:fillRect/>
          </a:stretch>
        </p:blipFill>
        <p:spPr bwMode="auto">
          <a:xfrm flipH="1" flipV="1">
            <a:off x="3995936" y="0"/>
            <a:ext cx="1080120" cy="548435"/>
          </a:xfrm>
          <a:prstGeom prst="rect">
            <a:avLst/>
          </a:prstGeom>
          <a:noFill/>
        </p:spPr>
      </p:pic>
      <p:pic>
        <p:nvPicPr>
          <p:cNvPr id="43" name="Picture 8" descr="http://kl28.com/portal/images/uploads/gallery/06032009_1_1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351"/>
          <a:stretch>
            <a:fillRect/>
          </a:stretch>
        </p:blipFill>
        <p:spPr bwMode="auto">
          <a:xfrm flipH="1" flipV="1">
            <a:off x="5076056" y="0"/>
            <a:ext cx="1080120" cy="548435"/>
          </a:xfrm>
          <a:prstGeom prst="rect">
            <a:avLst/>
          </a:prstGeom>
          <a:noFill/>
        </p:spPr>
      </p:pic>
      <p:pic>
        <p:nvPicPr>
          <p:cNvPr id="44" name="Picture 6" descr="http://kl28.com/portal/images/uploads/gallery/06032009_1_16.jpg"/>
          <p:cNvPicPr>
            <a:picLocks noChangeAspect="1" noChangeArrowheads="1"/>
          </p:cNvPicPr>
          <p:nvPr/>
        </p:nvPicPr>
        <p:blipFill>
          <a:blip r:embed="rId8" cstate="print"/>
          <a:srcRect r="50000"/>
          <a:stretch>
            <a:fillRect/>
          </a:stretch>
        </p:blipFill>
        <p:spPr bwMode="auto">
          <a:xfrm>
            <a:off x="8497536" y="2780928"/>
            <a:ext cx="646464" cy="129614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122" name="Picture 2" descr="http://up203.siz.co.il/up1/cz1ij3nk1dnd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5921896"/>
            <a:ext cx="114051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6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7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7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mmahdesignblog.com/wp-content/uploads/2009/10/islamic-wallpaper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3076" b="34476"/>
          <a:stretch>
            <a:fillRect/>
          </a:stretch>
        </p:blipFill>
        <p:spPr bwMode="auto">
          <a:xfrm>
            <a:off x="2051720" y="0"/>
            <a:ext cx="5724128" cy="14424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http://ummahdesignblog.com/wp-content/uploads/2009/10/islamic-wallpaper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9900">
                <a:tint val="45000"/>
                <a:satMod val="400000"/>
              </a:srgbClr>
            </a:duotone>
          </a:blip>
          <a:srcRect t="33076" b="34476"/>
          <a:stretch>
            <a:fillRect/>
          </a:stretch>
        </p:blipFill>
        <p:spPr bwMode="auto">
          <a:xfrm>
            <a:off x="2123728" y="3501008"/>
            <a:ext cx="5724128" cy="14424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404664"/>
            <a:ext cx="44644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كلمة صوم في اللغة تعني:</a:t>
            </a:r>
            <a:endParaRPr lang="he-I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933056"/>
            <a:ext cx="345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اشتقاقاتي كلمة ” رمضان“</a:t>
            </a:r>
            <a:endParaRPr lang="he-I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26626" name="Picture 2" descr="http://www.al-mousa.net/pic2/pic/zakarof/a%20(4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5620" t="11255" r="15654" b="13708"/>
          <a:stretch>
            <a:fillRect/>
          </a:stretch>
        </p:blipFill>
        <p:spPr bwMode="auto">
          <a:xfrm rot="5400000">
            <a:off x="7274885" y="1302178"/>
            <a:ext cx="1326468" cy="2411761"/>
          </a:xfrm>
          <a:prstGeom prst="rect">
            <a:avLst/>
          </a:prstGeom>
          <a:noFill/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7452320" y="2204864"/>
            <a:ext cx="9361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التوقف </a:t>
            </a:r>
          </a:p>
          <a:p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عن الأكل</a:t>
            </a:r>
            <a:endParaRPr lang="he-IL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2" descr="http://www.al-mousa.net/pic2/pic/zakarof/a%20(4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5620" t="11255" r="15654" b="13708"/>
          <a:stretch>
            <a:fillRect/>
          </a:stretch>
        </p:blipFill>
        <p:spPr bwMode="auto">
          <a:xfrm rot="5400000">
            <a:off x="3890510" y="1302178"/>
            <a:ext cx="1326468" cy="2411761"/>
          </a:xfrm>
          <a:prstGeom prst="rect">
            <a:avLst/>
          </a:prstGeom>
          <a:noFill/>
        </p:spPr>
      </p:pic>
      <p:pic>
        <p:nvPicPr>
          <p:cNvPr id="15" name="Picture 2" descr="http://www.al-mousa.net/pic2/pic/zakarof/a%20(4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5620" t="11255" r="15654" b="13708"/>
          <a:stretch>
            <a:fillRect/>
          </a:stretch>
        </p:blipFill>
        <p:spPr bwMode="auto">
          <a:xfrm rot="5400000">
            <a:off x="542647" y="1302178"/>
            <a:ext cx="1326468" cy="2411761"/>
          </a:xfrm>
          <a:prstGeom prst="rect">
            <a:avLst/>
          </a:prstGeom>
          <a:noFill/>
        </p:spPr>
      </p:pic>
      <p:pic>
        <p:nvPicPr>
          <p:cNvPr id="16" name="Picture 2" descr="http://www.al-mousa.net/pic2/pic/zakarof/a%20(4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5620" t="11255" r="15654" b="13708"/>
          <a:stretch>
            <a:fillRect/>
          </a:stretch>
        </p:blipFill>
        <p:spPr bwMode="auto">
          <a:xfrm rot="5400000">
            <a:off x="7274885" y="4470530"/>
            <a:ext cx="1326468" cy="2411761"/>
          </a:xfrm>
          <a:prstGeom prst="rect">
            <a:avLst/>
          </a:prstGeom>
          <a:noFill/>
        </p:spPr>
      </p:pic>
      <p:pic>
        <p:nvPicPr>
          <p:cNvPr id="17" name="Picture 2" descr="http://www.al-mousa.net/pic2/pic/zakarof/a%20(4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5620" t="11255" r="15654" b="13708"/>
          <a:stretch>
            <a:fillRect/>
          </a:stretch>
        </p:blipFill>
        <p:spPr bwMode="auto">
          <a:xfrm rot="5400000">
            <a:off x="3962518" y="4470530"/>
            <a:ext cx="1326468" cy="2411761"/>
          </a:xfrm>
          <a:prstGeom prst="rect">
            <a:avLst/>
          </a:prstGeom>
          <a:noFill/>
        </p:spPr>
      </p:pic>
      <p:pic>
        <p:nvPicPr>
          <p:cNvPr id="18" name="Picture 2" descr="http://www.al-mousa.net/pic2/pic/zakarof/a%20(4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5620" t="11255" r="15654" b="13708"/>
          <a:stretch>
            <a:fillRect/>
          </a:stretch>
        </p:blipFill>
        <p:spPr bwMode="auto">
          <a:xfrm rot="5400000">
            <a:off x="542646" y="4470530"/>
            <a:ext cx="1326468" cy="2411761"/>
          </a:xfrm>
          <a:prstGeom prst="rect">
            <a:avLst/>
          </a:prstGeom>
          <a:noFill/>
        </p:spPr>
      </p:pic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3995936" y="227687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شهر فضيل </a:t>
            </a:r>
            <a:endParaRPr lang="he-IL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755576" y="2204864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الإمساك </a:t>
            </a:r>
          </a:p>
          <a:p>
            <a:r>
              <a:rPr lang="ar-SA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والامتناع</a:t>
            </a:r>
            <a:endParaRPr lang="he-IL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7236296" y="5445224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م، ض، ي</a:t>
            </a:r>
            <a:endParaRPr lang="he-IL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4139952" y="5517232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ر، م، ق</a:t>
            </a:r>
            <a:endParaRPr lang="he-IL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611560" y="544522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ر، م، ض</a:t>
            </a:r>
            <a:endParaRPr lang="he-IL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4" descr="http://i47.tinypic.com/ej8nf8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57493">
            <a:off x="854340" y="148675"/>
            <a:ext cx="1043848" cy="1656184"/>
          </a:xfrm>
          <a:prstGeom prst="rect">
            <a:avLst/>
          </a:prstGeom>
          <a:noFill/>
        </p:spPr>
      </p:pic>
      <p:pic>
        <p:nvPicPr>
          <p:cNvPr id="26" name="Picture 4" descr="http://i47.tinypic.com/ej8nf8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23528" y="0"/>
            <a:ext cx="1089233" cy="1728192"/>
          </a:xfrm>
          <a:prstGeom prst="rect">
            <a:avLst/>
          </a:prstGeom>
          <a:noFill/>
        </p:spPr>
      </p:pic>
      <p:pic>
        <p:nvPicPr>
          <p:cNvPr id="4098" name="Picture 2" descr="http://up203.siz.co.il/up1/cz1ij3nk1dnd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-10000"/>
          </a:blip>
          <a:srcRect/>
          <a:stretch>
            <a:fillRect/>
          </a:stretch>
        </p:blipFill>
        <p:spPr bwMode="auto">
          <a:xfrm>
            <a:off x="2555776" y="6254552"/>
            <a:ext cx="735218" cy="60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6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6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6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زخارف إسلامية"/>
          <p:cNvPicPr>
            <a:picLocks noChangeAspect="1" noChangeArrowheads="1"/>
          </p:cNvPicPr>
          <p:nvPr/>
        </p:nvPicPr>
        <p:blipFill>
          <a:blip r:embed="rId2" cstate="print"/>
          <a:srcRect l="20687" t="34226" r="21016" b="34226"/>
          <a:stretch>
            <a:fillRect/>
          </a:stretch>
        </p:blipFill>
        <p:spPr bwMode="auto">
          <a:xfrm rot="10800000">
            <a:off x="683568" y="2708527"/>
            <a:ext cx="4104456" cy="4149473"/>
          </a:xfrm>
          <a:prstGeom prst="rect">
            <a:avLst/>
          </a:prstGeom>
          <a:noFill/>
        </p:spPr>
      </p:pic>
      <p:pic>
        <p:nvPicPr>
          <p:cNvPr id="2050" name="Picture 2" descr="زخارف إسلامية"/>
          <p:cNvPicPr>
            <a:picLocks noChangeAspect="1" noChangeArrowheads="1"/>
          </p:cNvPicPr>
          <p:nvPr/>
        </p:nvPicPr>
        <p:blipFill>
          <a:blip r:embed="rId2" cstate="print"/>
          <a:srcRect t="24800" b="24635"/>
          <a:stretch>
            <a:fillRect/>
          </a:stretch>
        </p:blipFill>
        <p:spPr bwMode="auto">
          <a:xfrm rot="10800000">
            <a:off x="5004048" y="0"/>
            <a:ext cx="4139952" cy="384278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868144" y="764704"/>
            <a:ext cx="2448272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32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معلومة: شرع الله الصوم في المدينة المنورة، في العام الثاني للهجرة، النبوية. </a:t>
            </a:r>
          </a:p>
          <a:p>
            <a:pPr algn="ctr"/>
            <a:endParaRPr lang="he-IL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3284984"/>
            <a:ext cx="2952328" cy="30243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36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تخيل لو أنَّ الله قد أمر الرسول بفرض الصوم قبل هجرته إلى المدينة، ماذا كان سيحدث؟!</a:t>
            </a:r>
            <a:endParaRPr lang="he-IL" sz="3600" dirty="0" smtClean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7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69986"/>
          <a:stretch>
            <a:fillRect/>
          </a:stretch>
        </p:blipFill>
        <p:spPr bwMode="auto">
          <a:xfrm rot="5400000">
            <a:off x="-399278" y="399278"/>
            <a:ext cx="1355400" cy="556844"/>
          </a:xfrm>
          <a:prstGeom prst="rect">
            <a:avLst/>
          </a:prstGeom>
          <a:noFill/>
        </p:spPr>
      </p:pic>
      <p:pic>
        <p:nvPicPr>
          <p:cNvPr id="18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 rot="10800000" flipH="1">
            <a:off x="0" y="0"/>
            <a:ext cx="1355400" cy="556844"/>
          </a:xfrm>
          <a:prstGeom prst="rect">
            <a:avLst/>
          </a:prstGeom>
          <a:noFill/>
        </p:spPr>
      </p:pic>
      <p:pic>
        <p:nvPicPr>
          <p:cNvPr id="24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 rot="5400000">
            <a:off x="-399278" y="1812054"/>
            <a:ext cx="1355400" cy="556844"/>
          </a:xfrm>
          <a:prstGeom prst="rect">
            <a:avLst/>
          </a:prstGeom>
          <a:noFill/>
        </p:spPr>
      </p:pic>
      <p:pic>
        <p:nvPicPr>
          <p:cNvPr id="25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69986"/>
          <a:stretch>
            <a:fillRect/>
          </a:stretch>
        </p:blipFill>
        <p:spPr bwMode="auto">
          <a:xfrm rot="10800000">
            <a:off x="1331640" y="0"/>
            <a:ext cx="1355400" cy="556844"/>
          </a:xfrm>
          <a:prstGeom prst="rect">
            <a:avLst/>
          </a:prstGeom>
          <a:noFill/>
        </p:spPr>
      </p:pic>
      <p:pic>
        <p:nvPicPr>
          <p:cNvPr id="2054" name="Picture 6" descr="http://albset.com/wp-content/uploads/2012/08/images-3e42cceb7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3168352" cy="2518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6" name="Picture 8" descr="http://www.asdaa-lb.com/forum/uploaded/1_1330325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6672"/>
            <a:ext cx="3011828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b="1" dirty="0" smtClean="0">
                <a:ln w="1905">
                  <a:solidFill>
                    <a:schemeClr val="bg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نقارن بين التاريخ الهجري والتاريخ الميلادي</a:t>
            </a:r>
            <a:br>
              <a:rPr lang="ar-SA" b="1" dirty="0" smtClean="0">
                <a:ln w="1905">
                  <a:solidFill>
                    <a:schemeClr val="bg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n w="1905">
                  <a:solidFill>
                    <a:schemeClr val="bg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ونجد أوجه الاختلاف بينهما.</a:t>
            </a:r>
            <a:endParaRPr lang="he-IL" b="1" dirty="0">
              <a:ln w="1905">
                <a:solidFill>
                  <a:schemeClr val="bg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2276872"/>
          <a:ext cx="8388423" cy="38596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96141"/>
                <a:gridCol w="2796141"/>
                <a:gridCol w="2796141"/>
              </a:tblGrid>
              <a:tr h="96490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rgbClr val="FFC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أوجه الاختلاف</a:t>
                      </a:r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rgbClr val="FFC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التاريخ الهجري</a:t>
                      </a:r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rgbClr val="FFC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التاريخ الميلادي</a:t>
                      </a:r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64906"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20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64906"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64906"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20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rgbClr val="FFC000"/>
                        </a:solidFill>
                        <a:latin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6200000">
            <a:off x="8187878" y="659926"/>
            <a:ext cx="1355400" cy="556844"/>
          </a:xfrm>
          <a:prstGeom prst="rect">
            <a:avLst/>
          </a:prstGeom>
          <a:noFill/>
        </p:spPr>
      </p:pic>
      <p:pic>
        <p:nvPicPr>
          <p:cNvPr id="9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5400000" flipH="1">
            <a:off x="-399278" y="659926"/>
            <a:ext cx="1355400" cy="556844"/>
          </a:xfrm>
          <a:prstGeom prst="rect">
            <a:avLst/>
          </a:prstGeom>
          <a:noFill/>
        </p:spPr>
      </p:pic>
      <p:pic>
        <p:nvPicPr>
          <p:cNvPr id="11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7788600" y="6301156"/>
            <a:ext cx="1355400" cy="556844"/>
          </a:xfrm>
          <a:prstGeom prst="rect">
            <a:avLst/>
          </a:prstGeom>
          <a:noFill/>
        </p:spPr>
      </p:pic>
      <p:pic>
        <p:nvPicPr>
          <p:cNvPr id="12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>
            <a:off x="6588224" y="6301156"/>
            <a:ext cx="1355400" cy="556844"/>
          </a:xfrm>
          <a:prstGeom prst="rect">
            <a:avLst/>
          </a:prstGeom>
          <a:noFill/>
        </p:spPr>
      </p:pic>
      <p:pic>
        <p:nvPicPr>
          <p:cNvPr id="13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5292080" y="6301156"/>
            <a:ext cx="1355400" cy="556844"/>
          </a:xfrm>
          <a:prstGeom prst="rect">
            <a:avLst/>
          </a:prstGeom>
          <a:noFill/>
        </p:spPr>
      </p:pic>
      <p:pic>
        <p:nvPicPr>
          <p:cNvPr id="14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>
            <a:off x="3851920" y="6301156"/>
            <a:ext cx="1355400" cy="556844"/>
          </a:xfrm>
          <a:prstGeom prst="rect">
            <a:avLst/>
          </a:prstGeom>
          <a:noFill/>
        </p:spPr>
      </p:pic>
      <p:pic>
        <p:nvPicPr>
          <p:cNvPr id="15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2555776" y="6301156"/>
            <a:ext cx="1355400" cy="556844"/>
          </a:xfrm>
          <a:prstGeom prst="rect">
            <a:avLst/>
          </a:prstGeom>
          <a:noFill/>
        </p:spPr>
      </p:pic>
      <p:pic>
        <p:nvPicPr>
          <p:cNvPr id="16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>
            <a:off x="1259632" y="6301156"/>
            <a:ext cx="1355400" cy="556844"/>
          </a:xfrm>
          <a:prstGeom prst="rect">
            <a:avLst/>
          </a:prstGeom>
          <a:noFill/>
        </p:spPr>
      </p:pic>
      <p:pic>
        <p:nvPicPr>
          <p:cNvPr id="17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0" y="6301156"/>
            <a:ext cx="1355400" cy="55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زخارف إسلامية"/>
          <p:cNvPicPr>
            <a:picLocks noChangeAspect="1" noChangeArrowheads="1"/>
          </p:cNvPicPr>
          <p:nvPr/>
        </p:nvPicPr>
        <p:blipFill>
          <a:blip r:embed="rId2" cstate="print"/>
          <a:srcRect l="2751" b="466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652120" y="3356992"/>
            <a:ext cx="2808312" cy="2664296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كيف يؤثر التاريخ الميلادي، على ثبات موقع شهر رمضان من أشهر السنة الميلاديّة؟</a:t>
            </a:r>
            <a:endParaRPr lang="he-IL" sz="2800" b="1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404664"/>
            <a:ext cx="42484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هو اللفظ الذي دل على وجوب أداء </a:t>
            </a:r>
          </a:p>
          <a:p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الصوم؟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6" name="Picture 2" descr="http://www2.0zz0.com/2011/04/08/00/699467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71600" y="-531440"/>
            <a:ext cx="3456385" cy="48965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Oval 6"/>
          <p:cNvSpPr/>
          <p:nvPr/>
        </p:nvSpPr>
        <p:spPr>
          <a:xfrm>
            <a:off x="1835696" y="1052736"/>
            <a:ext cx="1800200" cy="172819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”يَا أَيُّهَا الَّذِينَ آمَنُواْ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كُتِبَ</a:t>
            </a:r>
            <a:r>
              <a:rPr lang="ar-SA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عَلَيْكُمُ الصِّيَامُ“ </a:t>
            </a:r>
            <a:endParaRPr lang="he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444208" y="1412776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3A6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عليكم الصيام“ </a:t>
            </a:r>
            <a:endParaRPr lang="he-IL" b="1" dirty="0">
              <a:solidFill>
                <a:srgbClr val="3A66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444208" y="1916832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3A6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كُتِبَ“ </a:t>
            </a:r>
            <a:endParaRPr lang="he-IL" b="1" dirty="0">
              <a:solidFill>
                <a:srgbClr val="3A66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6444208" y="2420888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3A6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الذين آمنوا“</a:t>
            </a:r>
            <a:endParaRPr lang="he-IL" b="1" dirty="0">
              <a:solidFill>
                <a:srgbClr val="3A66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501008"/>
            <a:ext cx="46085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أكمل بكلمة مناسبة للحصول على تعريف الصوم اصطلاحًا: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2050" name="Picture 2" descr="http://thumbs.bc.jncdn.com/c75e9c859674c92d502df0fc551672a2_lm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7236296" y="4653136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4653136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عن الأكل والشرب من 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4653136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9" name="Rectangle 18"/>
          <p:cNvSpPr/>
          <p:nvPr/>
        </p:nvSpPr>
        <p:spPr>
          <a:xfrm>
            <a:off x="3419872" y="4581128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prstClr val="black"/>
                </a:solidFill>
              </a:rPr>
              <a:t>إلى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4653136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1" name="Rectangle 20"/>
          <p:cNvSpPr/>
          <p:nvPr/>
        </p:nvSpPr>
        <p:spPr>
          <a:xfrm>
            <a:off x="7308304" y="53012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prstClr val="black"/>
                </a:solidFill>
              </a:rPr>
              <a:t>الشمس مع 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5301208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4" name="Rounded Rectangle 23"/>
          <p:cNvSpPr/>
          <p:nvPr/>
        </p:nvSpPr>
        <p:spPr>
          <a:xfrm>
            <a:off x="5220072" y="6093296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طلوع الفجر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15816" y="6093296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الإمساك</a:t>
            </a:r>
            <a:endParaRPr lang="he-IL" dirty="0"/>
          </a:p>
        </p:txBody>
      </p:sp>
      <p:sp>
        <p:nvSpPr>
          <p:cNvPr id="26" name="Rounded Rectangle 25"/>
          <p:cNvSpPr/>
          <p:nvPr/>
        </p:nvSpPr>
        <p:spPr>
          <a:xfrm>
            <a:off x="6372200" y="6093296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النية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67944" y="6093296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غروب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47639 -0.2099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19 L -0.12205 -0.20996 " pathEditMode="relative" ptsTypes="AA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213 L -0.19288 -0.2099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419 L -0.0276 -0.1363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/>
      <p:bldP spid="16" grpId="0" animBg="1"/>
      <p:bldP spid="18" grpId="0" animBg="1"/>
      <p:bldP spid="19" grpId="0"/>
      <p:bldP spid="20" grpId="0" animBg="1"/>
      <p:bldP spid="21" grpId="0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h-em.com/mt7f-7r/data/media/55/zkarf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283968" cy="603650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220072" y="1370965"/>
            <a:ext cx="3744416" cy="495520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/>
              <a:t>عن عبد اللَّه بن عباس رضي اللَّه عنهما قال: " قدم رسول اللَّه صلى الله عليه وسلم المدينة فرأى اليهود تصوم يوم عاشوراء، فقال: ما هذا؟ قالوا: هذا يوم صالح، </a:t>
            </a:r>
            <a:r>
              <a:rPr lang="ar-SA" sz="2800" dirty="0" err="1" smtClean="0"/>
              <a:t>نجّى</a:t>
            </a:r>
            <a:r>
              <a:rPr lang="ar-SA" sz="2800" dirty="0" smtClean="0"/>
              <a:t> اللَّه فيه موسى وبني إسرائيل من عدوهم، فصامه، فقال: أنا أحق بموسى منكم فصامه وأمر بصيامه" </a:t>
            </a:r>
            <a:r>
              <a:rPr lang="ar-SA" sz="3200" dirty="0" smtClean="0"/>
              <a:t>. </a:t>
            </a:r>
            <a:br>
              <a:rPr lang="ar-SA" sz="3200" dirty="0" smtClean="0"/>
            </a:br>
            <a:endParaRPr lang="ar-SA" sz="32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764704"/>
            <a:ext cx="374441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الحكمة من صيام عاشوراء</a:t>
            </a:r>
            <a:endParaRPr lang="he-IL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9632" y="1988840"/>
            <a:ext cx="2952328" cy="30963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إن علمتَ أنّ الرسول صلى الله عليه وسلم نوى صيام يوم </a:t>
            </a:r>
            <a:r>
              <a:rPr lang="ar-S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تاسوعاء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من العام المقبل ثمّ توفّي صلى الله عليه وسلم، ماذا تستنتج؟  </a:t>
            </a:r>
            <a:endParaRPr lang="he-IL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c16.arabsh.com/i/03030/99txeeu6y4w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90600"/>
            <a:ext cx="4010025" cy="4572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4" name="Picture 4" descr="http://www.alawan.org/IMG/arton4971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867400" y="-30480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4" descr="http://www.alawan.org/IMG/arton4971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7220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4" descr="http://www.alawan.org/IMG/arton4971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4" descr="http://www.alawan.org/IMG/arton4971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355976" y="26064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he-IL" dirty="0"/>
          </a:p>
        </p:txBody>
      </p:sp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5220072" y="26064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he-IL" dirty="0"/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5940152" y="26064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he-IL" dirty="0"/>
          </a:p>
        </p:txBody>
      </p:sp>
      <p:pic>
        <p:nvPicPr>
          <p:cNvPr id="2052" name="Picture 4" descr="http://www.printime.co.il/image/users/16584/ftp/my_files/cartoons/sponge-bob-pr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953000"/>
            <a:ext cx="18669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3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262</Words>
  <Application>Microsoft Office PowerPoint</Application>
  <PresentationFormat>‫הצגה על המסך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Office Theme</vt:lpstr>
      <vt:lpstr>שקופית 1</vt:lpstr>
      <vt:lpstr>שקופית 2</vt:lpstr>
      <vt:lpstr>שקופית 3</vt:lpstr>
      <vt:lpstr>שקופית 4</vt:lpstr>
      <vt:lpstr>نقارن بين التاريخ الهجري والتاريخ الميلادي ونجد أوجه الاختلاف بينهما.</vt:lpstr>
      <vt:lpstr>שקופית 6</vt:lpstr>
      <vt:lpstr>שקופית 7</vt:lpstr>
      <vt:lpstr>שקופית 8</vt:lpstr>
      <vt:lpstr>שקופית 9</vt:lpstr>
      <vt:lpstr>שקופית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Tsupport</dc:creator>
  <cp:lastModifiedBy>user</cp:lastModifiedBy>
  <cp:revision>23</cp:revision>
  <dcterms:created xsi:type="dcterms:W3CDTF">2012-11-14T10:06:52Z</dcterms:created>
  <dcterms:modified xsi:type="dcterms:W3CDTF">2012-11-20T18:53:08Z</dcterms:modified>
</cp:coreProperties>
</file>