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1" r:id="rId3"/>
    <p:sldId id="282" r:id="rId4"/>
    <p:sldId id="283" r:id="rId5"/>
    <p:sldId id="279" r:id="rId6"/>
    <p:sldId id="278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2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6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31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94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2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64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87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9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47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91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5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01EC-1AC7-4DD5-A596-488FACBCE123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65A98-F7DC-407E-B319-C56E37E21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C11907FB-28D3-4438-A6B1-64198F4D5924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 rtl="1"/>
              <a:t>ז'/סיון/תשע"ג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7FA7DE6A-D92F-4A67-B62A-65F0666B9F2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4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OaEpE4sjmqw&amp;feature=relat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7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6" name="ענן 5"/>
          <p:cNvSpPr/>
          <p:nvPr/>
        </p:nvSpPr>
        <p:spPr>
          <a:xfrm>
            <a:off x="1547664" y="1124744"/>
            <a:ext cx="7416824" cy="45365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200" dirty="0" smtClean="0">
                <a:solidFill>
                  <a:prstClr val="white"/>
                </a:solidFill>
              </a:rPr>
              <a:t>نشطب الكلمات التالية: «حمل، جبل، لم، من»، من الجدول التالي لنتعرّف معًا إلى عنوان الدرس.</a:t>
            </a:r>
          </a:p>
          <a:p>
            <a:pPr algn="ctr" rtl="1"/>
            <a:endParaRPr lang="he-IL" sz="3200" dirty="0">
              <a:solidFill>
                <a:prstClr val="white"/>
              </a:solidFill>
            </a:endParaRPr>
          </a:p>
        </p:txBody>
      </p:sp>
      <p:pic>
        <p:nvPicPr>
          <p:cNvPr id="11268" name="Picture 4" descr="صورة الفار تيمو ياكل الفول السوداني متحركة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1440160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78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858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286000"/>
            <a:ext cx="2286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19800"/>
            <a:ext cx="17335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572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286000"/>
            <a:ext cx="2286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19800"/>
            <a:ext cx="17335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286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286000"/>
            <a:ext cx="2286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19800"/>
            <a:ext cx="17335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2286000"/>
            <a:ext cx="2286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19800"/>
            <a:ext cx="17335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858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19800"/>
            <a:ext cx="17335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19800"/>
            <a:ext cx="17335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19800"/>
            <a:ext cx="17335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19800"/>
            <a:ext cx="17335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files.fatakat.com/2009/3/123810974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ar-SA" sz="6000" b="1" i="1" dirty="0" smtClean="0"/>
              <a:t/>
            </a:r>
            <a:br>
              <a:rPr lang="ar-SA" sz="6000" b="1" i="1" dirty="0" smtClean="0"/>
            </a:br>
            <a:r>
              <a:rPr lang="ar-SA" sz="6000" b="1" i="1" dirty="0"/>
              <a:t/>
            </a:r>
            <a:br>
              <a:rPr lang="ar-SA" sz="6000" b="1" i="1" dirty="0"/>
            </a:br>
            <a:r>
              <a:rPr lang="ar-SA" sz="6000" b="1" i="1" dirty="0" smtClean="0"/>
              <a:t/>
            </a:r>
            <a:br>
              <a:rPr lang="ar-SA" sz="6000" b="1" i="1" dirty="0" smtClean="0"/>
            </a:br>
            <a:endParaRPr lang="he-IL" sz="7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836433"/>
              </p:ext>
            </p:extLst>
          </p:nvPr>
        </p:nvGraphicFramePr>
        <p:xfrm>
          <a:off x="1524000" y="1397000"/>
          <a:ext cx="6096000" cy="36161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904044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ل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ب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ج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ن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04044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م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ل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و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ح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04044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ن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ح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ل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م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04044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نا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د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ي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rgbClr val="FF0000"/>
                          </a:solidFill>
                        </a:rPr>
                        <a:t>س</a:t>
                      </a:r>
                      <a:endParaRPr 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2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600" dirty="0" smtClean="0">
                <a:solidFill>
                  <a:srgbClr val="FF0000"/>
                </a:solidFill>
              </a:rPr>
              <a:t/>
            </a:r>
            <a:br>
              <a:rPr lang="ar-SA" sz="3600" dirty="0" smtClean="0">
                <a:solidFill>
                  <a:srgbClr val="FF0000"/>
                </a:solidFill>
              </a:rPr>
            </a:br>
            <a:r>
              <a:rPr lang="ar-SA" sz="3600" dirty="0" smtClean="0">
                <a:solidFill>
                  <a:srgbClr val="FF0000"/>
                </a:solidFill>
              </a:rPr>
              <a:t>تعلمنا في هذا الدرس أنّ نوحًا عليه السلام هو نبي الله ورسوله، بعثه الله لهداية قومه إلى طريق الصواب، فكذبوه، ولكن الله تعالى قد عاقبهم بسبب تكذيبهم لنبيهم وأغرقهم جميعاً.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9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صورة الفار تيمو ياكل الفول السوداني متحركة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140968"/>
            <a:ext cx="1440160" cy="3384376"/>
          </a:xfrm>
          <a:prstGeom prst="rect">
            <a:avLst/>
          </a:prstGeom>
          <a:noFill/>
        </p:spPr>
      </p:pic>
      <p:sp>
        <p:nvSpPr>
          <p:cNvPr id="6" name="הסבר אליפטי 5"/>
          <p:cNvSpPr/>
          <p:nvPr/>
        </p:nvSpPr>
        <p:spPr>
          <a:xfrm>
            <a:off x="1979712" y="1268760"/>
            <a:ext cx="5904656" cy="33843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solidFill>
                <a:prstClr val="white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203848" y="1772816"/>
            <a:ext cx="3312368" cy="2217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عنوان الدرس هو :</a:t>
            </a:r>
          </a:p>
          <a:p>
            <a:pPr algn="ctr" rtl="1">
              <a:lnSpc>
                <a:spcPct val="150000"/>
              </a:lnSpc>
            </a:pPr>
            <a:r>
              <a:rPr lang="ar-SA" sz="32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سيدنا نوح </a:t>
            </a:r>
          </a:p>
          <a:p>
            <a:pPr algn="ctr" rtl="1">
              <a:lnSpc>
                <a:spcPct val="150000"/>
              </a:lnSpc>
            </a:pPr>
            <a:r>
              <a:rPr lang="ar-SA" sz="32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«عليه السلام»</a:t>
            </a:r>
            <a:endParaRPr lang="he-IL" sz="3200" b="1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solidFill>
                <a:srgbClr val="F79646">
                  <a:lumMod val="20000"/>
                  <a:lumOff val="80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31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RxyGtqdZYkbAfvcdwokOnjmfGvqjcV_dKLHdr65XN1t0sSG-Pac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2438400" cy="4191000"/>
          </a:xfrm>
          <a:prstGeom prst="rect">
            <a:avLst/>
          </a:prstGeom>
          <a:noFill/>
        </p:spPr>
      </p:pic>
      <p:sp>
        <p:nvSpPr>
          <p:cNvPr id="7" name="Cloud 6"/>
          <p:cNvSpPr/>
          <p:nvPr/>
        </p:nvSpPr>
        <p:spPr>
          <a:xfrm>
            <a:off x="2895600" y="914400"/>
            <a:ext cx="5638800" cy="525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C00000"/>
                </a:solidFill>
              </a:rPr>
              <a:t>هيا نشاهد معاً قصة سيدنا نوح عليه السلام</a:t>
            </a:r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r>
              <a:rPr lang="ar-SA" sz="4000" dirty="0" smtClean="0">
                <a:solidFill>
                  <a:srgbClr val="C00000"/>
                </a:solidFill>
              </a:rPr>
              <a:t>من هذا </a:t>
            </a:r>
            <a:r>
              <a:rPr lang="ar-SA" sz="4000" dirty="0" smtClean="0">
                <a:solidFill>
                  <a:srgbClr val="C00000"/>
                </a:solidFill>
                <a:hlinkClick r:id="rId4"/>
              </a:rPr>
              <a:t>الرابط</a:t>
            </a:r>
            <a:r>
              <a:rPr lang="ar-SA" sz="4000" dirty="0" smtClean="0">
                <a:solidFill>
                  <a:srgbClr val="C00000"/>
                </a:solidFill>
              </a:rPr>
              <a:t>  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ltqa-alnoor.net/upload/uploads/images/alnoor-f1910b061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1676400"/>
            <a:ext cx="5334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نعمل معًا على حل </a:t>
            </a:r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الأسئلة التالية لنحصل على صورة بازل مرتبطة بموضوع الدرس.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ماذا كان يعبد قوم نوح عليه </a:t>
            </a:r>
          </a:p>
          <a:p>
            <a:pPr algn="ctr"/>
            <a:r>
              <a:rPr lang="ar-SA" dirty="0" smtClean="0"/>
              <a:t>السلام؟</a:t>
            </a:r>
          </a:p>
          <a:p>
            <a:pPr algn="ctr"/>
            <a:r>
              <a:rPr lang="ar-SA" dirty="0" smtClean="0">
                <a:hlinkClick r:id="rId3" action="ppaction://hlinksldjump"/>
              </a:rPr>
              <a:t>1.الأصنام </a:t>
            </a:r>
            <a:r>
              <a:rPr lang="ar-SA" dirty="0" smtClean="0"/>
              <a:t>        </a:t>
            </a:r>
            <a:r>
              <a:rPr lang="ar-SA" dirty="0" smtClean="0">
                <a:hlinkClick r:id="rId4" action="ppaction://hlinksldjump"/>
              </a:rPr>
              <a:t>2.الأفاعي</a:t>
            </a:r>
            <a:r>
              <a:rPr lang="ar-SA" dirty="0" smtClean="0"/>
              <a:t>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أي فئة من الفئات التالية صدقت نوحًا أولاً؟</a:t>
            </a:r>
          </a:p>
          <a:p>
            <a:pPr algn="ctr"/>
            <a:endParaRPr lang="ar-SA" dirty="0"/>
          </a:p>
          <a:p>
            <a:pPr algn="ctr"/>
            <a:r>
              <a:rPr lang="ar-SA" dirty="0" smtClean="0">
                <a:hlinkClick r:id="rId5" action="ppaction://hlinksldjump"/>
              </a:rPr>
              <a:t>1.الفقراء </a:t>
            </a:r>
            <a:r>
              <a:rPr lang="ar-SA" dirty="0" smtClean="0"/>
              <a:t>      2</a:t>
            </a:r>
            <a:r>
              <a:rPr lang="ar-SA" dirty="0" smtClean="0">
                <a:hlinkClick r:id="rId4" action="ppaction://hlinksldjump"/>
              </a:rPr>
              <a:t>الأغنياء</a:t>
            </a:r>
            <a:endParaRPr lang="ar-SA" dirty="0" smtClean="0"/>
          </a:p>
        </p:txBody>
      </p:sp>
      <p:sp>
        <p:nvSpPr>
          <p:cNvPr id="7" name="Rectangle 6"/>
          <p:cNvSpPr/>
          <p:nvPr/>
        </p:nvSpPr>
        <p:spPr>
          <a:xfrm>
            <a:off x="228600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كم سنة استمرت دعوة نوح عليه السلام؟</a:t>
            </a:r>
          </a:p>
          <a:p>
            <a:pPr algn="r"/>
            <a:r>
              <a:rPr lang="ar-SA" dirty="0" smtClean="0">
                <a:hlinkClick r:id="rId6" action="ppaction://hlinksldjump"/>
              </a:rPr>
              <a:t>1.ألف سنة إلا خمسين.</a:t>
            </a:r>
            <a:endParaRPr lang="ar-SA" dirty="0" smtClean="0"/>
          </a:p>
          <a:p>
            <a:pPr algn="r"/>
            <a:r>
              <a:rPr lang="ar-SA" dirty="0" smtClean="0">
                <a:hlinkClick r:id="rId4" action="ppaction://hlinksldjump"/>
              </a:rPr>
              <a:t>2.ألف سنة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ماذا كان رد فعل قوم نوح عندما شاهدوا سفينته؟ </a:t>
            </a:r>
          </a:p>
          <a:p>
            <a:pPr algn="ctr"/>
            <a:endParaRPr lang="ar-SA" dirty="0"/>
          </a:p>
          <a:p>
            <a:pPr algn="ctr"/>
            <a:r>
              <a:rPr lang="ar-SA" dirty="0" smtClean="0">
                <a:hlinkClick r:id="rId7" action="ppaction://hlinksldjump"/>
              </a:rPr>
              <a:t>1.السخرية</a:t>
            </a:r>
            <a:r>
              <a:rPr lang="ar-SA" dirty="0" smtClean="0"/>
              <a:t>     2</a:t>
            </a:r>
            <a:r>
              <a:rPr lang="ar-SA" dirty="0" smtClean="0">
                <a:hlinkClick r:id="rId4" action="ppaction://hlinksldjump"/>
              </a:rPr>
              <a:t>.الفرح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ماذا أوحى الله تعالى إلى </a:t>
            </a:r>
            <a:r>
              <a:rPr lang="ar-SA" dirty="0" err="1" smtClean="0"/>
              <a:t>نوحعليه</a:t>
            </a:r>
            <a:r>
              <a:rPr lang="ar-SA" dirty="0" smtClean="0"/>
              <a:t> السلام؟؟</a:t>
            </a:r>
          </a:p>
          <a:p>
            <a:pPr algn="ctr"/>
            <a:r>
              <a:rPr lang="ar-SA" dirty="0" smtClean="0">
                <a:hlinkClick r:id="rId8" action="ppaction://hlinksldjump"/>
              </a:rPr>
              <a:t>1.صنع سفينة.</a:t>
            </a:r>
            <a:endParaRPr lang="ar-SA" dirty="0" smtClean="0"/>
          </a:p>
          <a:p>
            <a:pPr algn="ctr"/>
            <a:r>
              <a:rPr lang="ar-SA" dirty="0" smtClean="0">
                <a:hlinkClick r:id="rId4" action="ppaction://hlinksldjump"/>
              </a:rPr>
              <a:t>2.صنع طائرة.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ماذا قال نوح لابنه حين حدث الفيضان؟</a:t>
            </a:r>
            <a:endParaRPr lang="ar-SA" dirty="0"/>
          </a:p>
          <a:p>
            <a:pPr algn="ctr"/>
            <a:r>
              <a:rPr lang="ar-SA" dirty="0" smtClean="0">
                <a:hlinkClick r:id="rId9" action="ppaction://hlinksldjump"/>
              </a:rPr>
              <a:t>1.اركب معنا </a:t>
            </a:r>
            <a:endParaRPr lang="ar-SA" dirty="0" smtClean="0"/>
          </a:p>
          <a:p>
            <a:pPr algn="ctr"/>
            <a:r>
              <a:rPr lang="ar-SA" dirty="0" smtClean="0">
                <a:hlinkClick r:id="rId4" action="ppaction://hlinksldjump"/>
              </a:rPr>
              <a:t>2.اذهب أنت كافر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دعى نوح قومه لعبادة؟</a:t>
            </a:r>
          </a:p>
          <a:p>
            <a:pPr algn="ctr"/>
            <a:r>
              <a:rPr lang="ar-SA" dirty="0" smtClean="0">
                <a:hlinkClick r:id="rId4" action="ppaction://hlinksldjump"/>
              </a:rPr>
              <a:t>1.الأصنام</a:t>
            </a:r>
            <a:r>
              <a:rPr lang="ar-SA" dirty="0" smtClean="0">
                <a:hlinkClick r:id="rId6" action="ppaction://hlinksldjump"/>
              </a:rPr>
              <a:t>.</a:t>
            </a:r>
            <a:endParaRPr lang="ar-SA" dirty="0" smtClean="0"/>
          </a:p>
          <a:p>
            <a:pPr algn="ctr"/>
            <a:r>
              <a:rPr lang="ar-SA" dirty="0" smtClean="0">
                <a:hlinkClick r:id="rId10" action="ppaction://hlinksldjump"/>
              </a:rPr>
              <a:t>2.الله تعالى.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286000"/>
            <a:ext cx="2286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من بعث النبي نوح عليه السلام؟</a:t>
            </a:r>
          </a:p>
          <a:p>
            <a:pPr algn="ctr"/>
            <a:endParaRPr lang="ar-SA" dirty="0"/>
          </a:p>
          <a:p>
            <a:pPr algn="ctr"/>
            <a:r>
              <a:rPr lang="ar-SA" dirty="0" smtClean="0">
                <a:hlinkClick r:id="rId11" action="ppaction://hlinksldjump"/>
              </a:rPr>
              <a:t>1.الله تعالى</a:t>
            </a:r>
            <a:endParaRPr lang="ar-SA" dirty="0" smtClean="0"/>
          </a:p>
          <a:p>
            <a:pPr algn="ctr"/>
            <a:r>
              <a:rPr lang="ar-SA" dirty="0" smtClean="0">
                <a:hlinkClick r:id="rId4" action="ppaction://hlinksldjump"/>
              </a:rPr>
              <a:t>2. أحد الناس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من ركب مع نوح عليه السلام في السفينة؟</a:t>
            </a:r>
          </a:p>
          <a:p>
            <a:pPr algn="ctr"/>
            <a:r>
              <a:rPr lang="ar-SA" dirty="0" smtClean="0"/>
              <a:t>.</a:t>
            </a:r>
            <a:r>
              <a:rPr lang="ar-SA" dirty="0" smtClean="0">
                <a:hlinkClick r:id="rId4" action="ppaction://hlinksldjump"/>
              </a:rPr>
              <a:t>1.الكفار والحيوانات.</a:t>
            </a:r>
            <a:endParaRPr lang="ar-SA" dirty="0" smtClean="0"/>
          </a:p>
          <a:p>
            <a:pPr algn="ctr"/>
            <a:r>
              <a:rPr lang="ar-SA" dirty="0" smtClean="0">
                <a:hlinkClick r:id="rId12" action="ppaction://hlinksldjump"/>
              </a:rPr>
              <a:t>2.المؤمنون والحيوانات</a:t>
            </a:r>
            <a:r>
              <a:rPr lang="ar-SA" dirty="0" smtClean="0"/>
              <a:t>.</a:t>
            </a: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ماذا حصل لمن لم يؤمن بنوح عليه السلام؟</a:t>
            </a:r>
          </a:p>
          <a:p>
            <a:pPr algn="ctr"/>
            <a:endParaRPr lang="ar-SA" dirty="0"/>
          </a:p>
          <a:p>
            <a:pPr algn="ctr"/>
            <a:r>
              <a:rPr lang="ar-SA" dirty="0" smtClean="0"/>
              <a:t>1</a:t>
            </a:r>
            <a:r>
              <a:rPr lang="ar-SA" dirty="0" smtClean="0">
                <a:hlinkClick r:id="rId4" action="ppaction://hlinksldjump"/>
              </a:rPr>
              <a:t>.غرق قسم منهم فقط</a:t>
            </a:r>
            <a:r>
              <a:rPr lang="ar-SA" dirty="0" smtClean="0"/>
              <a:t>.</a:t>
            </a:r>
          </a:p>
          <a:p>
            <a:pPr algn="ctr"/>
            <a:r>
              <a:rPr lang="ar-SA" dirty="0" smtClean="0">
                <a:hlinkClick r:id="rId13" action="ppaction://hlinksldjump"/>
              </a:rPr>
              <a:t>2.غرقوا جميعاً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الذين صدقوا نوحًا عليه السلام وآمنوا به يدعون:</a:t>
            </a:r>
          </a:p>
          <a:p>
            <a:pPr algn="ctr"/>
            <a:r>
              <a:rPr lang="ar-SA" dirty="0" smtClean="0"/>
              <a:t>1</a:t>
            </a:r>
            <a:r>
              <a:rPr lang="ar-SA" dirty="0" smtClean="0">
                <a:hlinkClick r:id="rId14" action="ppaction://hlinksldjump"/>
              </a:rPr>
              <a:t>.المؤمنين</a:t>
            </a:r>
            <a:r>
              <a:rPr lang="ar-SA" dirty="0" smtClean="0"/>
              <a:t>.</a:t>
            </a:r>
          </a:p>
          <a:p>
            <a:pPr algn="ctr"/>
            <a:r>
              <a:rPr lang="ar-SA" dirty="0" smtClean="0">
                <a:hlinkClick r:id="rId4" action="ppaction://hlinksldjump"/>
              </a:rPr>
              <a:t>2.الكافرين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كم كان عدد كل نوع من أنواع الحيونات في السفينة.</a:t>
            </a:r>
          </a:p>
          <a:p>
            <a:pPr algn="ctr"/>
            <a:endParaRPr lang="ar-SA" dirty="0"/>
          </a:p>
          <a:p>
            <a:pPr algn="ctr"/>
            <a:r>
              <a:rPr lang="ar-SA" dirty="0" smtClean="0">
                <a:hlinkClick r:id="rId15" action="ppaction://hlinksldjump"/>
              </a:rPr>
              <a:t>1.اثنين</a:t>
            </a:r>
            <a:r>
              <a:rPr lang="ar-SA" dirty="0" smtClean="0"/>
              <a:t>.</a:t>
            </a:r>
          </a:p>
          <a:p>
            <a:pPr algn="ctr"/>
            <a:r>
              <a:rPr lang="ar-SA" dirty="0" smtClean="0">
                <a:hlinkClick r:id="rId4" action="ppaction://hlinksldjump"/>
              </a:rPr>
              <a:t>2.ثلاثة.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dirty="0" smtClean="0"/>
          </a:p>
        </p:txBody>
      </p:sp>
      <p:sp>
        <p:nvSpPr>
          <p:cNvPr id="7" name="Rectangle 6"/>
          <p:cNvSpPr/>
          <p:nvPr/>
        </p:nvSpPr>
        <p:spPr>
          <a:xfrm>
            <a:off x="228600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286000"/>
            <a:ext cx="2286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15000"/>
            <a:ext cx="2552700" cy="6667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286000"/>
            <a:ext cx="2286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5562600"/>
            <a:ext cx="1905000" cy="5905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3.0zz0.com/2011/03/20/03/23885376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2286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2286000"/>
            <a:ext cx="2286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2286000"/>
            <a:ext cx="2286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648200"/>
            <a:ext cx="2286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http://n4hr.com/up/uploads/2523708f1d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019800"/>
            <a:ext cx="173355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230</Words>
  <Application>Microsoft Office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ערכת נושא Office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تعلمنا في هذا الدرس أنّ نوحًا عليه السلام هو نبي الله ورسوله، بعثه الله لهداية قومه إلى طريق الصواب، فكذبوه، ولكن الله تعالى قد عاقبهم بسبب تكذيبهم لنبيهم وأغرقهم جميعاً.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win7209</dc:creator>
  <cp:lastModifiedBy>ahmad1</cp:lastModifiedBy>
  <cp:revision>16</cp:revision>
  <dcterms:created xsi:type="dcterms:W3CDTF">2012-05-28T08:59:06Z</dcterms:created>
  <dcterms:modified xsi:type="dcterms:W3CDTF">2013-05-16T04:55:11Z</dcterms:modified>
</cp:coreProperties>
</file>