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20"/>
  </p:notesMasterIdLst>
  <p:sldIdLst>
    <p:sldId id="274" r:id="rId2"/>
    <p:sldId id="276" r:id="rId3"/>
    <p:sldId id="260" r:id="rId4"/>
    <p:sldId id="256" r:id="rId5"/>
    <p:sldId id="261" r:id="rId6"/>
    <p:sldId id="262" r:id="rId7"/>
    <p:sldId id="263" r:id="rId8"/>
    <p:sldId id="268" r:id="rId9"/>
    <p:sldId id="264" r:id="rId10"/>
    <p:sldId id="266" r:id="rId11"/>
    <p:sldId id="273" r:id="rId12"/>
    <p:sldId id="265" r:id="rId13"/>
    <p:sldId id="267" r:id="rId14"/>
    <p:sldId id="277" r:id="rId15"/>
    <p:sldId id="269" r:id="rId16"/>
    <p:sldId id="278" r:id="rId17"/>
    <p:sldId id="257" r:id="rId18"/>
    <p:sldId id="270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7B1ECFF-B1BB-4E5C-9794-1FC6841EBD05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78AB5A8-8859-42D5-87B7-ACF260F5E35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558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AB5A8-8859-42D5-87B7-ACF260F5E35B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65FDF31-AE68-406D-ADE5-21DD9ADD32AB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D44E356-3AD9-421B-AB80-A38A062E736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مستطيل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مستطيل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مستطيل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DF31-AE68-406D-ADE5-21DD9ADD32AB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E356-3AD9-421B-AB80-A38A062E73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DF31-AE68-406D-ADE5-21DD9ADD32AB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E356-3AD9-421B-AB80-A38A062E736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مثلث متساوي الساقين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DF31-AE68-406D-ADE5-21DD9ADD32AB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E356-3AD9-421B-AB80-A38A062E736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65FDF31-AE68-406D-ADE5-21DD9ADD32AB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D44E356-3AD9-421B-AB80-A38A062E736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DF31-AE68-406D-ADE5-21DD9ADD32AB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E356-3AD9-421B-AB80-A38A062E736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DF31-AE68-406D-ADE5-21DD9ADD32AB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E356-3AD9-421B-AB80-A38A062E736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DF31-AE68-406D-ADE5-21DD9ADD32AB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E356-3AD9-421B-AB80-A38A062E736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DF31-AE68-406D-ADE5-21DD9ADD32AB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E356-3AD9-421B-AB80-A38A062E736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" name="رابط مستقيم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DF31-AE68-406D-ADE5-21DD9ADD32AB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E356-3AD9-421B-AB80-A38A062E736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DF31-AE68-406D-ADE5-21DD9ADD32AB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E356-3AD9-421B-AB80-A38A062E736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5FDF31-AE68-406D-ADE5-21DD9ADD32AB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44E356-3AD9-421B-AB80-A38A062E736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8" name="رابط مستقيم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رابط مستقيم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ثلث متساوي الساقين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slide" Target="slide1.xml"/><Relationship Id="rId4" Type="http://schemas.openxmlformats.org/officeDocument/2006/relationships/slide" Target="slide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7" Type="http://schemas.openxmlformats.org/officeDocument/2006/relationships/slide" Target="slide6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gif"/><Relationship Id="rId5" Type="http://schemas.openxmlformats.org/officeDocument/2006/relationships/slide" Target="slide10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gif"/><Relationship Id="rId3" Type="http://schemas.openxmlformats.org/officeDocument/2006/relationships/audio" Target="../media/audio3.wav"/><Relationship Id="rId7" Type="http://schemas.openxmlformats.org/officeDocument/2006/relationships/image" Target="../media/image22.gif"/><Relationship Id="rId12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gif"/><Relationship Id="rId11" Type="http://schemas.openxmlformats.org/officeDocument/2006/relationships/slide" Target="slide6.xml"/><Relationship Id="rId5" Type="http://schemas.openxmlformats.org/officeDocument/2006/relationships/image" Target="../media/image20.gif"/><Relationship Id="rId10" Type="http://schemas.openxmlformats.org/officeDocument/2006/relationships/image" Target="../media/image19.gif"/><Relationship Id="rId4" Type="http://schemas.openxmlformats.org/officeDocument/2006/relationships/image" Target="../media/image2.gif"/><Relationship Id="rId9" Type="http://schemas.openxmlformats.org/officeDocument/2006/relationships/slide" Target="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audio" Target="../media/audio1.wav"/><Relationship Id="rId4" Type="http://schemas.openxmlformats.org/officeDocument/2006/relationships/slide" Target="slide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image" Target="../media/image10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9.jpeg"/><Relationship Id="rId4" Type="http://schemas.openxmlformats.org/officeDocument/2006/relationships/slide" Target="slide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RTspDZnzns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FUjiTSU\Downloads\user1211_pic303_12156382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9" name="عنصر نائب للمحتوى 8"/>
          <p:cNvGraphicFramePr>
            <a:graphicFrameLocks noGrp="1"/>
          </p:cNvGraphicFramePr>
          <p:nvPr>
            <p:ph sz="quarter" idx="1"/>
          </p:nvPr>
        </p:nvGraphicFramePr>
        <p:xfrm>
          <a:off x="323528" y="6093296"/>
          <a:ext cx="82296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hlinkClick r:id="rId3" action="ppaction://hlinksldjump"/>
                        </a:rPr>
                        <a:t>التمهيد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hlinkClick r:id="rId4" action="ppaction://hlinksldjump"/>
                        </a:rPr>
                        <a:t>سير</a:t>
                      </a:r>
                      <a:r>
                        <a:rPr lang="ar-SA" baseline="0" dirty="0" smtClean="0">
                          <a:hlinkClick r:id="rId4" action="ppaction://hlinksldjump"/>
                        </a:rPr>
                        <a:t> الدرس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hlinkClick r:id="rId5" action="ppaction://hlinksldjump"/>
                        </a:rPr>
                        <a:t>الاجمال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hlinkClick r:id="rId5" action="ppaction://hlinksldjump"/>
                        </a:rPr>
                        <a:t>الوظيفة البينية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1403648" y="1700808"/>
            <a:ext cx="6264696" cy="40934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ar-SA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«باب </a:t>
            </a:r>
            <a:r>
              <a:rPr lang="ar-SA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السيرة </a:t>
            </a:r>
            <a:r>
              <a:rPr lang="ar-SA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النبوية»</a:t>
            </a:r>
            <a:endParaRPr lang="ar-SA" sz="40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ar-SA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نزول الملاك جبريل على </a:t>
            </a:r>
            <a:r>
              <a:rPr lang="ar-SA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الرسول</a:t>
            </a:r>
            <a:r>
              <a:rPr lang="en-US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ar-SA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صلى الله عليه وسلم</a:t>
            </a:r>
            <a:endParaRPr lang="ar-SA" sz="4000" b="1" u="sng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3366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>
              <a:buNone/>
            </a:pPr>
            <a:endParaRPr lang="ar-SA" sz="80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551689" y="6309320"/>
            <a:ext cx="1847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ar-SA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FUjiTSU\Downloads\user1211_pic303_12156382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أ</a:t>
            </a:r>
            <a:r>
              <a:rPr lang="ar-SA" dirty="0" smtClean="0"/>
              <a:t>سئلة </a:t>
            </a:r>
            <a:r>
              <a:rPr lang="ar-SA" dirty="0" smtClean="0"/>
              <a:t>صفية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ما هي صفات الرسول </a:t>
            </a:r>
            <a:r>
              <a:rPr lang="ar-SA" dirty="0" smtClean="0"/>
              <a:t>محمد صلى الله عليه وسلم؟</a:t>
            </a:r>
            <a:endParaRPr lang="ar-SA" dirty="0" smtClean="0"/>
          </a:p>
          <a:p>
            <a:r>
              <a:rPr lang="ar-SA" dirty="0" smtClean="0"/>
              <a:t>هل كان يمتاز عن سائر البشر؟</a:t>
            </a:r>
          </a:p>
          <a:p>
            <a:r>
              <a:rPr lang="ar-SA" dirty="0" smtClean="0"/>
              <a:t>هل عبد </a:t>
            </a:r>
            <a:r>
              <a:rPr lang="ar-SA" dirty="0" smtClean="0"/>
              <a:t>الأصنام </a:t>
            </a:r>
            <a:r>
              <a:rPr lang="ar-SA" dirty="0" smtClean="0"/>
              <a:t>كغيره من البشر</a:t>
            </a:r>
            <a:r>
              <a:rPr lang="ar-SA" dirty="0" smtClean="0"/>
              <a:t>؟</a:t>
            </a:r>
          </a:p>
          <a:p>
            <a:r>
              <a:rPr lang="ar-SA" dirty="0" smtClean="0"/>
              <a:t>ماذا </a:t>
            </a:r>
            <a:r>
              <a:rPr lang="ar-SA" dirty="0" smtClean="0"/>
              <a:t>كان يفعل سيدنا محمد في غار حراء؟</a:t>
            </a:r>
          </a:p>
          <a:p>
            <a:r>
              <a:rPr lang="ar-SA" dirty="0" err="1" smtClean="0"/>
              <a:t>بماذا</a:t>
            </a:r>
            <a:r>
              <a:rPr lang="ar-SA" dirty="0" smtClean="0"/>
              <a:t> كان يفكر ويتأمل؟</a:t>
            </a:r>
          </a:p>
          <a:p>
            <a:pPr>
              <a:buNone/>
            </a:pPr>
            <a:endParaRPr lang="ar-SA" dirty="0" smtClean="0"/>
          </a:p>
          <a:p>
            <a:r>
              <a:rPr lang="ar-SA" dirty="0" smtClean="0"/>
              <a:t>كم كان عمر </a:t>
            </a:r>
            <a:r>
              <a:rPr lang="ar-SA" dirty="0" smtClean="0"/>
              <a:t>الرسول صلى الله عليه وسلم </a:t>
            </a:r>
            <a:r>
              <a:rPr lang="ar-SA" dirty="0" smtClean="0"/>
              <a:t>عندما بدأ نزول </a:t>
            </a:r>
            <a:r>
              <a:rPr lang="ar-SA" dirty="0" smtClean="0"/>
              <a:t>القرآن</a:t>
            </a:r>
            <a:r>
              <a:rPr lang="ar-SA" dirty="0" smtClean="0"/>
              <a:t>؟</a:t>
            </a:r>
          </a:p>
          <a:p>
            <a:pPr marL="596646" indent="-514350">
              <a:buAutoNum type="arabicPeriod"/>
            </a:pPr>
            <a:r>
              <a:rPr lang="ar-SA" dirty="0" smtClean="0">
                <a:hlinkClick r:id="rId3" action="ppaction://hlinksldjump"/>
              </a:rPr>
              <a:t>23</a:t>
            </a:r>
            <a:endParaRPr lang="ar-SA" dirty="0" smtClean="0"/>
          </a:p>
          <a:p>
            <a:pPr marL="596646" indent="-514350">
              <a:buAutoNum type="arabicPeriod"/>
            </a:pPr>
            <a:r>
              <a:rPr lang="ar-SA" dirty="0" smtClean="0">
                <a:hlinkClick r:id="rId4" action="ppaction://hlinksldjump"/>
              </a:rPr>
              <a:t>40</a:t>
            </a:r>
            <a:endParaRPr lang="ar-SA" dirty="0" smtClean="0"/>
          </a:p>
          <a:p>
            <a:pPr marL="596646" indent="-514350">
              <a:buAutoNum type="arabicPeriod"/>
            </a:pPr>
            <a:r>
              <a:rPr lang="ar-SA" dirty="0" smtClean="0">
                <a:hlinkClick r:id="rId3" action="ppaction://hlinksldjump"/>
              </a:rPr>
              <a:t>35</a:t>
            </a:r>
            <a:endParaRPr lang="ar-SA" dirty="0" smtClean="0"/>
          </a:p>
          <a:p>
            <a:r>
              <a:rPr lang="ar-SA" dirty="0" smtClean="0"/>
              <a:t>لماذا اختار الله الرسول بالذات على الرغم من </a:t>
            </a:r>
            <a:r>
              <a:rPr lang="ar-SA" dirty="0" smtClean="0"/>
              <a:t>أنه </a:t>
            </a:r>
            <a:r>
              <a:rPr lang="ar-SA" dirty="0" smtClean="0"/>
              <a:t>رجل </a:t>
            </a:r>
            <a:r>
              <a:rPr lang="ar-SA" dirty="0" smtClean="0"/>
              <a:t>أ</a:t>
            </a:r>
            <a:r>
              <a:rPr lang="ar-SA" dirty="0" smtClean="0"/>
              <a:t>ميٌّ </a:t>
            </a:r>
            <a:r>
              <a:rPr lang="ar-SA" dirty="0" smtClean="0"/>
              <a:t>لا يعرف القراءة والكتابة؟</a:t>
            </a:r>
          </a:p>
          <a:p>
            <a:r>
              <a:rPr lang="ar-SA" dirty="0" smtClean="0"/>
              <a:t>ما هي </a:t>
            </a:r>
            <a:r>
              <a:rPr lang="ar-SA" dirty="0"/>
              <a:t>أ</a:t>
            </a:r>
            <a:r>
              <a:rPr lang="ar-SA" dirty="0" smtClean="0"/>
              <a:t>ول </a:t>
            </a:r>
            <a:r>
              <a:rPr lang="ar-SA" dirty="0"/>
              <a:t>آ</a:t>
            </a:r>
            <a:r>
              <a:rPr lang="ar-SA" dirty="0" smtClean="0"/>
              <a:t>ية </a:t>
            </a:r>
            <a:r>
              <a:rPr lang="ar-SA" dirty="0" smtClean="0"/>
              <a:t>نزلت على </a:t>
            </a:r>
            <a:r>
              <a:rPr lang="ar-SA" dirty="0" smtClean="0"/>
              <a:t>الرسول صلى الله عليه وسلم؟</a:t>
            </a:r>
            <a:endParaRPr lang="ar-SA" dirty="0" smtClean="0"/>
          </a:p>
        </p:txBody>
      </p:sp>
      <p:pic>
        <p:nvPicPr>
          <p:cNvPr id="6" name="Picture 2" descr="C:\Users\FUjiTSU\Downloads\post-18384-1153184814.gif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5589240"/>
            <a:ext cx="1040407" cy="10404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FUjiTSU\Downloads\user1211_pic303_12156382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مستطيل 3"/>
          <p:cNvSpPr/>
          <p:nvPr/>
        </p:nvSpPr>
        <p:spPr>
          <a:xfrm>
            <a:off x="1259632" y="1700808"/>
            <a:ext cx="692926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هيا بنا نكتب </a:t>
            </a:r>
            <a:r>
              <a:rPr lang="ar-SA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إ</a:t>
            </a:r>
            <a:r>
              <a:rPr lang="ar-SA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جمال </a:t>
            </a:r>
            <a:r>
              <a:rPr lang="ar-SA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الدرس </a:t>
            </a:r>
            <a:r>
              <a:rPr lang="ar-SA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في </a:t>
            </a:r>
            <a:r>
              <a:rPr lang="ar-SA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دفتر الدين </a:t>
            </a:r>
            <a:endParaRPr lang="ar-SA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050" name="Picture 2" descr="C:\Users\FUjiTSU\Desktop\scrapsweb_mickey_mouse-564998 (1)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89040"/>
            <a:ext cx="2533650" cy="2857500"/>
          </a:xfrm>
          <a:prstGeom prst="rect">
            <a:avLst/>
          </a:prstGeom>
          <a:noFill/>
        </p:spPr>
      </p:pic>
      <p:sp>
        <p:nvSpPr>
          <p:cNvPr id="5" name="سهم إلى اليسار 4">
            <a:hlinkClick r:id="rId4" action="ppaction://hlinksldjump"/>
          </p:cNvPr>
          <p:cNvSpPr/>
          <p:nvPr/>
        </p:nvSpPr>
        <p:spPr>
          <a:xfrm>
            <a:off x="2987824" y="6453336"/>
            <a:ext cx="1152128" cy="4046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FUjiTSU\Downloads\user1211_pic303_12156382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الإجمال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/>
              <a:t>أ</a:t>
            </a:r>
            <a:r>
              <a:rPr lang="ar-SA" dirty="0" smtClean="0"/>
              <a:t>ول </a:t>
            </a:r>
            <a:r>
              <a:rPr lang="ar-SA" dirty="0" smtClean="0"/>
              <a:t>ما نزل </a:t>
            </a:r>
            <a:r>
              <a:rPr lang="ar-SA" dirty="0" smtClean="0"/>
              <a:t>القرآن </a:t>
            </a:r>
            <a:r>
              <a:rPr lang="ar-SA" dirty="0" smtClean="0"/>
              <a:t>على الرسول صلى الله عليه وسلم في غار </a:t>
            </a:r>
            <a:r>
              <a:rPr lang="ar-SA" dirty="0" smtClean="0"/>
              <a:t>حراء، وأول آية نزلت هي: </a:t>
            </a:r>
            <a:r>
              <a:rPr lang="ar-SA" dirty="0" smtClean="0"/>
              <a:t>”اقرأ باسم ربك الذي خلق“</a:t>
            </a:r>
          </a:p>
          <a:p>
            <a:r>
              <a:rPr lang="ar-SA" dirty="0" smtClean="0"/>
              <a:t>كان عمر </a:t>
            </a:r>
            <a:r>
              <a:rPr lang="ar-SA" dirty="0" smtClean="0"/>
              <a:t>الرسول صلى الله عليه وسلم </a:t>
            </a:r>
            <a:r>
              <a:rPr lang="ar-SA" dirty="0" smtClean="0"/>
              <a:t>عندما نزل جبريل عليه </a:t>
            </a:r>
            <a:r>
              <a:rPr lang="ar-SA" dirty="0" smtClean="0"/>
              <a:t>بالقرآن أربعين عامًا.  </a:t>
            </a:r>
            <a:endParaRPr lang="ar-SA" dirty="0" smtClean="0"/>
          </a:p>
          <a:p>
            <a:r>
              <a:rPr lang="ar-SA" dirty="0" smtClean="0"/>
              <a:t>كان الرسول صلى الله عليه وسلم  </a:t>
            </a:r>
            <a:r>
              <a:rPr lang="ar-SA" dirty="0" smtClean="0"/>
              <a:t>يكره </a:t>
            </a:r>
            <a:r>
              <a:rPr lang="ar-SA" dirty="0" smtClean="0"/>
              <a:t>الأصنام </a:t>
            </a:r>
            <a:r>
              <a:rPr lang="ar-SA" dirty="0" smtClean="0"/>
              <a:t>ولا يطوف </a:t>
            </a:r>
            <a:r>
              <a:rPr lang="ar-SA" dirty="0" smtClean="0"/>
              <a:t>حولها.</a:t>
            </a:r>
            <a:endParaRPr lang="ar-SA" dirty="0" smtClean="0"/>
          </a:p>
          <a:p>
            <a:r>
              <a:rPr lang="ar-SA" dirty="0" smtClean="0"/>
              <a:t>استمر نزول الوحي على </a:t>
            </a:r>
            <a:r>
              <a:rPr lang="ar-SA" dirty="0" smtClean="0"/>
              <a:t>الرسول صلى الله عليه وسلم </a:t>
            </a:r>
            <a:r>
              <a:rPr lang="ar-SA" dirty="0" smtClean="0"/>
              <a:t>طوال </a:t>
            </a:r>
            <a:r>
              <a:rPr lang="ar-SA" dirty="0" smtClean="0"/>
              <a:t>حياته.</a:t>
            </a:r>
            <a:endParaRPr lang="ar-SA" dirty="0" smtClean="0"/>
          </a:p>
          <a:p>
            <a:endParaRPr lang="ar-SA" dirty="0"/>
          </a:p>
        </p:txBody>
      </p:sp>
      <p:pic>
        <p:nvPicPr>
          <p:cNvPr id="8195" name="Picture 3" descr="C:\Users\FUjiTSU\Pictures\_1_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653136"/>
            <a:ext cx="2998812" cy="2016224"/>
          </a:xfrm>
          <a:prstGeom prst="rect">
            <a:avLst/>
          </a:prstGeom>
          <a:noFill/>
        </p:spPr>
      </p:pic>
      <p:pic>
        <p:nvPicPr>
          <p:cNvPr id="7" name="Picture 2" descr="C:\Users\FUjiTSU\Downloads\post-18384-1153184814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5661248"/>
            <a:ext cx="1040407" cy="10404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FUjiTSU\Downloads\user1211_pic303_12156382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الوظيفة </a:t>
            </a:r>
            <a:r>
              <a:rPr lang="ar-SA" dirty="0" err="1" smtClean="0"/>
              <a:t>البيتية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363272" cy="4937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ar-SA" sz="2400" b="1" dirty="0">
                <a:solidFill>
                  <a:schemeClr val="accent5">
                    <a:lumMod val="50000"/>
                  </a:schemeClr>
                </a:solidFill>
              </a:rPr>
              <a:t>أ</a:t>
            </a:r>
            <a:r>
              <a:rPr lang="ar-SA" sz="2400" b="1" dirty="0" smtClean="0">
                <a:solidFill>
                  <a:schemeClr val="accent5">
                    <a:lumMod val="50000"/>
                  </a:schemeClr>
                </a:solidFill>
              </a:rPr>
              <a:t>كمل </a:t>
            </a:r>
            <a:r>
              <a:rPr lang="ar-SA" sz="2400" b="1" dirty="0" smtClean="0">
                <a:solidFill>
                  <a:schemeClr val="accent5">
                    <a:lumMod val="50000"/>
                  </a:schemeClr>
                </a:solidFill>
              </a:rPr>
              <a:t>الناقص : استعن </a:t>
            </a:r>
            <a:r>
              <a:rPr lang="ar-SA" sz="2400" b="1" dirty="0" smtClean="0">
                <a:solidFill>
                  <a:schemeClr val="accent5">
                    <a:lumMod val="50000"/>
                  </a:schemeClr>
                </a:solidFill>
              </a:rPr>
              <a:t>بمخزن الكلمات.</a:t>
            </a:r>
            <a:endParaRPr lang="ar-SA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ar-SA" sz="2400" dirty="0" smtClean="0"/>
              <a:t>كان الرسول صلى الله عليه وسلم </a:t>
            </a:r>
            <a:r>
              <a:rPr lang="ar-SA" sz="2400" dirty="0" smtClean="0"/>
              <a:t>يتردد </a:t>
            </a:r>
            <a:r>
              <a:rPr lang="ar-SA" sz="2400" dirty="0" smtClean="0"/>
              <a:t>إلى </a:t>
            </a:r>
            <a:r>
              <a:rPr lang="ar-SA" sz="2400" dirty="0" smtClean="0"/>
              <a:t>غار حراء  كي</a:t>
            </a:r>
            <a:r>
              <a:rPr lang="ar-SA" sz="2400" dirty="0" smtClean="0"/>
              <a:t>__________</a:t>
            </a:r>
            <a:endParaRPr lang="ar-SA" sz="2400" dirty="0" smtClean="0"/>
          </a:p>
          <a:p>
            <a:r>
              <a:rPr lang="ar-SA" sz="2400" dirty="0" smtClean="0"/>
              <a:t>سيدنا </a:t>
            </a:r>
            <a:r>
              <a:rPr lang="ar-SA" sz="2400" dirty="0" err="1" smtClean="0"/>
              <a:t>ابراهيم</a:t>
            </a:r>
            <a:r>
              <a:rPr lang="ar-SA" sz="2400" dirty="0" smtClean="0"/>
              <a:t>_________</a:t>
            </a:r>
          </a:p>
          <a:p>
            <a:r>
              <a:rPr lang="ar-SA" sz="2400" dirty="0" smtClean="0"/>
              <a:t>القرآن </a:t>
            </a:r>
            <a:r>
              <a:rPr lang="ar-SA" sz="2400" dirty="0" smtClean="0"/>
              <a:t>الكريم___________</a:t>
            </a:r>
          </a:p>
          <a:p>
            <a:r>
              <a:rPr lang="ar-SA" sz="2400" dirty="0" smtClean="0"/>
              <a:t>غار </a:t>
            </a:r>
            <a:r>
              <a:rPr lang="ar-SA" sz="2400" dirty="0" err="1" smtClean="0"/>
              <a:t>حراء</a:t>
            </a:r>
            <a:r>
              <a:rPr lang="ar-SA" sz="2400" dirty="0" smtClean="0"/>
              <a:t>___________</a:t>
            </a:r>
          </a:p>
          <a:p>
            <a:r>
              <a:rPr lang="ar-SA" sz="2400" dirty="0" smtClean="0"/>
              <a:t>ضم جبريل الرسول ________</a:t>
            </a:r>
          </a:p>
          <a:p>
            <a:pPr>
              <a:buNone/>
            </a:pPr>
            <a:endParaRPr lang="ar-SA" sz="2400" dirty="0" smtClean="0"/>
          </a:p>
          <a:p>
            <a:pPr algn="ctr">
              <a:buNone/>
            </a:pPr>
            <a:r>
              <a:rPr lang="ar-SA" sz="2400" dirty="0" smtClean="0"/>
              <a:t> </a:t>
            </a:r>
            <a:endParaRPr lang="ar-SA" sz="2400" dirty="0" smtClean="0"/>
          </a:p>
          <a:p>
            <a:pPr algn="ctr">
              <a:buNone/>
            </a:pPr>
            <a:r>
              <a:rPr lang="ar-SA" sz="2400" dirty="0" smtClean="0"/>
              <a:t>كتاب الله،  </a:t>
            </a:r>
            <a:r>
              <a:rPr lang="ar-SA" sz="2400" dirty="0" smtClean="0"/>
              <a:t>ثلاث </a:t>
            </a:r>
            <a:r>
              <a:rPr lang="ar-SA" sz="2400" dirty="0" smtClean="0"/>
              <a:t>مرات، </a:t>
            </a:r>
            <a:r>
              <a:rPr lang="ar-SA" sz="2400" dirty="0" smtClean="0"/>
              <a:t>يتأمل في </a:t>
            </a:r>
            <a:r>
              <a:rPr lang="ar-SA" sz="2400" dirty="0" smtClean="0"/>
              <a:t>الكون، </a:t>
            </a:r>
            <a:r>
              <a:rPr lang="ar-SA" sz="2400" dirty="0" smtClean="0"/>
              <a:t>كسر </a:t>
            </a:r>
            <a:r>
              <a:rPr lang="ar-SA" sz="2400" dirty="0" smtClean="0"/>
              <a:t>الأصنام، خارج </a:t>
            </a:r>
            <a:r>
              <a:rPr lang="ar-SA" sz="2400" dirty="0" smtClean="0"/>
              <a:t>مكة</a:t>
            </a:r>
            <a:endParaRPr lang="ar-SA" sz="2400" dirty="0"/>
          </a:p>
        </p:txBody>
      </p:sp>
      <p:sp>
        <p:nvSpPr>
          <p:cNvPr id="5" name="سهم إلى اليسار 4">
            <a:hlinkClick r:id="rId3" action="ppaction://hlinksldjump"/>
          </p:cNvPr>
          <p:cNvSpPr/>
          <p:nvPr/>
        </p:nvSpPr>
        <p:spPr>
          <a:xfrm>
            <a:off x="323528" y="6453336"/>
            <a:ext cx="1152128" cy="4046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FUjiTSU\Downloads\user1211_pic303_12156382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9144000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324544" y="373731"/>
            <a:ext cx="10801200" cy="4967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1400" b="1" u="sng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1400" b="1" u="sng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1400" b="1" u="sng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1400" b="1" u="sng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1400" b="1" u="sng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343150" marR="0" lvl="4" indent="-51435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cs"/>
              <a:buAutoNum type="arabic1Minus"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كان سيدنا إبراهيم يكره                                  أربعين سنة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343150" marR="0" lvl="4" indent="-51435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cs"/>
              <a:buAutoNum type="arabic1Minus"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نزل جبريل على الرسول لما بلغ عمر الرسول             حراء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343150" marR="0" lvl="4" indent="-51435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cs"/>
              <a:buAutoNum type="arabic1Minus"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كان سيدنا محمد يتردد على غار                          الأصنام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343150" marR="0" lvl="4" indent="-51435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cs"/>
              <a:buAutoNum type="arabic1Minus"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غار حراء بالقرب من                                       مكة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928252" y="1268760"/>
            <a:ext cx="35283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u="sng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صل خطا لإتمام الجملة: </a:t>
            </a:r>
            <a:endParaRPr lang="ar-SA" sz="3200" dirty="0"/>
          </a:p>
        </p:txBody>
      </p:sp>
      <p:sp>
        <p:nvSpPr>
          <p:cNvPr id="5" name="سهم إلى اليسار 4">
            <a:hlinkClick r:id="rId3" action="ppaction://hlinksldjump"/>
          </p:cNvPr>
          <p:cNvSpPr/>
          <p:nvPr/>
        </p:nvSpPr>
        <p:spPr>
          <a:xfrm>
            <a:off x="323528" y="6453336"/>
            <a:ext cx="1152128" cy="4046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FUjiTSU\Downloads\user1211_pic303_12156382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39225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ar-SA" dirty="0" smtClean="0"/>
              <a:t>اكتب </a:t>
            </a:r>
            <a:r>
              <a:rPr lang="ar-SA" dirty="0"/>
              <a:t>أ</a:t>
            </a:r>
            <a:r>
              <a:rPr lang="ar-SA" dirty="0" smtClean="0"/>
              <a:t>ول </a:t>
            </a:r>
            <a:r>
              <a:rPr lang="ar-SA" dirty="0"/>
              <a:t>آ</a:t>
            </a:r>
            <a:r>
              <a:rPr lang="ar-SA" dirty="0" smtClean="0"/>
              <a:t>ية </a:t>
            </a:r>
            <a:r>
              <a:rPr lang="ar-SA" dirty="0" smtClean="0"/>
              <a:t>نزلت على الرسول صلى الله عليه وسلم.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______________________________</a:t>
            </a:r>
          </a:p>
          <a:p>
            <a:pPr marL="0" indent="0">
              <a:lnSpc>
                <a:spcPct val="150000"/>
              </a:lnSpc>
              <a:buNone/>
            </a:pPr>
            <a:endParaRPr lang="ar-SA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ماذا </a:t>
            </a:r>
            <a:r>
              <a:rPr lang="ar-SA" dirty="0" smtClean="0"/>
              <a:t>كان يفعل </a:t>
            </a:r>
            <a:r>
              <a:rPr lang="ar-SA" dirty="0" smtClean="0"/>
              <a:t>الرسول صلى الله عليه وسلم </a:t>
            </a:r>
            <a:r>
              <a:rPr lang="ar-SA" dirty="0" smtClean="0"/>
              <a:t>في غار حراء؟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______________________________</a:t>
            </a:r>
          </a:p>
          <a:p>
            <a:pPr marL="0" indent="0">
              <a:lnSpc>
                <a:spcPct val="150000"/>
              </a:lnSpc>
              <a:buNone/>
            </a:pPr>
            <a:endParaRPr lang="ar-SA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كم </a:t>
            </a:r>
            <a:r>
              <a:rPr lang="ar-SA" dirty="0" smtClean="0"/>
              <a:t>استمر نزول الوحي على الرسول صلى الله عليه وسلم؟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_____________________________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608280"/>
          </a:xfrm>
        </p:spPr>
        <p:txBody>
          <a:bodyPr>
            <a:normAutofit/>
          </a:bodyPr>
          <a:lstStyle/>
          <a:p>
            <a:r>
              <a:rPr lang="ar-SA" sz="2800" b="1" u="sng" dirty="0" smtClean="0"/>
              <a:t>ضع </a:t>
            </a:r>
            <a:r>
              <a:rPr lang="ar-SA" sz="2800" b="1" u="sng" dirty="0" smtClean="0"/>
              <a:t>دائرة حول الإجابة الصحيحة:</a:t>
            </a: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ar-SA" sz="2800" b="1" dirty="0" smtClean="0"/>
              <a:t> 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ar-SA" sz="2800" dirty="0" smtClean="0"/>
              <a:t>أين </a:t>
            </a:r>
            <a:r>
              <a:rPr lang="ar-SA" sz="2800" dirty="0" smtClean="0"/>
              <a:t>كان الرسول </a:t>
            </a:r>
            <a:r>
              <a:rPr lang="ar-SA" sz="2800" dirty="0" smtClean="0"/>
              <a:t>صلى الله عليه وسلم عندما </a:t>
            </a:r>
            <a:r>
              <a:rPr lang="ar-SA" sz="2800" dirty="0" smtClean="0"/>
              <a:t>نزل عليه الوحي؟</a:t>
            </a:r>
            <a:endParaRPr lang="en-US" sz="2800" dirty="0" smtClean="0"/>
          </a:p>
          <a:p>
            <a:pPr marL="274320" lvl="1" indent="0">
              <a:lnSpc>
                <a:spcPct val="150000"/>
              </a:lnSpc>
              <a:buNone/>
            </a:pPr>
            <a:r>
              <a:rPr lang="ar-SA" sz="2400" dirty="0" smtClean="0"/>
              <a:t>1.في </a:t>
            </a:r>
            <a:r>
              <a:rPr lang="ar-SA" sz="2400" dirty="0"/>
              <a:t>المدينة المنورة     2. في مكة      3. في غار ثور      4. في غار </a:t>
            </a:r>
            <a:r>
              <a:rPr lang="ar-SA" sz="2400" dirty="0" smtClean="0"/>
              <a:t>حراء</a:t>
            </a:r>
          </a:p>
          <a:p>
            <a:pPr marL="274320" lvl="1" indent="0">
              <a:lnSpc>
                <a:spcPct val="150000"/>
              </a:lnSpc>
              <a:buNone/>
            </a:pPr>
            <a:endParaRPr lang="en-US" sz="2400" dirty="0"/>
          </a:p>
          <a:p>
            <a:pPr>
              <a:lnSpc>
                <a:spcPct val="150000"/>
              </a:lnSpc>
            </a:pPr>
            <a:r>
              <a:rPr lang="ar-SA" sz="2800" dirty="0" smtClean="0"/>
              <a:t>كم </a:t>
            </a:r>
            <a:r>
              <a:rPr lang="ar-SA" sz="2800" dirty="0" smtClean="0"/>
              <a:t>مرة ضم جبريل عليه السلام النبي </a:t>
            </a:r>
            <a:r>
              <a:rPr lang="ar-SA" sz="2800" dirty="0" smtClean="0"/>
              <a:t>محمد صلى الله عليه وسلم؟</a:t>
            </a:r>
            <a:endParaRPr lang="en-US" sz="2800" dirty="0" smtClean="0"/>
          </a:p>
          <a:p>
            <a:pPr marL="0" lvl="0" indent="0" algn="ctr">
              <a:lnSpc>
                <a:spcPct val="150000"/>
              </a:lnSpc>
              <a:buNone/>
            </a:pPr>
            <a:r>
              <a:rPr lang="ar-SA" sz="2400" dirty="0" smtClean="0"/>
              <a:t>1.مرة </a:t>
            </a:r>
            <a:r>
              <a:rPr lang="ar-SA" sz="2400" dirty="0" smtClean="0"/>
              <a:t>واحدة      2. ثلاث مرات      3. ولا مرة        4. ست مرات</a:t>
            </a:r>
            <a:endParaRPr lang="en-US" sz="2400" dirty="0" smtClean="0"/>
          </a:p>
          <a:p>
            <a:endParaRPr lang="en-US" sz="2000" dirty="0" smtClean="0"/>
          </a:p>
          <a:p>
            <a:endParaRPr lang="ar-SA" dirty="0"/>
          </a:p>
        </p:txBody>
      </p:sp>
      <p:pic>
        <p:nvPicPr>
          <p:cNvPr id="7" name="Picture 2" descr="C:\Users\FUjiTSU\Downloads\post-18384-1153184814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661248"/>
            <a:ext cx="1040407" cy="10404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/>
              <a:t>                     </a:t>
            </a:r>
            <a:endParaRPr lang="ar-SA" dirty="0"/>
          </a:p>
        </p:txBody>
      </p:sp>
      <p:pic>
        <p:nvPicPr>
          <p:cNvPr id="2050" name="Picture 2" descr="C:\Users\FUjiTSU\Pictures\111281_11973081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911752" y="2708920"/>
            <a:ext cx="2232248" cy="3896097"/>
          </a:xfrm>
          <a:prstGeom prst="rect">
            <a:avLst/>
          </a:prstGeom>
          <a:noFill/>
        </p:spPr>
      </p:pic>
      <p:pic>
        <p:nvPicPr>
          <p:cNvPr id="2051" name="Picture 3" descr="C:\Users\FUjiTSU\Pictures\90480_1199130861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29000"/>
            <a:ext cx="3105150" cy="325755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 rot="20559483">
            <a:off x="1752656" y="1259362"/>
            <a:ext cx="8353569" cy="923330"/>
          </a:xfrm>
          <a:prstGeom prst="rect">
            <a:avLst/>
          </a:prstGeom>
          <a:noFill/>
          <a:effectLst>
            <a:innerShdw blurRad="63500" dist="50800" dir="162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          </a:t>
            </a:r>
            <a:r>
              <a:rPr lang="ar-SA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إ</a:t>
            </a:r>
            <a:r>
              <a:rPr lang="ar-S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جابة </a:t>
            </a:r>
            <a:r>
              <a:rPr lang="ar-S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غير صحيحة</a:t>
            </a:r>
            <a:endParaRPr lang="ar-SA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052" name="Picture 4" descr="C:\Users\FUjiTSU\Pictures\2523708f1d.gif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39952" y="6093296"/>
            <a:ext cx="1152128" cy="576064"/>
          </a:xfrm>
          <a:prstGeom prst="rect">
            <a:avLst/>
          </a:prstGeom>
          <a:noFill/>
        </p:spPr>
      </p:pic>
      <p:pic>
        <p:nvPicPr>
          <p:cNvPr id="8" name="Picture 4" descr="C:\Users\FUjiTSU\Pictures\2523708f1d.gif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332656"/>
            <a:ext cx="1152128" cy="576064"/>
          </a:xfrm>
          <a:prstGeom prst="rect">
            <a:avLst/>
          </a:prstGeom>
          <a:noFill/>
        </p:spPr>
      </p:pic>
      <p:pic>
        <p:nvPicPr>
          <p:cNvPr id="9" name="Picture 4" descr="C:\Users\FUjiTSU\Pictures\2523708f1d.gif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352" y="188640"/>
            <a:ext cx="1152128" cy="57606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FUjiTSU\Downloads\user1211_pic303_121563824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740525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1026" name="Picture 2" descr="C:\Users\FUjiTSU\Pictures\119302_1289839575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62725" y="836712"/>
            <a:ext cx="2581275" cy="4343400"/>
          </a:xfrm>
          <a:prstGeom prst="rect">
            <a:avLst/>
          </a:prstGeom>
          <a:noFill/>
        </p:spPr>
      </p:pic>
      <p:pic>
        <p:nvPicPr>
          <p:cNvPr id="5" name="Picture 2" descr="C:\Users\FUjiTSU\Pictures\119302_1289839575.gif"/>
          <p:cNvPicPr>
            <a:picLocks noGrp="1" noChangeAspect="1" noChangeArrowheads="1" noCrop="1"/>
          </p:cNvPicPr>
          <p:nvPr>
            <p:ph sz="quarter"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836712"/>
            <a:ext cx="2581275" cy="4343400"/>
          </a:xfrm>
          <a:prstGeom prst="rect">
            <a:avLst/>
          </a:prstGeom>
          <a:noFill/>
        </p:spPr>
      </p:pic>
      <p:pic>
        <p:nvPicPr>
          <p:cNvPr id="1027" name="Picture 3" descr="C:\Users\FUjiTSU\Downloads\1264904360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4955010"/>
            <a:ext cx="2218060" cy="1902990"/>
          </a:xfrm>
          <a:prstGeom prst="rect">
            <a:avLst/>
          </a:prstGeom>
          <a:noFill/>
        </p:spPr>
      </p:pic>
      <p:pic>
        <p:nvPicPr>
          <p:cNvPr id="1029" name="Picture 5" descr="C:\Users\FUjiTSU\Downloads\1t833752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4" y="1628800"/>
            <a:ext cx="3273723" cy="22469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C:\Users\FUjiTSU\Downloads\1326274479862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24328" y="5517232"/>
            <a:ext cx="1000125" cy="962025"/>
          </a:xfrm>
          <a:prstGeom prst="rect">
            <a:avLst/>
          </a:prstGeom>
          <a:noFill/>
        </p:spPr>
      </p:pic>
      <p:pic>
        <p:nvPicPr>
          <p:cNvPr id="10" name="Picture 6" descr="C:\Users\FUjiTSU\Downloads\1326274479862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64088" y="5517232"/>
            <a:ext cx="1000125" cy="962025"/>
          </a:xfrm>
          <a:prstGeom prst="rect">
            <a:avLst/>
          </a:prstGeom>
          <a:noFill/>
        </p:spPr>
      </p:pic>
      <p:pic>
        <p:nvPicPr>
          <p:cNvPr id="11" name="Picture 6" descr="C:\Users\FUjiTSU\Downloads\1326274479862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44208" y="5517232"/>
            <a:ext cx="1000125" cy="962025"/>
          </a:xfrm>
          <a:prstGeom prst="rect">
            <a:avLst/>
          </a:prstGeom>
          <a:noFill/>
        </p:spPr>
      </p:pic>
      <p:pic>
        <p:nvPicPr>
          <p:cNvPr id="12" name="Picture 4" descr="C:\Users\FUjiTSU\Pictures\2523708f1d.gif">
            <a:hlinkClick r:id="rId9" action="ppaction://hlinksldjump"/>
          </p:cNvPr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5949280"/>
            <a:ext cx="1152128" cy="576064"/>
          </a:xfrm>
          <a:prstGeom prst="rect">
            <a:avLst/>
          </a:prstGeom>
          <a:noFill/>
        </p:spPr>
      </p:pic>
      <p:pic>
        <p:nvPicPr>
          <p:cNvPr id="14" name="Picture 4" descr="C:\Users\FUjiTSU\Pictures\2523708f1d.gif">
            <a:hlinkClick r:id="rId11" action="ppaction://hlinksldjump"/>
          </p:cNvPr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40352" y="188640"/>
            <a:ext cx="1152128" cy="576064"/>
          </a:xfrm>
          <a:prstGeom prst="rect">
            <a:avLst/>
          </a:prstGeom>
          <a:noFill/>
        </p:spPr>
      </p:pic>
      <p:pic>
        <p:nvPicPr>
          <p:cNvPr id="13" name="Picture 4" descr="C:\Users\FUjiTSU\Pictures\2523708f1d.gif">
            <a:hlinkClick r:id="rId12" action="ppaction://hlinksldjump"/>
          </p:cNvPr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512" y="260648"/>
            <a:ext cx="1152128" cy="5760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ransition>
    <p:circle/>
    <p:sndAc>
      <p:stSnd>
        <p:snd r:embed="rId3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7452320" y="0"/>
            <a:ext cx="14401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تمهيد</a:t>
            </a:r>
            <a:endParaRPr lang="ar-SA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6" name="Picture 2" descr="C:\Users\FUjiTSU\Pictures\d3e7053c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780928"/>
            <a:ext cx="4139952" cy="4077072"/>
          </a:xfrm>
          <a:prstGeom prst="rect">
            <a:avLst/>
          </a:prstGeom>
          <a:noFill/>
        </p:spPr>
      </p:pic>
      <p:pic>
        <p:nvPicPr>
          <p:cNvPr id="1027" name="Picture 3" descr="C:\Users\FUjiTSU\Download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4608512" cy="3384376"/>
          </a:xfrm>
          <a:prstGeom prst="rect">
            <a:avLst/>
          </a:prstGeom>
          <a:noFill/>
        </p:spPr>
      </p:pic>
      <p:pic>
        <p:nvPicPr>
          <p:cNvPr id="1028" name="Picture 4" descr="C:\Users\FUjiTSU\Downloads\20131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29000"/>
            <a:ext cx="4716016" cy="3068960"/>
          </a:xfrm>
          <a:prstGeom prst="rect">
            <a:avLst/>
          </a:prstGeom>
          <a:noFill/>
        </p:spPr>
      </p:pic>
      <p:sp>
        <p:nvSpPr>
          <p:cNvPr id="9" name="مستطيل 8"/>
          <p:cNvSpPr/>
          <p:nvPr/>
        </p:nvSpPr>
        <p:spPr>
          <a:xfrm>
            <a:off x="4734940" y="692696"/>
            <a:ext cx="44090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ماذا تشاهدون </a:t>
            </a:r>
            <a:r>
              <a:rPr lang="ar-S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في هذه الصور؟</a:t>
            </a:r>
            <a:endParaRPr lang="ar-SA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سهم إلى اليسار 6">
            <a:hlinkClick r:id="rId5" action="ppaction://hlinksldjump"/>
          </p:cNvPr>
          <p:cNvSpPr/>
          <p:nvPr/>
        </p:nvSpPr>
        <p:spPr>
          <a:xfrm>
            <a:off x="323528" y="6453336"/>
            <a:ext cx="1152128" cy="4046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UjiTSU\Downloads\user1211_pic303_12156382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مستطيل 3"/>
          <p:cNvSpPr/>
          <p:nvPr/>
        </p:nvSpPr>
        <p:spPr>
          <a:xfrm>
            <a:off x="467544" y="1196752"/>
            <a:ext cx="748883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هيا بنا نستخرج الكلمات المكتوبة على اللوح من اللغز التالي ونكتشف </a:t>
            </a:r>
            <a:r>
              <a:rPr lang="ar-S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معًا </a:t>
            </a:r>
            <a:r>
              <a:rPr lang="ar-S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عنوان الدرس</a:t>
            </a:r>
            <a:endParaRPr lang="ar-SA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098" name="Picture 2" descr="C:\Users\FUjiTSU\Pictures\z88z_pic_1313702663_6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293096"/>
            <a:ext cx="3733800" cy="2246337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7301829" y="0"/>
            <a:ext cx="1396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تمهيد</a:t>
            </a:r>
            <a:endParaRPr lang="ar-SA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سهم إلى اليسار 5">
            <a:hlinkClick r:id="rId4" action="ppaction://hlinksldjump"/>
          </p:cNvPr>
          <p:cNvSpPr/>
          <p:nvPr/>
        </p:nvSpPr>
        <p:spPr>
          <a:xfrm>
            <a:off x="323528" y="6453336"/>
            <a:ext cx="1152128" cy="4046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FUjiTSU\Downloads\animgrnstar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مستطيل مستدير الزوايا 3"/>
          <p:cNvSpPr/>
          <p:nvPr/>
        </p:nvSpPr>
        <p:spPr>
          <a:xfrm>
            <a:off x="6588224" y="3789040"/>
            <a:ext cx="12596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>
                  <a:solidFill>
                    <a:sysClr val="windowText" lastClr="000000"/>
                  </a:solidFill>
                </a:ln>
                <a:hlinkClick r:id="rId3" action="ppaction://hlinksldjump"/>
              </a:rPr>
              <a:t>عليه</a:t>
            </a:r>
            <a:endParaRPr lang="ar-SA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" name="مستطيل مستدير الزوايا 6">
            <a:hlinkClick r:id="rId4" action="ppaction://hlinksldjump"/>
          </p:cNvPr>
          <p:cNvSpPr/>
          <p:nvPr/>
        </p:nvSpPr>
        <p:spPr>
          <a:xfrm>
            <a:off x="6588224" y="2060848"/>
            <a:ext cx="12596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hlinkClick r:id="" action="ppaction://noaction"/>
              </a:rPr>
              <a:t>محمد</a:t>
            </a:r>
            <a:endParaRPr lang="ar-SA" dirty="0">
              <a:ln>
                <a:solidFill>
                  <a:sysClr val="windowText" lastClr="000000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539552" y="476672"/>
            <a:ext cx="12596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>
                  <a:solidFill>
                    <a:sysClr val="windowText" lastClr="000000"/>
                  </a:solidFill>
                </a:ln>
                <a:hlinkClick r:id="" action="ppaction://noaction"/>
              </a:rPr>
              <a:t>غار </a:t>
            </a:r>
            <a:r>
              <a:rPr lang="ar-SA" dirty="0" err="1" smtClean="0">
                <a:ln>
                  <a:solidFill>
                    <a:sysClr val="windowText" lastClr="000000"/>
                  </a:solidFill>
                </a:ln>
                <a:hlinkClick r:id="" action="ppaction://noaction"/>
              </a:rPr>
              <a:t>حراء</a:t>
            </a:r>
            <a:endParaRPr lang="ar-SA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67544" y="1988840"/>
            <a:ext cx="12596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>
                  <a:solidFill>
                    <a:sysClr val="windowText" lastClr="000000"/>
                  </a:solidFill>
                </a:ln>
                <a:hlinkClick r:id="rId3" action="ppaction://hlinksldjump"/>
              </a:rPr>
              <a:t>جبريل</a:t>
            </a:r>
            <a:endParaRPr lang="ar-SA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3563888" y="476672"/>
            <a:ext cx="12596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>
                  <a:snd r:embed="rId5" name="type.wav"/>
                </a:hlinkClick>
              </a:rPr>
              <a:t>نزول</a:t>
            </a:r>
            <a:endParaRPr lang="ar-SA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6588224" y="476672"/>
            <a:ext cx="12596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>
                  <a:solidFill>
                    <a:sysClr val="windowText" lastClr="000000"/>
                  </a:solidFill>
                </a:ln>
                <a:hlinkClick r:id="" action="ppaction://noaction"/>
              </a:rPr>
              <a:t>ا</a:t>
            </a:r>
            <a:r>
              <a:rPr lang="ar-SA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hlinkClick r:id="rId4" action="ppaction://hlinksldjump"/>
              </a:rPr>
              <a:t>لكعبة</a:t>
            </a:r>
            <a:endParaRPr lang="ar-SA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3635896" y="3933056"/>
            <a:ext cx="12596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>
                  <a:solidFill>
                    <a:sysClr val="windowText" lastClr="000000"/>
                  </a:solidFill>
                </a:ln>
                <a:hlinkClick r:id="rId4" action="ppaction://hlinksldjump"/>
              </a:rPr>
              <a:t>طواف</a:t>
            </a:r>
            <a:endParaRPr lang="ar-SA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3635896" y="5517232"/>
            <a:ext cx="12596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>
                  <a:solidFill>
                    <a:sysClr val="windowText" lastClr="000000"/>
                  </a:solidFill>
                </a:ln>
                <a:hlinkClick r:id="rId4" action="ppaction://hlinksldjump"/>
              </a:rPr>
              <a:t>ابراهيم</a:t>
            </a:r>
            <a:endParaRPr lang="ar-SA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611560" y="5517232"/>
            <a:ext cx="12596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>
                  <a:solidFill>
                    <a:sysClr val="windowText" lastClr="000000"/>
                  </a:solidFill>
                </a:ln>
                <a:hlinkClick r:id="rId3" action="ppaction://hlinksldjump"/>
              </a:rPr>
              <a:t>الملاك</a:t>
            </a:r>
            <a:endParaRPr lang="ar-SA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8" name="مستطيل مستدير الزوايا 17">
            <a:hlinkClick r:id="" action="ppaction://noaction"/>
          </p:cNvPr>
          <p:cNvSpPr/>
          <p:nvPr/>
        </p:nvSpPr>
        <p:spPr>
          <a:xfrm>
            <a:off x="539552" y="3933056"/>
            <a:ext cx="12596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>
                  <a:solidFill>
                    <a:sysClr val="windowText" lastClr="000000"/>
                  </a:solidFill>
                </a:ln>
                <a:hlinkClick r:id="rId4" action="ppaction://hlinksldjump"/>
              </a:rPr>
              <a:t>القراءة</a:t>
            </a:r>
            <a:endParaRPr lang="ar-SA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9" name="مستطيل مستدير الزوايا 18">
            <a:hlinkClick r:id="rId4" action="ppaction://hlinksldjump"/>
          </p:cNvPr>
          <p:cNvSpPr/>
          <p:nvPr/>
        </p:nvSpPr>
        <p:spPr>
          <a:xfrm>
            <a:off x="3563888" y="2276872"/>
            <a:ext cx="12596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err="1" smtClean="0">
                <a:ln>
                  <a:solidFill>
                    <a:sysClr val="windowText" lastClr="000000"/>
                  </a:solidFill>
                </a:ln>
                <a:hlinkClick r:id="" action="ppaction://noaction"/>
              </a:rPr>
              <a:t>الاصنام</a:t>
            </a:r>
            <a:endParaRPr lang="ar-SA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6588224" y="5445224"/>
            <a:ext cx="12596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>
                  <a:solidFill>
                    <a:sysClr val="windowText" lastClr="000000"/>
                  </a:solidFill>
                </a:ln>
                <a:hlinkClick r:id="rId3" action="ppaction://hlinksldjump"/>
              </a:rPr>
              <a:t>السلام</a:t>
            </a:r>
            <a:endParaRPr lang="ar-SA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1" name="سهم إلى اليسار 20">
            <a:hlinkClick r:id="rId6" action="ppaction://hlinksldjump"/>
          </p:cNvPr>
          <p:cNvSpPr/>
          <p:nvPr/>
        </p:nvSpPr>
        <p:spPr>
          <a:xfrm>
            <a:off x="0" y="6453336"/>
            <a:ext cx="1152128" cy="4046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FUjiTSU\Downloads\user1211_pic303_1215638240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مستطيل 3"/>
          <p:cNvSpPr/>
          <p:nvPr/>
        </p:nvSpPr>
        <p:spPr>
          <a:xfrm>
            <a:off x="323528" y="1628800"/>
            <a:ext cx="8496944" cy="46628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رتب الكلمات المبعثرة التي بقيت من اللغز </a:t>
            </a:r>
            <a:r>
              <a:rPr lang="ar-S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وكوّن </a:t>
            </a:r>
            <a:r>
              <a:rPr lang="ar-SA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منهاعنوان</a:t>
            </a:r>
            <a:r>
              <a:rPr lang="ar-S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الدرس.</a:t>
            </a:r>
            <a:endParaRPr lang="ar-SA" sz="5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ar-SA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5122" name="Picture 2" descr="C:\Users\FUjiTSU\Pictures\z88z_pic_1313702660_85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869160"/>
            <a:ext cx="1209675" cy="1590675"/>
          </a:xfrm>
          <a:prstGeom prst="rect">
            <a:avLst/>
          </a:prstGeom>
          <a:noFill/>
        </p:spPr>
      </p:pic>
      <p:sp>
        <p:nvSpPr>
          <p:cNvPr id="7" name="مستطيل 6"/>
          <p:cNvSpPr/>
          <p:nvPr/>
        </p:nvSpPr>
        <p:spPr>
          <a:xfrm>
            <a:off x="7812360" y="188640"/>
            <a:ext cx="10801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تمهيد</a:t>
            </a:r>
            <a:endParaRPr lang="ar-SA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سهم إلى اليسار 7">
            <a:hlinkClick r:id="rId4" action="ppaction://hlinksldjump"/>
          </p:cNvPr>
          <p:cNvSpPr/>
          <p:nvPr/>
        </p:nvSpPr>
        <p:spPr>
          <a:xfrm>
            <a:off x="323528" y="6453336"/>
            <a:ext cx="1152128" cy="4046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FUjiTSU\Downloads\user1211_pic303_12156382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ما هي العلاقة بين </a:t>
            </a:r>
            <a:r>
              <a:rPr lang="ar-SA" b="1" dirty="0" smtClean="0"/>
              <a:t>صورة القرآن </a:t>
            </a:r>
            <a:r>
              <a:rPr lang="ar-SA" b="1" dirty="0" smtClean="0"/>
              <a:t>وصور غار حراء بنزول الوحي عليه السلام</a:t>
            </a:r>
            <a:r>
              <a:rPr lang="ar-SA" b="1" dirty="0" smtClean="0"/>
              <a:t>؟</a:t>
            </a:r>
            <a:endParaRPr lang="ar-SA" sz="3000" b="1" dirty="0" smtClean="0"/>
          </a:p>
          <a:p>
            <a:r>
              <a:rPr lang="ar-SA" b="1" dirty="0" smtClean="0"/>
              <a:t>من هو جبريل عليه السلام</a:t>
            </a:r>
            <a:r>
              <a:rPr lang="ar-SA" b="1" dirty="0" smtClean="0"/>
              <a:t>؟</a:t>
            </a:r>
            <a:endParaRPr lang="ar-SA" sz="3000" b="1" dirty="0" smtClean="0"/>
          </a:p>
          <a:p>
            <a:r>
              <a:rPr lang="ar-SA" sz="3000" b="1" dirty="0"/>
              <a:t> </a:t>
            </a:r>
            <a:r>
              <a:rPr lang="ar-SA" b="1" dirty="0" smtClean="0"/>
              <a:t>من هو خاتم </a:t>
            </a:r>
            <a:r>
              <a:rPr lang="ar-SA" b="1" dirty="0" smtClean="0"/>
              <a:t>الأنبياء</a:t>
            </a:r>
            <a:r>
              <a:rPr lang="ar-SA" b="1" dirty="0" smtClean="0"/>
              <a:t>؟</a:t>
            </a:r>
          </a:p>
          <a:p>
            <a:r>
              <a:rPr lang="ar-SA" sz="3000" b="1" dirty="0" smtClean="0"/>
              <a:t>1. </a:t>
            </a:r>
            <a:r>
              <a:rPr lang="ar-SA" sz="3000" b="1" dirty="0" smtClean="0">
                <a:hlinkClick r:id="rId3" action="ppaction://hlinksldjump"/>
              </a:rPr>
              <a:t>سيدنا </a:t>
            </a:r>
            <a:r>
              <a:rPr lang="ar-SA" sz="3000" b="1" dirty="0" smtClean="0">
                <a:hlinkClick r:id="rId3" action="ppaction://hlinksldjump"/>
              </a:rPr>
              <a:t>إ</a:t>
            </a:r>
            <a:r>
              <a:rPr lang="ar-SA" sz="3000" b="1" dirty="0" smtClean="0">
                <a:hlinkClick r:id="rId3" action="ppaction://hlinksldjump"/>
              </a:rPr>
              <a:t>براهيم</a:t>
            </a:r>
            <a:r>
              <a:rPr lang="ar-SA" sz="3000" b="1" dirty="0" smtClean="0"/>
              <a:t> </a:t>
            </a:r>
            <a:endParaRPr lang="ar-SA" sz="3000" b="1" dirty="0" smtClean="0"/>
          </a:p>
          <a:p>
            <a:r>
              <a:rPr lang="ar-SA" sz="3000" b="1" dirty="0" smtClean="0"/>
              <a:t>2</a:t>
            </a:r>
            <a:r>
              <a:rPr lang="ar-SA" sz="3000" b="1" dirty="0" smtClean="0">
                <a:hlinkClick r:id="rId3" action="ppaction://hlinksldjump"/>
              </a:rPr>
              <a:t>. سيدنا عيسى</a:t>
            </a:r>
            <a:endParaRPr lang="ar-SA" sz="3000" b="1" dirty="0" smtClean="0"/>
          </a:p>
          <a:p>
            <a:r>
              <a:rPr lang="ar-SA" sz="3000" b="1" dirty="0" smtClean="0">
                <a:hlinkClick r:id="" action="ppaction://noaction"/>
              </a:rPr>
              <a:t>3. </a:t>
            </a:r>
            <a:r>
              <a:rPr lang="ar-SA" sz="3000" b="1" dirty="0" smtClean="0">
                <a:hlinkClick r:id="rId4" action="ppaction://hlinksldjump"/>
              </a:rPr>
              <a:t>سيدنا محمد</a:t>
            </a:r>
            <a:endParaRPr lang="ar-SA" sz="3000" b="1" dirty="0" smtClean="0"/>
          </a:p>
          <a:p>
            <a:r>
              <a:rPr lang="ar-SA" sz="3000" b="1" dirty="0" smtClean="0"/>
              <a:t>4</a:t>
            </a:r>
            <a:r>
              <a:rPr lang="ar-SA" sz="3000" b="1" dirty="0" smtClean="0">
                <a:hlinkClick r:id="rId3" action="ppaction://hlinksldjump"/>
              </a:rPr>
              <a:t>. سيدنا يوسف</a:t>
            </a:r>
            <a:endParaRPr lang="ar-SA" sz="3000" b="1" dirty="0" smtClean="0"/>
          </a:p>
          <a:p>
            <a:r>
              <a:rPr lang="ar-SA" sz="3000" b="1" dirty="0" smtClean="0"/>
              <a:t>ماذا تتوقع </a:t>
            </a:r>
            <a:r>
              <a:rPr lang="ar-SA" sz="3000" b="1" dirty="0"/>
              <a:t>أ</a:t>
            </a:r>
            <a:r>
              <a:rPr lang="ar-SA" sz="3000" b="1" dirty="0" smtClean="0"/>
              <a:t>ن </a:t>
            </a:r>
            <a:r>
              <a:rPr lang="ar-SA" sz="3000" b="1" dirty="0" smtClean="0"/>
              <a:t>تكون قصة سيدنا محمد مع الملاك جبريل؟</a:t>
            </a:r>
          </a:p>
          <a:p>
            <a:endParaRPr lang="ar-SA" dirty="0" smtClean="0"/>
          </a:p>
        </p:txBody>
      </p:sp>
      <p:sp>
        <p:nvSpPr>
          <p:cNvPr id="4" name="مستطيل 3"/>
          <p:cNvSpPr/>
          <p:nvPr/>
        </p:nvSpPr>
        <p:spPr>
          <a:xfrm>
            <a:off x="1696119" y="260648"/>
            <a:ext cx="58625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نزول الملاك جبريل عليه السلام</a:t>
            </a:r>
            <a:endParaRPr lang="ar-SA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5122" name="Picture 2" descr="C:\Users\FUjiTSU\Downloads\man_th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2924944"/>
            <a:ext cx="1984375" cy="2014538"/>
          </a:xfrm>
          <a:prstGeom prst="rect">
            <a:avLst/>
          </a:prstGeom>
          <a:noFill/>
        </p:spPr>
      </p:pic>
      <p:pic>
        <p:nvPicPr>
          <p:cNvPr id="1026" name="Picture 2" descr="C:\Users\FUjiTSU\Downloads\post-18384-1153184814.gif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84368" y="5817593"/>
            <a:ext cx="1040407" cy="10404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FUjiTSU\Downloads\user1211_pic303_12156382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23528" y="620688"/>
            <a:ext cx="8229600" cy="4525963"/>
          </a:xfrm>
        </p:spPr>
        <p:txBody>
          <a:bodyPr/>
          <a:lstStyle/>
          <a:p>
            <a:endParaRPr lang="ar-SA" dirty="0" smtClean="0"/>
          </a:p>
        </p:txBody>
      </p:sp>
      <p:sp>
        <p:nvSpPr>
          <p:cNvPr id="4" name="مستطيل 3"/>
          <p:cNvSpPr/>
          <p:nvPr/>
        </p:nvSpPr>
        <p:spPr>
          <a:xfrm>
            <a:off x="1187624" y="1628800"/>
            <a:ext cx="671009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هيا بنا نفتح </a:t>
            </a:r>
            <a:r>
              <a:rPr lang="ar-SA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ar-S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كتاب الدين  </a:t>
            </a:r>
            <a:r>
              <a:rPr lang="ar-S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ص «99»   </a:t>
            </a:r>
            <a:r>
              <a:rPr lang="ar-S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ونتعرف على قصة نزول الملاك جبريل عليه السلام .</a:t>
            </a:r>
            <a:endParaRPr lang="ar-SA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7170" name="Picture 2" descr="C:\Users\FUjiTSU\Pictures\gif21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301208"/>
            <a:ext cx="838200" cy="1219200"/>
          </a:xfrm>
          <a:prstGeom prst="rect">
            <a:avLst/>
          </a:prstGeom>
          <a:noFill/>
        </p:spPr>
      </p:pic>
      <p:sp>
        <p:nvSpPr>
          <p:cNvPr id="7" name="سهم إلى اليسار 6">
            <a:hlinkClick r:id="rId4" action="ppaction://hlinksldjump"/>
          </p:cNvPr>
          <p:cNvSpPr/>
          <p:nvPr/>
        </p:nvSpPr>
        <p:spPr>
          <a:xfrm>
            <a:off x="395536" y="6453336"/>
            <a:ext cx="1152128" cy="4046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846644" y="692696"/>
            <a:ext cx="43492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هيّا نقرأ الدرسَ </a:t>
            </a:r>
            <a:endParaRPr lang="ar-SA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9218" name="Picture 2" descr="C:\Users\FUjiTSU\Pictures\kids_read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204864"/>
            <a:ext cx="3810000" cy="381000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7524328" y="260648"/>
            <a:ext cx="1440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سير الدرس</a:t>
            </a:r>
            <a:endParaRPr lang="ar-SA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سهم إلى اليسار 5">
            <a:hlinkClick r:id="rId3" action="ppaction://hlinksldjump"/>
          </p:cNvPr>
          <p:cNvSpPr/>
          <p:nvPr/>
        </p:nvSpPr>
        <p:spPr>
          <a:xfrm>
            <a:off x="323528" y="6480720"/>
            <a:ext cx="1152128" cy="4046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FUjiTSU\Downloads\user1211_pic308_12156387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79512" y="1844824"/>
            <a:ext cx="8229600" cy="576064"/>
          </a:xfr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extrusionClr>
                <a:schemeClr val="tx1"/>
              </a:extrusionClr>
            </a:sp3d>
          </a:bodyPr>
          <a:lstStyle/>
          <a:p>
            <a:r>
              <a:rPr lang="ar-SA" b="1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هيا بنا نشاهد ونستمع </a:t>
            </a:r>
            <a:r>
              <a:rPr lang="ar-SA" b="1" dirty="0">
                <a:solidFill>
                  <a:schemeClr val="tx2">
                    <a:lumMod val="50000"/>
                  </a:schemeClr>
                </a:solidFill>
                <a:hlinkClick r:id="rId3"/>
              </a:rPr>
              <a:t>إ</a:t>
            </a:r>
            <a:r>
              <a:rPr lang="ar-SA" b="1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لى </a:t>
            </a:r>
            <a:r>
              <a:rPr lang="ar-SA" b="1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قصة نزول الملاك جبريل عليه السلام</a:t>
            </a:r>
            <a:endParaRPr lang="ar-SA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ar-SA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146" name="Picture 2" descr="C:\Users\FUjiTSU\Downloads\watching_television_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55576" y="3573016"/>
            <a:ext cx="3168352" cy="2717304"/>
          </a:xfrm>
          <a:prstGeom prst="rect">
            <a:avLst/>
          </a:prstGeom>
          <a:noFill/>
        </p:spPr>
      </p:pic>
      <p:sp>
        <p:nvSpPr>
          <p:cNvPr id="5" name="سهم إلى اليسار 4">
            <a:hlinkClick r:id="rId5" action="ppaction://hlinksldjump"/>
          </p:cNvPr>
          <p:cNvSpPr/>
          <p:nvPr/>
        </p:nvSpPr>
        <p:spPr>
          <a:xfrm>
            <a:off x="323528" y="6453336"/>
            <a:ext cx="1152128" cy="4046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صل">
  <a:themeElements>
    <a:clrScheme name="أصل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أصل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أصل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552</TotalTime>
  <Words>450</Words>
  <Application>Microsoft Office PowerPoint</Application>
  <PresentationFormat>On-screen Show (4:3)</PresentationFormat>
  <Paragraphs>100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أصل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أسئلة صفية</vt:lpstr>
      <vt:lpstr>PowerPoint Presentation</vt:lpstr>
      <vt:lpstr>الإجمال</vt:lpstr>
      <vt:lpstr>الوظيفة البيتية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ahmad1</cp:lastModifiedBy>
  <cp:revision>69</cp:revision>
  <dcterms:created xsi:type="dcterms:W3CDTF">2012-02-07T18:27:38Z</dcterms:created>
  <dcterms:modified xsi:type="dcterms:W3CDTF">2013-05-15T13:59:42Z</dcterms:modified>
</cp:coreProperties>
</file>