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7" r:id="rId3"/>
    <p:sldId id="258" r:id="rId4"/>
    <p:sldId id="266" r:id="rId5"/>
    <p:sldId id="280" r:id="rId6"/>
    <p:sldId id="273" r:id="rId7"/>
    <p:sldId id="274" r:id="rId8"/>
    <p:sldId id="281" r:id="rId9"/>
    <p:sldId id="286" r:id="rId10"/>
    <p:sldId id="276" r:id="rId11"/>
    <p:sldId id="277" r:id="rId12"/>
    <p:sldId id="287" r:id="rId13"/>
    <p:sldId id="278" r:id="rId14"/>
    <p:sldId id="288" r:id="rId15"/>
    <p:sldId id="275" r:id="rId16"/>
    <p:sldId id="282" r:id="rId17"/>
    <p:sldId id="283" r:id="rId18"/>
    <p:sldId id="284" r:id="rId19"/>
    <p:sldId id="260" r:id="rId20"/>
    <p:sldId id="279" r:id="rId21"/>
    <p:sldId id="261" r:id="rId22"/>
    <p:sldId id="26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547A-B4D0-4C39-8F6D-F10BFA633F59}" type="datetimeFigureOut">
              <a:rPr lang="ar-SA" smtClean="0"/>
              <a:pPr/>
              <a:t>06/07/1434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7A0E9-3D9F-4CCF-A11F-74F8C3569BAD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lnJDqvwos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_JWQlrV-8Q&amp;feature=relate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youtube.com/watch?v=7ZUutOncyZs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gif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slide" Target="slide11.xml"/><Relationship Id="rId5" Type="http://schemas.openxmlformats.org/officeDocument/2006/relationships/image" Target="../media/image15.gif"/><Relationship Id="rId10" Type="http://schemas.openxmlformats.org/officeDocument/2006/relationships/slide" Target="slide8.xml"/><Relationship Id="rId4" Type="http://schemas.openxmlformats.org/officeDocument/2006/relationships/image" Target="../media/image14.gif"/><Relationship Id="rId9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8.gif"/><Relationship Id="rId7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10" Type="http://schemas.openxmlformats.org/officeDocument/2006/relationships/slide" Target="slide11.xml"/><Relationship Id="rId4" Type="http://schemas.openxmlformats.org/officeDocument/2006/relationships/image" Target="../media/image19.gif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lnJDqvwos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2132856"/>
            <a:ext cx="864096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أهمية </a:t>
            </a:r>
            <a:r>
              <a:rPr lang="ar-SA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العلم والتعلم</a:t>
            </a:r>
          </a:p>
          <a:p>
            <a:pPr algn="ctr"/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63657" y="630932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67544" y="25360"/>
            <a:ext cx="8424936" cy="59770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هل </a:t>
            </a:r>
            <a:r>
              <a:rPr lang="ar-SA" sz="4000" b="1" cap="none" spc="0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ترغبون في  سماع حكاية  </a:t>
            </a:r>
            <a:r>
              <a:rPr lang="ar-SA" sz="4000" b="1" cap="none" spc="0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العمة </a:t>
            </a:r>
            <a:r>
              <a:rPr lang="ar-SA" sz="4000" b="1" cap="none" spc="0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سميرة؟</a:t>
            </a:r>
            <a:endParaRPr lang="ar-SA" sz="4000" b="1" dirty="0">
              <a:ln w="1778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just">
              <a:buNone/>
            </a:pPr>
            <a:r>
              <a:rPr lang="ar-SA" sz="4000" b="1" cap="none" spc="0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  <a:r>
              <a:rPr lang="ar-SA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كانت </a:t>
            </a:r>
            <a:r>
              <a:rPr lang="ar-SA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العمة سميرة في صغرها لا تحب </a:t>
            </a:r>
            <a:r>
              <a:rPr lang="ar-SA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المدرسة، </a:t>
            </a:r>
            <a:r>
              <a:rPr lang="ar-SA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ولم تكن تحب القراءة </a:t>
            </a:r>
            <a:r>
              <a:rPr lang="ar-SA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والكتابة، </a:t>
            </a:r>
            <a:r>
              <a:rPr lang="ar-SA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فتركت المدرسة ولم تعد </a:t>
            </a:r>
            <a:r>
              <a:rPr lang="ar-SA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إليها.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وكرست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حياتها لخدمة المدرسة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وتنظيفها،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ولم تكن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متمكنة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من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القراءة. 	وفي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يوم من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الأيام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جاء رجل لبيت العمة سميرة وقال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لها: «يا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عمة سميرة يوجد معي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أوراق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يجب أن  توقعي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عليها»، فأجابته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العمة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سميرة: «ماذا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يوجد في هذه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الأوراق؟ اقرأها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لي فأنا لا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أعرف القراءة»،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وكان هذا الرجل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محتالًا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فقال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لها: «إنك حصلت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على هدية مقابل خدمتك للمدرسة طوال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حياتك»،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فرحت العمة سميرة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ووقّعت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على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الأوراق،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ولكنها لم توقع على هدية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لها،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بل وقعت على تنازل عن بيتها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وأصبحت الآن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بدون </a:t>
            </a:r>
            <a:r>
              <a:rPr lang="ar-SA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منزل.</a:t>
            </a:r>
            <a:endParaRPr lang="ar-SA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سهم إلى اليسار 2"/>
          <p:cNvSpPr/>
          <p:nvPr/>
        </p:nvSpPr>
        <p:spPr>
          <a:xfrm>
            <a:off x="75557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ar-SA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ar-SA" dirty="0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323528" y="2636912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ما هو رأيكم </a:t>
            </a:r>
            <a:r>
              <a:rPr lang="ar-SA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فيما </a:t>
            </a:r>
            <a:r>
              <a:rPr lang="ar-SA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حدث مع العمة سميرة؟</a:t>
            </a: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3599384" y="332656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ماذا حدث مع العمة سميرة؟</a:t>
            </a: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2339752" y="4581128"/>
            <a:ext cx="6336704" cy="1844824"/>
          </a:xfrm>
          <a:prstGeom prst="cloudCallout">
            <a:avLst>
              <a:gd name="adj1" fmla="val -50413"/>
              <a:gd name="adj2" fmla="val 569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لو كنتم مكان العمة سميرة ماذا </a:t>
            </a:r>
            <a:r>
              <a:rPr lang="ar-SA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ستفعلون لكي </a:t>
            </a:r>
            <a:r>
              <a:rPr lang="ar-SA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لا يحتال عليكم </a:t>
            </a:r>
            <a:r>
              <a:rPr lang="ar-SA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الآخرون</a:t>
            </a:r>
            <a:r>
              <a:rPr lang="ar-SA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؟</a:t>
            </a:r>
          </a:p>
        </p:txBody>
      </p:sp>
      <p:pic>
        <p:nvPicPr>
          <p:cNvPr id="9" name="תמונה 9" descr="images (2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20000"/>
          <a:stretch>
            <a:fillRect/>
          </a:stretch>
        </p:blipFill>
        <p:spPr>
          <a:xfrm>
            <a:off x="7884368" y="6093296"/>
            <a:ext cx="971600" cy="509817"/>
          </a:xfrm>
          <a:prstGeom prst="rect">
            <a:avLst/>
          </a:prstGeom>
        </p:spPr>
      </p:pic>
      <p:pic>
        <p:nvPicPr>
          <p:cNvPr id="10" name="Picture 3" descr="C:\Users\FUjiTSU\Downloads\119498563188281957tasto_8_architetto_franc_01.svg.me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21288"/>
            <a:ext cx="628129" cy="682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5576" y="2564904"/>
            <a:ext cx="74991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هيا نحل أسئلة القسم الثالث من ورقة العمل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سهم إلى اليسار 2"/>
          <p:cNvSpPr/>
          <p:nvPr/>
        </p:nvSpPr>
        <p:spPr>
          <a:xfrm>
            <a:off x="75557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180528" y="198884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467544" y="2420888"/>
            <a:ext cx="7992888" cy="3024336"/>
          </a:xfrm>
          <a:prstGeom prst="cloudCallout">
            <a:avLst>
              <a:gd name="adj1" fmla="val -50413"/>
              <a:gd name="adj2" fmla="val 5699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ما هـو سبب تغير شعور سارة تجاه المدرسة؟</a:t>
            </a:r>
            <a:endParaRPr lang="ar-SA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332656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هيا نتعرف على </a:t>
            </a:r>
            <a:r>
              <a:rPr lang="ar-SA" sz="54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رد </a:t>
            </a:r>
            <a:r>
              <a:rPr lang="ar-SA" sz="54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فعل سارة بعد أن عرفت حكاية العمة سميرة</a:t>
            </a:r>
            <a:r>
              <a:rPr lang="ar-SA" sz="54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SA" sz="20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(الدقيقة 5-7)</a:t>
            </a:r>
            <a:endParaRPr lang="ar-SA" sz="54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755576" y="6381328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5576" y="2564904"/>
            <a:ext cx="74991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هيا نحل أسئلة القسم الرابع من ورقة العمل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سهم إلى اليسار 2"/>
          <p:cNvSpPr/>
          <p:nvPr/>
        </p:nvSpPr>
        <p:spPr>
          <a:xfrm>
            <a:off x="75557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147248" cy="6408712"/>
          </a:xfrm>
        </p:spPr>
        <p:txBody>
          <a:bodyPr>
            <a:normAutofit/>
          </a:bodyPr>
          <a:lstStyle/>
          <a:p>
            <a:endParaRPr lang="ar-SA" b="1" dirty="0" smtClean="0"/>
          </a:p>
          <a:p>
            <a:pPr>
              <a:buNone/>
            </a:pPr>
            <a:r>
              <a:rPr lang="ar-SA" dirty="0" smtClean="0"/>
              <a:t> 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331640" y="332656"/>
            <a:ext cx="7344816" cy="1844824"/>
          </a:xfrm>
          <a:prstGeom prst="cloudCallout">
            <a:avLst>
              <a:gd name="adj1" fmla="val -50413"/>
              <a:gd name="adj2" fmla="val 569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/>
                </a:solidFill>
              </a:rPr>
              <a:t>لو </a:t>
            </a:r>
            <a:r>
              <a:rPr lang="ar-SA" sz="2800" b="1" dirty="0" smtClean="0">
                <a:solidFill>
                  <a:schemeClr val="tx1"/>
                </a:solidFill>
              </a:rPr>
              <a:t>كنت </a:t>
            </a:r>
            <a:r>
              <a:rPr lang="ar-SA" sz="2800" b="1" dirty="0" smtClean="0">
                <a:solidFill>
                  <a:schemeClr val="tx1"/>
                </a:solidFill>
              </a:rPr>
              <a:t>مكان سارة ماذا </a:t>
            </a:r>
            <a:r>
              <a:rPr lang="ar-SA" sz="2800" b="1" dirty="0" smtClean="0">
                <a:solidFill>
                  <a:schemeClr val="tx1"/>
                </a:solidFill>
              </a:rPr>
              <a:t>سيكون رد فعلك على </a:t>
            </a:r>
            <a:r>
              <a:rPr lang="ar-SA" sz="2800" b="1" dirty="0" smtClean="0">
                <a:solidFill>
                  <a:schemeClr val="tx1"/>
                </a:solidFill>
              </a:rPr>
              <a:t>حكاية العمة سميرة؟</a:t>
            </a: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51520" y="3140968"/>
            <a:ext cx="8892480" cy="2132856"/>
          </a:xfrm>
          <a:prstGeom prst="cloudCallout">
            <a:avLst>
              <a:gd name="adj1" fmla="val -50413"/>
              <a:gd name="adj2" fmla="val 569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chemeClr val="tx1"/>
                </a:solidFill>
              </a:rPr>
              <a:t>تخيل لو انك لم </a:t>
            </a:r>
            <a:r>
              <a:rPr lang="ar-SA" sz="2400" dirty="0" smtClean="0">
                <a:solidFill>
                  <a:schemeClr val="tx1"/>
                </a:solidFill>
              </a:rPr>
              <a:t>تتعلم، </a:t>
            </a:r>
            <a:r>
              <a:rPr lang="ar-SA" sz="2400" dirty="0" smtClean="0">
                <a:solidFill>
                  <a:schemeClr val="tx1"/>
                </a:solidFill>
              </a:rPr>
              <a:t>كيف سيكون حالك في </a:t>
            </a:r>
            <a:r>
              <a:rPr lang="ar-SA" sz="2400" dirty="0" smtClean="0">
                <a:solidFill>
                  <a:schemeClr val="tx1"/>
                </a:solidFill>
              </a:rPr>
              <a:t>المستقبل؟ </a:t>
            </a:r>
            <a:r>
              <a:rPr lang="ar-SA" sz="2400" dirty="0" smtClean="0">
                <a:solidFill>
                  <a:schemeClr val="tx1"/>
                </a:solidFill>
              </a:rPr>
              <a:t>ولو وصلتك رسالة مهمة ولم تتمكن من قراءتها ماذا كنت ستفعل؟ وماذا سيكون شعورك؟</a:t>
            </a:r>
            <a:endParaRPr lang="ar-SA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75557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ar-SA" sz="4000" dirty="0" smtClean="0"/>
              <a:t>هل </a:t>
            </a:r>
            <a:r>
              <a:rPr lang="ar-SA" sz="4000" dirty="0" smtClean="0"/>
              <a:t>تذكرون </a:t>
            </a:r>
            <a:r>
              <a:rPr lang="ar-SA" sz="4000" dirty="0" smtClean="0"/>
              <a:t>آ</a:t>
            </a:r>
            <a:r>
              <a:rPr lang="ar-SA" sz="4000" dirty="0" smtClean="0"/>
              <a:t>ية  </a:t>
            </a:r>
            <a:r>
              <a:rPr lang="ar-SA" sz="4000" dirty="0"/>
              <a:t>أ</a:t>
            </a:r>
            <a:r>
              <a:rPr lang="ar-SA" sz="4000" dirty="0" smtClean="0"/>
              <a:t>و حديثًا </a:t>
            </a:r>
            <a:r>
              <a:rPr lang="ar-SA" sz="4000" dirty="0"/>
              <a:t>أ</a:t>
            </a:r>
            <a:r>
              <a:rPr lang="ar-SA" sz="4000" dirty="0" smtClean="0"/>
              <a:t>و مثلًا عربيًّا أو حكمةً </a:t>
            </a:r>
            <a:r>
              <a:rPr lang="ar-SA" sz="4000" dirty="0" smtClean="0"/>
              <a:t>عن العلم؟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340768"/>
            <a:ext cx="8219256" cy="5073427"/>
          </a:xfrm>
        </p:spPr>
        <p:txBody>
          <a:bodyPr>
            <a:normAutofit fontScale="925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ar-SA" b="1" dirty="0" smtClean="0"/>
              <a:t>الآيات</a:t>
            </a:r>
          </a:p>
          <a:p>
            <a:pPr>
              <a:lnSpc>
                <a:spcPct val="200000"/>
              </a:lnSpc>
              <a:buNone/>
            </a:pPr>
            <a:r>
              <a:rPr lang="ar-SA" b="1" dirty="0" smtClean="0"/>
              <a:t>قال </a:t>
            </a:r>
            <a:r>
              <a:rPr lang="ar-SA" b="1" dirty="0" smtClean="0"/>
              <a:t>تعالى:</a:t>
            </a:r>
            <a:r>
              <a:rPr lang="ar-SA" dirty="0" smtClean="0"/>
              <a:t> </a:t>
            </a:r>
            <a:r>
              <a:rPr lang="ar-SA" dirty="0" smtClean="0"/>
              <a:t>{وَقُلْ </a:t>
            </a:r>
            <a:r>
              <a:rPr lang="ar-SA" dirty="0" smtClean="0"/>
              <a:t>رَبِّ زِدْنِي </a:t>
            </a:r>
            <a:r>
              <a:rPr lang="ar-SA" dirty="0" smtClean="0"/>
              <a:t>عِلْماً}.</a:t>
            </a:r>
          </a:p>
          <a:p>
            <a:pPr>
              <a:lnSpc>
                <a:spcPct val="200000"/>
              </a:lnSpc>
              <a:buNone/>
            </a:pPr>
            <a:r>
              <a:rPr lang="ar-SA" b="1" dirty="0" smtClean="0"/>
              <a:t>قال </a:t>
            </a:r>
            <a:r>
              <a:rPr lang="ar-SA" b="1" dirty="0" smtClean="0"/>
              <a:t>تعالى</a:t>
            </a:r>
            <a:r>
              <a:rPr lang="ar-SA" dirty="0" smtClean="0"/>
              <a:t>: </a:t>
            </a:r>
            <a:r>
              <a:rPr lang="ar-SA" dirty="0" smtClean="0"/>
              <a:t>{قلْ </a:t>
            </a:r>
            <a:r>
              <a:rPr lang="ar-SA" dirty="0" smtClean="0"/>
              <a:t>هَلْ يَسْتَوِي الَّذِينَ يَعْلَمُونَ وَالَّذِينَ لا يَعْلَمُونَ إِنَّمَا يَتَذَكَّرُ أُولُو </a:t>
            </a:r>
            <a:r>
              <a:rPr lang="ar-SA" dirty="0" smtClean="0"/>
              <a:t>الْأَلْبَابِ}.</a:t>
            </a:r>
            <a:r>
              <a:rPr lang="ar-SA" dirty="0" smtClean="0"/>
              <a:t> </a:t>
            </a:r>
            <a:endParaRPr lang="ar-SA" dirty="0" smtClean="0"/>
          </a:p>
          <a:p>
            <a:pPr>
              <a:lnSpc>
                <a:spcPct val="200000"/>
              </a:lnSpc>
              <a:buNone/>
            </a:pPr>
            <a:r>
              <a:rPr lang="ar-SA" dirty="0" smtClean="0"/>
              <a:t>قال تعالى: {</a:t>
            </a:r>
            <a:r>
              <a:rPr lang="ar-SA" dirty="0" smtClean="0"/>
              <a:t>يَرْفَعِ </a:t>
            </a:r>
            <a:r>
              <a:rPr lang="ar-SA" dirty="0" smtClean="0"/>
              <a:t>اللَّهُ الَّذِينَ آمَنُوا مِنْكُمْ وَالَّذِينَ أُوتُوا الْعِلْمَ </a:t>
            </a:r>
            <a:r>
              <a:rPr lang="ar-SA" dirty="0" smtClean="0"/>
              <a:t>دَرَجَات}.</a:t>
            </a:r>
            <a:endParaRPr lang="ar-SA" dirty="0"/>
          </a:p>
        </p:txBody>
      </p:sp>
      <p:sp>
        <p:nvSpPr>
          <p:cNvPr id="4" name="سهم إلى اليسار 3"/>
          <p:cNvSpPr/>
          <p:nvPr/>
        </p:nvSpPr>
        <p:spPr>
          <a:xfrm>
            <a:off x="75557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الأحاديث النبوية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قال رسول الله صلى الله عليه وسلم:</a:t>
            </a:r>
          </a:p>
          <a:p>
            <a:r>
              <a:rPr lang="ar-SA" b="1" dirty="0" smtClean="0"/>
              <a:t>{ مَنْ سَلَكَ طَرِيْـقـَاً يَلْتَمِسُ فيْهِ عِلْمَاً سَهَّلَ اللهُ لهُ طَرِيْقاً </a:t>
            </a:r>
            <a:r>
              <a:rPr lang="ar-SA" b="1" dirty="0" err="1" smtClean="0"/>
              <a:t>بِهِ</a:t>
            </a:r>
            <a:r>
              <a:rPr lang="ar-SA" b="1" dirty="0" smtClean="0"/>
              <a:t> إلى الجَنَّةِ}</a:t>
            </a:r>
          </a:p>
          <a:p>
            <a:endParaRPr lang="ar-SA" dirty="0"/>
          </a:p>
        </p:txBody>
      </p:sp>
      <p:pic>
        <p:nvPicPr>
          <p:cNvPr id="7170" name="Picture 2" descr="C:\Users\FUjiTSU\Downloads\aebadat-talab-3elm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8424936" cy="2448271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75557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أمثال وحكم: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اطلبوا العلم ولو في </a:t>
            </a:r>
            <a:r>
              <a:rPr lang="ar-SA" b="1" dirty="0" smtClean="0"/>
              <a:t>الصين.</a:t>
            </a:r>
            <a:endParaRPr lang="ar-SA" b="1" dirty="0" smtClean="0"/>
          </a:p>
          <a:p>
            <a:r>
              <a:rPr lang="ar-SA" b="1" dirty="0" smtClean="0"/>
              <a:t>اطلبوا العلم من المهد إلى </a:t>
            </a:r>
            <a:r>
              <a:rPr lang="ar-SA" b="1" dirty="0" smtClean="0"/>
              <a:t>اللحد.</a:t>
            </a:r>
            <a:endParaRPr lang="ar-SA" b="1" dirty="0" smtClean="0"/>
          </a:p>
          <a:p>
            <a:r>
              <a:rPr lang="ar-SA" b="1" dirty="0" smtClean="0"/>
              <a:t>العلم نور والجهل </a:t>
            </a:r>
            <a:r>
              <a:rPr lang="ar-SA" b="1" dirty="0" smtClean="0"/>
              <a:t>ظلام.</a:t>
            </a:r>
            <a:endParaRPr lang="ar-SA" b="1" dirty="0" smtClean="0"/>
          </a:p>
          <a:p>
            <a:r>
              <a:rPr lang="ar-SA" b="1" dirty="0" smtClean="0"/>
              <a:t>العلم في الصغر كالنقش في </a:t>
            </a:r>
            <a:r>
              <a:rPr lang="ar-SA" b="1" dirty="0" smtClean="0"/>
              <a:t>الحجر.</a:t>
            </a:r>
            <a:endParaRPr lang="ar-SA" b="1" dirty="0" smtClean="0"/>
          </a:p>
          <a:p>
            <a:r>
              <a:rPr lang="ar-SA" b="1" dirty="0" smtClean="0"/>
              <a:t>عند الامتحان يكرم المرء أو </a:t>
            </a:r>
            <a:r>
              <a:rPr lang="ar-SA" b="1" dirty="0" smtClean="0"/>
              <a:t>يهان.</a:t>
            </a:r>
            <a:endParaRPr lang="ar-SA" dirty="0" smtClean="0"/>
          </a:p>
          <a:p>
            <a:endParaRPr lang="ar-SA" dirty="0"/>
          </a:p>
        </p:txBody>
      </p:sp>
      <p:pic>
        <p:nvPicPr>
          <p:cNvPr id="6146" name="Picture 2" descr="C:\Users\FUjiTSU\Downloads\8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2076450" cy="3648075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399593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9" name="Picture 3" descr="C:\Users\FUjiTSU\Videos\reading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4152900" cy="266194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331640" y="2492896"/>
            <a:ext cx="6622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/>
              </a:rPr>
              <a:t>الاستماع إلى أنشودة اقرأ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Users\FUjiTSU\Downloads\post-18384-1153184814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70587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39522" y="1988840"/>
            <a:ext cx="83503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هيا نشاهد </a:t>
            </a:r>
            <a:r>
              <a:rPr lang="ar-SA" sz="44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الفيديو</a:t>
            </a:r>
            <a:r>
              <a:rPr lang="en-US" sz="44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ar-SA" sz="44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لنتعرف على الدرس</a:t>
            </a:r>
            <a:endParaRPr lang="ar-SA" sz="4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FUjiTSU\Downloads\scrapsweb_mickey_mouse-5649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533650" cy="2857500"/>
          </a:xfrm>
          <a:prstGeom prst="rect">
            <a:avLst/>
          </a:prstGeom>
          <a:noFill/>
        </p:spPr>
      </p:pic>
      <p:pic>
        <p:nvPicPr>
          <p:cNvPr id="2051" name="Picture 3" descr="C:\Users\FUjiTSU\Downloads\7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780928"/>
            <a:ext cx="4896544" cy="523875"/>
          </a:xfrm>
          <a:prstGeom prst="rect">
            <a:avLst/>
          </a:prstGeom>
          <a:noFill/>
        </p:spPr>
      </p:pic>
      <p:sp>
        <p:nvSpPr>
          <p:cNvPr id="6" name="سهم إلى اليسار 5"/>
          <p:cNvSpPr/>
          <p:nvPr/>
        </p:nvSpPr>
        <p:spPr>
          <a:xfrm>
            <a:off x="251520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الإجمال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dirty="0" smtClean="0"/>
              <a:t>	تعلمنا </a:t>
            </a:r>
            <a:r>
              <a:rPr lang="ar-SA" dirty="0" smtClean="0"/>
              <a:t>اليوم عن أهمية العلم </a:t>
            </a:r>
            <a:r>
              <a:rPr lang="ar-SA" dirty="0" smtClean="0"/>
              <a:t>والتعلم، </a:t>
            </a:r>
            <a:r>
              <a:rPr lang="ar-SA" dirty="0" smtClean="0"/>
              <a:t>وقد </a:t>
            </a:r>
            <a:r>
              <a:rPr lang="ar-SA" dirty="0" smtClean="0"/>
              <a:t>أمرنا </a:t>
            </a:r>
            <a:r>
              <a:rPr lang="ar-SA" dirty="0" smtClean="0"/>
              <a:t>الله عز وجل بالقراءة والتعلم من خلال </a:t>
            </a:r>
            <a:r>
              <a:rPr lang="ar-SA" dirty="0"/>
              <a:t>آ</a:t>
            </a:r>
            <a:r>
              <a:rPr lang="ar-SA" dirty="0" smtClean="0"/>
              <a:t>يات </a:t>
            </a:r>
            <a:r>
              <a:rPr lang="ar-SA" dirty="0" smtClean="0"/>
              <a:t>كثيرة منها </a:t>
            </a:r>
            <a:r>
              <a:rPr lang="ar-SA" dirty="0"/>
              <a:t>آ</a:t>
            </a:r>
            <a:r>
              <a:rPr lang="ar-SA" dirty="0" smtClean="0"/>
              <a:t>يات  </a:t>
            </a:r>
            <a:r>
              <a:rPr lang="ar-SA" dirty="0" smtClean="0"/>
              <a:t>سورة العلق التي تدل على أهمية العلم والتعلم </a:t>
            </a:r>
            <a:r>
              <a:rPr lang="ar-SA" dirty="0" smtClean="0"/>
              <a:t>والقراءة.</a:t>
            </a:r>
            <a:endParaRPr lang="ar-SA" dirty="0" smtClean="0"/>
          </a:p>
          <a:p>
            <a:pPr algn="just">
              <a:lnSpc>
                <a:spcPct val="150000"/>
              </a:lnSpc>
              <a:buNone/>
            </a:pPr>
            <a:r>
              <a:rPr lang="ar-SA" dirty="0"/>
              <a:t>	</a:t>
            </a:r>
            <a:r>
              <a:rPr lang="ar-SA" dirty="0" smtClean="0"/>
              <a:t>فالعلم </a:t>
            </a:r>
            <a:r>
              <a:rPr lang="ar-SA" dirty="0" smtClean="0"/>
              <a:t>سلاح يحمينا في المستقبل </a:t>
            </a:r>
            <a:r>
              <a:rPr lang="ar-SA" dirty="0" smtClean="0"/>
              <a:t>لذا علينا أن نتسلح به.</a:t>
            </a:r>
            <a:endParaRPr lang="ar-SA" dirty="0"/>
          </a:p>
        </p:txBody>
      </p:sp>
      <p:pic>
        <p:nvPicPr>
          <p:cNvPr id="4" name="Picture 2" descr="C:\Users\FUjiTSU\Downloads\post-18384-1153184814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0587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UjiTSU\Downloads\user1211_pic303_12156382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FUjiTSU\Desktop\12777707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3810000" cy="3810000"/>
          </a:xfrm>
          <a:prstGeom prst="rect">
            <a:avLst/>
          </a:prstGeom>
          <a:noFill/>
        </p:spPr>
      </p:pic>
      <p:pic>
        <p:nvPicPr>
          <p:cNvPr id="1027" name="Picture 3" descr="C:\Users\FUjiTSU\Pictures\mby412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905000" cy="2095500"/>
          </a:xfrm>
          <a:prstGeom prst="rect">
            <a:avLst/>
          </a:prstGeom>
          <a:noFill/>
        </p:spPr>
      </p:pic>
      <p:pic>
        <p:nvPicPr>
          <p:cNvPr id="6" name="Picture 3" descr="C:\Users\FUjiTSU\Pictures\mby412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78588" flipH="1">
            <a:off x="6577665" y="173057"/>
            <a:ext cx="2448272" cy="2095500"/>
          </a:xfrm>
          <a:prstGeom prst="rect">
            <a:avLst/>
          </a:prstGeom>
          <a:noFill/>
        </p:spPr>
      </p:pic>
      <p:pic>
        <p:nvPicPr>
          <p:cNvPr id="1028" name="Picture 4" descr="C:\Users\FUjiTSU\Downloads\61648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068960"/>
            <a:ext cx="4602667" cy="2814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"/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مستطيل 8"/>
          <p:cNvSpPr/>
          <p:nvPr/>
        </p:nvSpPr>
        <p:spPr>
          <a:xfrm>
            <a:off x="3563888" y="404664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أحسنت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FUjiTSU\Pictures\2523708f1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88640"/>
            <a:ext cx="571500" cy="285750"/>
          </a:xfrm>
          <a:prstGeom prst="rect">
            <a:avLst/>
          </a:prstGeom>
          <a:noFill/>
        </p:spPr>
      </p:pic>
      <p:pic>
        <p:nvPicPr>
          <p:cNvPr id="10" name="Picture 2" descr="C:\Users\FUjiTSU\Pictures\2523708f1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188640"/>
            <a:ext cx="571500" cy="285750"/>
          </a:xfrm>
          <a:prstGeom prst="rect">
            <a:avLst/>
          </a:prstGeom>
          <a:noFill/>
        </p:spPr>
      </p:pic>
      <p:pic>
        <p:nvPicPr>
          <p:cNvPr id="11" name="Picture 2" descr="C:\Users\FUjiTSU\Pictures\2523708f1d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6381328"/>
            <a:ext cx="571500" cy="285750"/>
          </a:xfrm>
          <a:prstGeom prst="rect">
            <a:avLst/>
          </a:prstGeom>
          <a:noFill/>
        </p:spPr>
      </p:pic>
      <p:pic>
        <p:nvPicPr>
          <p:cNvPr id="12" name="Picture 2" descr="C:\Users\FUjiTSU\Pictures\2523708f1d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6309320"/>
            <a:ext cx="5715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FUjiTSU\Downloads\user1211_pic303_12156382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إجابة خاطئة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FUjiTSU\Pictures\CCp412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5400600" cy="2457450"/>
          </a:xfrm>
          <a:prstGeom prst="rect">
            <a:avLst/>
          </a:prstGeom>
          <a:noFill/>
        </p:spPr>
      </p:pic>
      <p:pic>
        <p:nvPicPr>
          <p:cNvPr id="3075" name="Picture 3" descr="C:\Users\FUjiTSU\Downloads\329370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3028950" cy="2132856"/>
          </a:xfrm>
          <a:prstGeom prst="rect">
            <a:avLst/>
          </a:prstGeom>
          <a:noFill/>
        </p:spPr>
      </p:pic>
      <p:pic>
        <p:nvPicPr>
          <p:cNvPr id="3076" name="Picture 4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068960"/>
            <a:ext cx="1390650" cy="1390650"/>
          </a:xfrm>
          <a:prstGeom prst="rect">
            <a:avLst/>
          </a:prstGeom>
          <a:noFill/>
        </p:spPr>
      </p:pic>
      <p:pic>
        <p:nvPicPr>
          <p:cNvPr id="7" name="Picture 2" descr="C:\Users\FUjiTSU\Pictures\2523708f1d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571500" cy="285750"/>
          </a:xfrm>
          <a:prstGeom prst="rect">
            <a:avLst/>
          </a:prstGeom>
          <a:noFill/>
        </p:spPr>
      </p:pic>
      <p:pic>
        <p:nvPicPr>
          <p:cNvPr id="8" name="Picture 2" descr="C:\Users\FUjiTSU\Pictures\2523708f1d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188640"/>
            <a:ext cx="571500" cy="285750"/>
          </a:xfrm>
          <a:prstGeom prst="rect">
            <a:avLst/>
          </a:prstGeom>
          <a:noFill/>
        </p:spPr>
      </p:pic>
      <p:pic>
        <p:nvPicPr>
          <p:cNvPr id="9" name="Picture 2" descr="C:\Users\FUjiTSU\Pictures\2523708f1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6381328"/>
            <a:ext cx="571500" cy="285750"/>
          </a:xfrm>
          <a:prstGeom prst="rect">
            <a:avLst/>
          </a:prstGeom>
          <a:noFill/>
        </p:spPr>
      </p:pic>
      <p:pic>
        <p:nvPicPr>
          <p:cNvPr id="10" name="Picture 2" descr="C:\Users\FUjiTSU\Pictures\2523708f1d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6237312"/>
            <a:ext cx="571500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hlinkClick r:id="rId2" action="ppaction://hlinksldjump"/>
              </a:rPr>
              <a:t> </a:t>
            </a:r>
            <a:r>
              <a:rPr lang="ar-SA" sz="4000" b="1" dirty="0" smtClean="0"/>
              <a:t>ماذا شاهدتم في الفيديو؟</a:t>
            </a:r>
          </a:p>
          <a:p>
            <a:r>
              <a:rPr lang="ar-SA" sz="4000" b="1" dirty="0" smtClean="0"/>
              <a:t>ما هو رأيكم بسلوك عمر؟</a:t>
            </a:r>
          </a:p>
          <a:p>
            <a:r>
              <a:rPr lang="ar-SA" sz="4000" b="1" dirty="0" smtClean="0"/>
              <a:t>ما هو رأيكم بسلوك مهند؟</a:t>
            </a:r>
          </a:p>
          <a:p>
            <a:r>
              <a:rPr lang="ar-SA" sz="4000" b="1" dirty="0" smtClean="0"/>
              <a:t>هل تحبون العلم؟ولماذا؟</a:t>
            </a:r>
          </a:p>
          <a:p>
            <a:r>
              <a:rPr lang="ar-SA" sz="4000" b="1" dirty="0" smtClean="0"/>
              <a:t>هل تحبون الذهاب إلى المدرسة؟</a:t>
            </a:r>
          </a:p>
          <a:p>
            <a:r>
              <a:rPr lang="ar-SA" sz="4000" b="1" dirty="0" smtClean="0"/>
              <a:t>من  منكم يحب المطالعة والقراءة؟</a:t>
            </a:r>
          </a:p>
          <a:p>
            <a:r>
              <a:rPr lang="ar-SA" sz="4000" b="1" dirty="0" smtClean="0"/>
              <a:t>إن للقراءة فوائد عديدة وأهمية كبيرة في حياة الإنسان ما هي أهمية القراءة حسب رأيك؟</a:t>
            </a:r>
          </a:p>
          <a:p>
            <a:endParaRPr lang="ar-SA" dirty="0" smtClean="0"/>
          </a:p>
        </p:txBody>
      </p:sp>
      <p:sp>
        <p:nvSpPr>
          <p:cNvPr id="4" name="سهم إلى اليسار 3"/>
          <p:cNvSpPr/>
          <p:nvPr/>
        </p:nvSpPr>
        <p:spPr>
          <a:xfrm>
            <a:off x="395536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ماذا تشاهد في الصور التالية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FUjiTSU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2392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FUjiTSU\Downloads\3293709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1318324" cy="1196752"/>
          </a:xfrm>
          <a:prstGeom prst="rect">
            <a:avLst/>
          </a:prstGeom>
          <a:noFill/>
        </p:spPr>
      </p:pic>
      <p:pic>
        <p:nvPicPr>
          <p:cNvPr id="2052" name="Picture 4" descr="C:\Users\FUjiTSU\Pictures\kids_rea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03244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rgbClr val="FFC00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2051720" y="593467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قارن بين الصورتين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C:\Users\FUjiTSU\Downloads\post-18384-115318481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872" y="570587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187624" y="2132856"/>
            <a:ext cx="66470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درسنا اليوم سيكون عن أهمية العلم والتعلم</a:t>
            </a:r>
            <a:endParaRPr lang="ar-SA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395536" y="6237312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09447" y="1628800"/>
            <a:ext cx="7176324" cy="3944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هيا بنا نشاهد  مقاطع من فيديو 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الأخوات 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سين</a:t>
            </a:r>
            <a:endParaRPr lang="ar-S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ونحل القسم الأول من ورقة العمل</a:t>
            </a:r>
            <a:endParaRPr lang="ar-SA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683568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UjiTSU\Download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4" name="وسيلة شرح على شكل سحابة 3"/>
          <p:cNvSpPr/>
          <p:nvPr/>
        </p:nvSpPr>
        <p:spPr>
          <a:xfrm>
            <a:off x="3599384" y="0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1"/>
                </a:solidFill>
              </a:rPr>
              <a:t>أ</a:t>
            </a:r>
            <a:r>
              <a:rPr lang="ar-SA" sz="3200" b="1" dirty="0" smtClean="0">
                <a:solidFill>
                  <a:schemeClr val="tx1"/>
                </a:solidFill>
              </a:rPr>
              <a:t>ذكر </a:t>
            </a:r>
            <a:r>
              <a:rPr lang="ar-SA" sz="3200" b="1" dirty="0" smtClean="0">
                <a:solidFill>
                  <a:schemeClr val="tx1"/>
                </a:solidFill>
              </a:rPr>
              <a:t>الشخصيات التي وردت في النص.</a:t>
            </a:r>
            <a:endParaRPr lang="ar-SA" sz="3200" dirty="0" smtClean="0">
              <a:solidFill>
                <a:sysClr val="windowText" lastClr="000000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252536" y="1916832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ysClr val="windowText" lastClr="000000"/>
                </a:solidFill>
              </a:rPr>
              <a:t>هل تحبون المدرسة؟</a:t>
            </a: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043608" y="5013176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ysClr val="windowText" lastClr="000000"/>
                </a:solidFill>
              </a:rPr>
              <a:t>كيف كانت عطلتكم الصفية ؟ وكيف شعرتم عند عودتكم للمدرسة؟</a:t>
            </a: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3995936" y="3140968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tx1"/>
                </a:solidFill>
              </a:rPr>
              <a:t>ما هو رأيكم في سلوك سارة</a:t>
            </a:r>
            <a:r>
              <a:rPr lang="ar-SA" sz="3200" dirty="0" smtClean="0">
                <a:solidFill>
                  <a:sysClr val="windowText" lastClr="000000"/>
                </a:solidFill>
              </a:rPr>
              <a:t>؟</a:t>
            </a:r>
          </a:p>
          <a:p>
            <a:pPr algn="ctr"/>
            <a:endParaRPr lang="ar-SA" dirty="0"/>
          </a:p>
        </p:txBody>
      </p:sp>
      <p:pic>
        <p:nvPicPr>
          <p:cNvPr id="8" name="תמונה 9" descr="images (2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20000"/>
          <a:stretch>
            <a:fillRect/>
          </a:stretch>
        </p:blipFill>
        <p:spPr>
          <a:xfrm>
            <a:off x="8172400" y="6165304"/>
            <a:ext cx="971600" cy="509817"/>
          </a:xfrm>
          <a:prstGeom prst="rect">
            <a:avLst/>
          </a:prstGeom>
        </p:spPr>
      </p:pic>
      <p:pic>
        <p:nvPicPr>
          <p:cNvPr id="9" name="Picture 3" descr="C:\Users\FUjiTSU\Downloads\119498563188281957tasto_8_architetto_franc_01.svg.me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021288"/>
            <a:ext cx="628129" cy="682427"/>
          </a:xfrm>
          <a:prstGeom prst="rect">
            <a:avLst/>
          </a:prstGeom>
          <a:noFill/>
        </p:spPr>
      </p:pic>
      <p:sp>
        <p:nvSpPr>
          <p:cNvPr id="10" name="سهم إلى اليسار 9"/>
          <p:cNvSpPr/>
          <p:nvPr/>
        </p:nvSpPr>
        <p:spPr>
          <a:xfrm>
            <a:off x="539552" y="836712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UjiTSU\Download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4" name="وسيلة شرح على شكل سحابة 3"/>
          <p:cNvSpPr/>
          <p:nvPr/>
        </p:nvSpPr>
        <p:spPr>
          <a:xfrm>
            <a:off x="2267744" y="332656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ما هو عمل العمة سميرة؟</a:t>
            </a: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195736" y="3140968"/>
            <a:ext cx="5544616" cy="1844824"/>
          </a:xfrm>
          <a:prstGeom prst="cloudCallout">
            <a:avLst>
              <a:gd name="adj1" fmla="val -50413"/>
              <a:gd name="adj2" fmla="val 569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لماذا وقعت العمة سميرة؟</a:t>
            </a:r>
          </a:p>
        </p:txBody>
      </p:sp>
      <p:pic>
        <p:nvPicPr>
          <p:cNvPr id="7" name="תמונה 9" descr="images (2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20000"/>
          <a:stretch>
            <a:fillRect/>
          </a:stretch>
        </p:blipFill>
        <p:spPr>
          <a:xfrm>
            <a:off x="8172400" y="6165304"/>
            <a:ext cx="971600" cy="509817"/>
          </a:xfrm>
          <a:prstGeom prst="rect">
            <a:avLst/>
          </a:prstGeom>
        </p:spPr>
      </p:pic>
      <p:pic>
        <p:nvPicPr>
          <p:cNvPr id="8" name="Picture 3" descr="C:\Users\FUjiTSU\Downloads\119498563188281957tasto_8_architetto_franc_01.svg.me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021288"/>
            <a:ext cx="628129" cy="682427"/>
          </a:xfrm>
          <a:prstGeom prst="rect">
            <a:avLst/>
          </a:prstGeom>
          <a:noFill/>
        </p:spPr>
      </p:pic>
      <p:sp>
        <p:nvSpPr>
          <p:cNvPr id="9" name="سهم إلى اليسار 8"/>
          <p:cNvSpPr/>
          <p:nvPr/>
        </p:nvSpPr>
        <p:spPr>
          <a:xfrm>
            <a:off x="4427984" y="6309320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5576" y="2564904"/>
            <a:ext cx="74991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هيا نحل أسئلة القسم الثاني من ورقة العمل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سهم إلى اليسار 2"/>
          <p:cNvSpPr/>
          <p:nvPr/>
        </p:nvSpPr>
        <p:spPr>
          <a:xfrm>
            <a:off x="4499992" y="6237312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364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سمة Office</vt:lpstr>
      <vt:lpstr>PowerPoint Presentation</vt:lpstr>
      <vt:lpstr>PowerPoint Presentation</vt:lpstr>
      <vt:lpstr>PowerPoint Presentation</vt:lpstr>
      <vt:lpstr>ماذا تشاهد في الصور التالية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هل تذكرون آية  أو حديثًا أو مثلًا عربيًّا أو حكمةً عن العلم؟ </vt:lpstr>
      <vt:lpstr>الأحاديث النبوية</vt:lpstr>
      <vt:lpstr>أمثال وحكم: </vt:lpstr>
      <vt:lpstr>PowerPoint Presentation</vt:lpstr>
      <vt:lpstr>الإجمال</vt:lpstr>
      <vt:lpstr>PowerPoint Presentation</vt:lpstr>
      <vt:lpstr>إجابة خاطئة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مشاهدة فيديو</dc:title>
  <dc:creator>FUjiTSU</dc:creator>
  <cp:lastModifiedBy>ahmad1</cp:lastModifiedBy>
  <cp:revision>50</cp:revision>
  <dcterms:created xsi:type="dcterms:W3CDTF">2012-02-11T20:28:16Z</dcterms:created>
  <dcterms:modified xsi:type="dcterms:W3CDTF">2013-05-15T15:41:21Z</dcterms:modified>
</cp:coreProperties>
</file>