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77" r:id="rId8"/>
    <p:sldId id="262" r:id="rId9"/>
    <p:sldId id="274" r:id="rId10"/>
    <p:sldId id="265" r:id="rId11"/>
    <p:sldId id="264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5" r:id="rId2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111" d="100"/>
          <a:sy n="111" d="100"/>
        </p:scale>
        <p:origin x="-16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6F88F3-0C13-4C8A-BBD5-A1E11BBE57FD}" type="datetimeFigureOut">
              <a:rPr lang="ar-SA" smtClean="0"/>
              <a:pPr/>
              <a:t>07/07/1434</a:t>
            </a:fld>
            <a:endParaRPr lang="ar-SA"/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1A1DB5-16BA-4E3A-B6FB-F3FBCDFB1A6A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شكل بيضاوي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6F88F3-0C13-4C8A-BBD5-A1E11BBE57FD}" type="datetimeFigureOut">
              <a:rPr lang="ar-SA" smtClean="0"/>
              <a:pPr/>
              <a:t>07/07/1434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1A1DB5-16BA-4E3A-B6FB-F3FBCDFB1A6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6F88F3-0C13-4C8A-BBD5-A1E11BBE57FD}" type="datetimeFigureOut">
              <a:rPr lang="ar-SA" smtClean="0"/>
              <a:pPr/>
              <a:t>07/07/1434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1A1DB5-16BA-4E3A-B6FB-F3FBCDFB1A6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6F88F3-0C13-4C8A-BBD5-A1E11BBE57FD}" type="datetimeFigureOut">
              <a:rPr lang="ar-SA" smtClean="0"/>
              <a:pPr/>
              <a:t>07/07/1434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1A1DB5-16BA-4E3A-B6FB-F3FBCDFB1A6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6F88F3-0C13-4C8A-BBD5-A1E11BBE57FD}" type="datetimeFigureOut">
              <a:rPr lang="ar-SA" smtClean="0"/>
              <a:pPr/>
              <a:t>07/07/1434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1A1DB5-16BA-4E3A-B6FB-F3FBCDFB1A6A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مستطيل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6F88F3-0C13-4C8A-BBD5-A1E11BBE57FD}" type="datetimeFigureOut">
              <a:rPr lang="ar-SA" smtClean="0"/>
              <a:pPr/>
              <a:t>07/07/1434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1A1DB5-16BA-4E3A-B6FB-F3FBCDFB1A6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6F88F3-0C13-4C8A-BBD5-A1E11BBE57FD}" type="datetimeFigureOut">
              <a:rPr lang="ar-SA" smtClean="0"/>
              <a:pPr/>
              <a:t>07/07/1434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1A1DB5-16BA-4E3A-B6FB-F3FBCDFB1A6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6F88F3-0C13-4C8A-BBD5-A1E11BBE57FD}" type="datetimeFigureOut">
              <a:rPr lang="ar-SA" smtClean="0"/>
              <a:pPr/>
              <a:t>07/07/1434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1A1DB5-16BA-4E3A-B6FB-F3FBCDFB1A6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6F88F3-0C13-4C8A-BBD5-A1E11BBE57FD}" type="datetimeFigureOut">
              <a:rPr lang="ar-SA" smtClean="0"/>
              <a:pPr/>
              <a:t>07/07/1434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1A1DB5-16BA-4E3A-B6FB-F3FBCDFB1A6A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6" name="مستطيل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6F88F3-0C13-4C8A-BBD5-A1E11BBE57FD}" type="datetimeFigureOut">
              <a:rPr lang="ar-SA" smtClean="0"/>
              <a:pPr/>
              <a:t>07/07/1434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1A1DB5-16BA-4E3A-B6FB-F3FBCDFB1A6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6F88F3-0C13-4C8A-BBD5-A1E11BBE57FD}" type="datetimeFigureOut">
              <a:rPr lang="ar-SA" smtClean="0"/>
              <a:pPr/>
              <a:t>07/07/1434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1A1DB5-16BA-4E3A-B6FB-F3FBCDFB1A6A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36F88F3-0C13-4C8A-BBD5-A1E11BBE57FD}" type="datetimeFigureOut">
              <a:rPr lang="ar-SA" smtClean="0"/>
              <a:pPr/>
              <a:t>07/07/1434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ar-SA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C1A1DB5-16BA-4E3A-B6FB-F3FBCDFB1A6A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5" name="مستطيل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13.jpeg"/><Relationship Id="rId7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10" Type="http://schemas.openxmlformats.org/officeDocument/2006/relationships/slide" Target="slide16.xml"/><Relationship Id="rId4" Type="http://schemas.openxmlformats.org/officeDocument/2006/relationships/image" Target="../media/image14.gif"/><Relationship Id="rId9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8.gif"/><Relationship Id="rId7" Type="http://schemas.openxmlformats.org/officeDocument/2006/relationships/slide" Target="slide1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gif"/><Relationship Id="rId4" Type="http://schemas.openxmlformats.org/officeDocument/2006/relationships/image" Target="../media/image19.gif"/><Relationship Id="rId9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ماذا تشاهدون في </a:t>
            </a:r>
            <a:r>
              <a:rPr lang="ar-SA" dirty="0" smtClean="0"/>
              <a:t>هذه الصورة؟</a:t>
            </a:r>
            <a:endParaRPr lang="ar-SA" dirty="0"/>
          </a:p>
        </p:txBody>
      </p:sp>
      <p:pic>
        <p:nvPicPr>
          <p:cNvPr id="1027" name="Picture 3" descr="C:\Users\FUjiTSU\Downloads\ko003gr8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2049" y="1916832"/>
            <a:ext cx="9236049" cy="38610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سهم إلى اليسار 3"/>
          <p:cNvSpPr/>
          <p:nvPr/>
        </p:nvSpPr>
        <p:spPr>
          <a:xfrm>
            <a:off x="251520" y="6353944"/>
            <a:ext cx="1080120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434282"/>
          </a:xfrm>
        </p:spPr>
        <p:txBody>
          <a:bodyPr>
            <a:normAutofit/>
          </a:bodyPr>
          <a:lstStyle/>
          <a:p>
            <a:pPr marL="365760" lvl="0" indent="-283464" algn="ctr">
              <a:lnSpc>
                <a:spcPct val="150000"/>
              </a:lnSpc>
              <a:spcBef>
                <a:spcPts val="600"/>
              </a:spcBef>
            </a:pPr>
            <a:r>
              <a:rPr lang="ar-SA" dirty="0" smtClean="0"/>
              <a:t>حرف الجر الأول</a:t>
            </a:r>
            <a:br>
              <a:rPr lang="ar-SA" dirty="0" smtClean="0"/>
            </a:br>
            <a:r>
              <a:rPr lang="ar-SA" dirty="0" smtClean="0"/>
              <a:t>الحرف : «من»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35608" y="3068960"/>
            <a:ext cx="7498080" cy="3179440"/>
          </a:xfrm>
        </p:spPr>
        <p:txBody>
          <a:bodyPr/>
          <a:lstStyle/>
          <a:p>
            <a:pPr>
              <a:buNone/>
            </a:pPr>
            <a:r>
              <a:rPr lang="ar-SA" dirty="0" smtClean="0"/>
              <a:t>جاء </a:t>
            </a:r>
            <a:r>
              <a:rPr lang="ar-SA" dirty="0" smtClean="0"/>
              <a:t>الولدُ </a:t>
            </a:r>
            <a:r>
              <a:rPr lang="ar-SA" b="1" u="sng" dirty="0" smtClean="0"/>
              <a:t>مِن </a:t>
            </a:r>
            <a:r>
              <a:rPr lang="ar-SA" dirty="0" smtClean="0"/>
              <a:t>المدرسةِ</a:t>
            </a:r>
          </a:p>
          <a:p>
            <a:pPr>
              <a:buNone/>
            </a:pPr>
            <a:endParaRPr lang="ar-SA" dirty="0"/>
          </a:p>
        </p:txBody>
      </p:sp>
      <p:pic>
        <p:nvPicPr>
          <p:cNvPr id="7170" name="Picture 2" descr="C:\Users\FUjiTSU\Downloads\slide2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1076" y="3933056"/>
            <a:ext cx="3442924" cy="2582193"/>
          </a:xfrm>
          <a:prstGeom prst="rect">
            <a:avLst/>
          </a:prstGeom>
          <a:noFill/>
        </p:spPr>
      </p:pic>
      <p:sp>
        <p:nvSpPr>
          <p:cNvPr id="5" name="سهم إلى اليسار 4"/>
          <p:cNvSpPr/>
          <p:nvPr/>
        </p:nvSpPr>
        <p:spPr>
          <a:xfrm>
            <a:off x="1043608" y="6353944"/>
            <a:ext cx="1080120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65030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ar-SA" dirty="0"/>
              <a:t>حرف الجر </a:t>
            </a:r>
            <a:r>
              <a:rPr lang="ar-SA" dirty="0" smtClean="0"/>
              <a:t>الثاني</a:t>
            </a:r>
            <a:r>
              <a:rPr lang="ar-SA" dirty="0"/>
              <a:t/>
            </a:r>
            <a:br>
              <a:rPr lang="ar-SA" dirty="0"/>
            </a:br>
            <a:r>
              <a:rPr lang="ar-SA" dirty="0"/>
              <a:t>الحرف : </a:t>
            </a:r>
            <a:r>
              <a:rPr lang="ar-SA" dirty="0" smtClean="0"/>
              <a:t>«إلى»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35608" y="3140968"/>
            <a:ext cx="7498080" cy="3107432"/>
          </a:xfrm>
        </p:spPr>
        <p:txBody>
          <a:bodyPr/>
          <a:lstStyle/>
          <a:p>
            <a:pPr lvl="1">
              <a:buNone/>
            </a:pPr>
            <a:r>
              <a:rPr lang="ar-SA" dirty="0" smtClean="0"/>
              <a:t>ذهب </a:t>
            </a:r>
            <a:r>
              <a:rPr lang="ar-SA" dirty="0" smtClean="0"/>
              <a:t>الولدُ </a:t>
            </a:r>
            <a:r>
              <a:rPr lang="ar-SA" b="1" u="sng" dirty="0" smtClean="0"/>
              <a:t>إلى</a:t>
            </a:r>
            <a:r>
              <a:rPr lang="ar-SA" dirty="0" smtClean="0"/>
              <a:t> المدرسةِ.</a:t>
            </a:r>
          </a:p>
          <a:p>
            <a:pPr lvl="1">
              <a:buNone/>
            </a:pPr>
            <a:endParaRPr lang="ar-SA" dirty="0"/>
          </a:p>
          <a:p>
            <a:pPr lvl="1">
              <a:buNone/>
            </a:pPr>
            <a:endParaRPr lang="ar-SA" dirty="0" smtClean="0"/>
          </a:p>
          <a:p>
            <a:pPr lvl="1">
              <a:buNone/>
            </a:pPr>
            <a:endParaRPr lang="ar-SA" dirty="0"/>
          </a:p>
        </p:txBody>
      </p:sp>
      <p:pic>
        <p:nvPicPr>
          <p:cNvPr id="4" name="Picture 2" descr="C:\Users\FUjiTSU\Downloads\slide3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7669" y="4365104"/>
            <a:ext cx="2976331" cy="2232248"/>
          </a:xfrm>
          <a:prstGeom prst="rect">
            <a:avLst/>
          </a:prstGeom>
          <a:noFill/>
        </p:spPr>
      </p:pic>
      <p:sp>
        <p:nvSpPr>
          <p:cNvPr id="5" name="سهم إلى اليسار 4"/>
          <p:cNvSpPr/>
          <p:nvPr/>
        </p:nvSpPr>
        <p:spPr>
          <a:xfrm>
            <a:off x="1043608" y="6353944"/>
            <a:ext cx="1080120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362274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ar-SA" dirty="0"/>
              <a:t>حرف الجر </a:t>
            </a:r>
            <a:r>
              <a:rPr lang="ar-SA" dirty="0" smtClean="0"/>
              <a:t>الثالث</a:t>
            </a:r>
            <a:r>
              <a:rPr lang="ar-SA" dirty="0"/>
              <a:t/>
            </a:r>
            <a:br>
              <a:rPr lang="ar-SA" dirty="0"/>
            </a:br>
            <a:r>
              <a:rPr lang="ar-SA" dirty="0"/>
              <a:t>الحرف : </a:t>
            </a:r>
            <a:r>
              <a:rPr lang="ar-SA" dirty="0" smtClean="0"/>
              <a:t>«عن</a:t>
            </a:r>
            <a:r>
              <a:rPr lang="ar-SA" dirty="0"/>
              <a:t>»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35608" y="3212976"/>
            <a:ext cx="7498080" cy="3035424"/>
          </a:xfrm>
        </p:spPr>
        <p:txBody>
          <a:bodyPr/>
          <a:lstStyle/>
          <a:p>
            <a:r>
              <a:rPr lang="ar-SA" dirty="0" smtClean="0"/>
              <a:t>تعلم </a:t>
            </a:r>
            <a:r>
              <a:rPr lang="ar-SA" dirty="0" smtClean="0"/>
              <a:t>الطالب درساً </a:t>
            </a:r>
            <a:r>
              <a:rPr lang="ar-SA" b="1" u="sng" dirty="0" smtClean="0"/>
              <a:t>عَن</a:t>
            </a:r>
            <a:r>
              <a:rPr lang="ar-SA" dirty="0" smtClean="0"/>
              <a:t> الكرمِ</a:t>
            </a:r>
            <a:endParaRPr lang="ar-SA" dirty="0"/>
          </a:p>
        </p:txBody>
      </p:sp>
      <p:pic>
        <p:nvPicPr>
          <p:cNvPr id="4" name="Picture 2" descr="C:\Users\FUjiTSU\Downloads\slide5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5701" y="4841776"/>
            <a:ext cx="2688299" cy="2016224"/>
          </a:xfrm>
          <a:prstGeom prst="rect">
            <a:avLst/>
          </a:prstGeom>
          <a:noFill/>
        </p:spPr>
      </p:pic>
      <p:sp>
        <p:nvSpPr>
          <p:cNvPr id="5" name="سهم إلى اليسار 4"/>
          <p:cNvSpPr/>
          <p:nvPr/>
        </p:nvSpPr>
        <p:spPr>
          <a:xfrm>
            <a:off x="1043608" y="6353944"/>
            <a:ext cx="1080120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79432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ar-SA" dirty="0"/>
              <a:t>حرف الجر </a:t>
            </a:r>
            <a:r>
              <a:rPr lang="ar-SA" dirty="0" smtClean="0"/>
              <a:t>الرابع</a:t>
            </a:r>
            <a:r>
              <a:rPr lang="ar-SA" dirty="0"/>
              <a:t/>
            </a:r>
            <a:br>
              <a:rPr lang="ar-SA" dirty="0"/>
            </a:br>
            <a:r>
              <a:rPr lang="ar-SA" dirty="0"/>
              <a:t>الحرف : </a:t>
            </a:r>
            <a:r>
              <a:rPr lang="ar-SA" dirty="0" smtClean="0"/>
              <a:t>«في»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35608" y="3645024"/>
            <a:ext cx="7498080" cy="2603376"/>
          </a:xfrm>
        </p:spPr>
        <p:txBody>
          <a:bodyPr/>
          <a:lstStyle/>
          <a:p>
            <a:r>
              <a:rPr lang="ar-SA" dirty="0" smtClean="0"/>
              <a:t>درس الطالب </a:t>
            </a:r>
            <a:r>
              <a:rPr lang="ar-SA" b="1" u="sng" dirty="0" smtClean="0"/>
              <a:t>في</a:t>
            </a:r>
            <a:r>
              <a:rPr lang="ar-SA" dirty="0" smtClean="0"/>
              <a:t> المدرسة</a:t>
            </a:r>
            <a:endParaRPr lang="ar-SA" dirty="0"/>
          </a:p>
        </p:txBody>
      </p:sp>
      <p:pic>
        <p:nvPicPr>
          <p:cNvPr id="4" name="Picture 2" descr="C:\Users\FUjiTSU\Downloads\slide6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4122" y="4705591"/>
            <a:ext cx="2869878" cy="2152409"/>
          </a:xfrm>
          <a:prstGeom prst="rect">
            <a:avLst/>
          </a:prstGeom>
          <a:noFill/>
        </p:spPr>
      </p:pic>
      <p:sp>
        <p:nvSpPr>
          <p:cNvPr id="5" name="سهم إلى اليسار 4"/>
          <p:cNvSpPr/>
          <p:nvPr/>
        </p:nvSpPr>
        <p:spPr>
          <a:xfrm>
            <a:off x="1043608" y="6353944"/>
            <a:ext cx="1080120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هيا بنا نحل </a:t>
            </a:r>
            <a:r>
              <a:rPr lang="ar-SA" dirty="0" smtClean="0"/>
              <a:t>تمارين حروف </a:t>
            </a:r>
            <a:r>
              <a:rPr lang="ar-SA" dirty="0" smtClean="0"/>
              <a:t>الجر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74198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ar-SA" dirty="0" smtClean="0"/>
              <a:t>استخرج من الجمل التالية حروف الجر.</a:t>
            </a:r>
          </a:p>
          <a:p>
            <a:pPr>
              <a:buNone/>
            </a:pPr>
            <a:endParaRPr lang="ar-SA" sz="4000" b="1" dirty="0" smtClean="0"/>
          </a:p>
          <a:p>
            <a:pPr marL="514350" indent="-514350"/>
            <a:r>
              <a:rPr lang="ar-SA" sz="4000" b="1" dirty="0" smtClean="0">
                <a:hlinkClick r:id="rId2" action="ppaction://hlinksldjump"/>
              </a:rPr>
              <a:t>جاء</a:t>
            </a:r>
            <a:r>
              <a:rPr lang="ar-SA" sz="4000" b="1" dirty="0" smtClean="0"/>
              <a:t>َ </a:t>
            </a:r>
            <a:r>
              <a:rPr lang="ar-SA" sz="4000" b="1" dirty="0" smtClean="0">
                <a:hlinkClick r:id="rId2" action="ppaction://hlinksldjump"/>
              </a:rPr>
              <a:t>المزارعُ</a:t>
            </a:r>
            <a:r>
              <a:rPr lang="ar-SA" sz="4000" b="1" dirty="0" smtClean="0"/>
              <a:t> </a:t>
            </a:r>
            <a:r>
              <a:rPr lang="ar-SA" sz="4000" b="1" dirty="0" smtClean="0">
                <a:hlinkClick r:id="rId3" action="ppaction://hlinksldjump"/>
              </a:rPr>
              <a:t>في</a:t>
            </a:r>
            <a:r>
              <a:rPr lang="ar-SA" sz="4000" b="1" dirty="0" smtClean="0"/>
              <a:t> </a:t>
            </a:r>
            <a:r>
              <a:rPr lang="ar-SA" sz="4000" b="1" dirty="0" smtClean="0">
                <a:hlinkClick r:id="rId2" action="ppaction://hlinksldjump"/>
              </a:rPr>
              <a:t>الصباحِ </a:t>
            </a:r>
            <a:r>
              <a:rPr lang="ar-SA" sz="4000" b="1" dirty="0" smtClean="0"/>
              <a:t> </a:t>
            </a:r>
            <a:r>
              <a:rPr lang="ar-SA" sz="4000" b="1" dirty="0" smtClean="0">
                <a:hlinkClick r:id="rId2" action="ppaction://hlinksldjump"/>
              </a:rPr>
              <a:t>الباكرِ</a:t>
            </a:r>
            <a:r>
              <a:rPr lang="ar-SA" sz="4000" b="1" dirty="0" smtClean="0"/>
              <a:t> </a:t>
            </a:r>
            <a:r>
              <a:rPr lang="ar-SA" sz="4000" b="1" dirty="0" smtClean="0">
                <a:hlinkClick r:id="rId3" action="ppaction://hlinksldjump"/>
              </a:rPr>
              <a:t>إلى</a:t>
            </a:r>
            <a:r>
              <a:rPr lang="ar-SA" sz="4000" b="1" dirty="0" smtClean="0"/>
              <a:t> </a:t>
            </a:r>
            <a:r>
              <a:rPr lang="ar-SA" sz="4000" b="1" dirty="0" smtClean="0">
                <a:hlinkClick r:id="rId2" action="ppaction://hlinksldjump"/>
              </a:rPr>
              <a:t>الحقل</a:t>
            </a:r>
            <a:r>
              <a:rPr lang="ar-SA" sz="4000" b="1" dirty="0" smtClean="0"/>
              <a:t>ِ.</a:t>
            </a:r>
            <a:endParaRPr lang="ar-SA" sz="4000" b="1" dirty="0" smtClean="0"/>
          </a:p>
          <a:p>
            <a:pPr marL="514350" indent="-514350">
              <a:buNone/>
            </a:pPr>
            <a:endParaRPr lang="ar-SA" sz="4000" b="1" dirty="0" smtClean="0"/>
          </a:p>
          <a:p>
            <a:pPr marL="514350" indent="-514350"/>
            <a:r>
              <a:rPr lang="ar-SA" sz="4000" b="1" dirty="0" smtClean="0">
                <a:hlinkClick r:id="rId2" action="ppaction://hlinksldjump"/>
              </a:rPr>
              <a:t>ذهب</a:t>
            </a:r>
            <a:r>
              <a:rPr lang="ar-SA" sz="4000" b="1" dirty="0" smtClean="0"/>
              <a:t>َ </a:t>
            </a:r>
            <a:r>
              <a:rPr lang="ar-SA" sz="4000" b="1" dirty="0" smtClean="0">
                <a:hlinkClick r:id="rId2" action="ppaction://hlinksldjump"/>
              </a:rPr>
              <a:t>الشيخُ </a:t>
            </a:r>
            <a:r>
              <a:rPr lang="ar-SA" sz="4000" b="1" dirty="0" smtClean="0"/>
              <a:t> </a:t>
            </a:r>
            <a:r>
              <a:rPr lang="ar-SA" sz="4000" b="1" dirty="0" smtClean="0">
                <a:hlinkClick r:id="rId3" action="ppaction://hlinksldjump"/>
              </a:rPr>
              <a:t>إلى</a:t>
            </a:r>
            <a:r>
              <a:rPr lang="ar-SA" sz="4000" b="1" dirty="0" smtClean="0"/>
              <a:t> </a:t>
            </a:r>
            <a:r>
              <a:rPr lang="ar-SA" sz="4000" b="1" dirty="0" smtClean="0">
                <a:hlinkClick r:id="rId2" action="ppaction://hlinksldjump"/>
              </a:rPr>
              <a:t>المسجد</a:t>
            </a:r>
            <a:r>
              <a:rPr lang="ar-SA" sz="4000" b="1" dirty="0" smtClean="0"/>
              <a:t>ِ.</a:t>
            </a:r>
            <a:endParaRPr lang="ar-SA" sz="4000" b="1" dirty="0" smtClean="0"/>
          </a:p>
          <a:p>
            <a:pPr marL="514350" indent="-514350">
              <a:buNone/>
            </a:pPr>
            <a:endParaRPr lang="ar-SA" sz="4000" b="1" dirty="0" smtClean="0"/>
          </a:p>
          <a:p>
            <a:pPr marL="514350" indent="-514350"/>
            <a:r>
              <a:rPr lang="ar-SA" sz="4000" b="1" dirty="0" smtClean="0">
                <a:hlinkClick r:id="rId2" action="ppaction://hlinksldjump"/>
              </a:rPr>
              <a:t>كتب</a:t>
            </a:r>
            <a:r>
              <a:rPr lang="ar-SA" sz="4000" b="1" dirty="0" smtClean="0"/>
              <a:t>َ </a:t>
            </a:r>
            <a:r>
              <a:rPr lang="ar-SA" sz="4000" b="1" dirty="0" smtClean="0">
                <a:hlinkClick r:id="rId2" action="ppaction://hlinksldjump"/>
              </a:rPr>
              <a:t>المعلم</a:t>
            </a:r>
            <a:r>
              <a:rPr lang="ar-SA" sz="4000" b="1" dirty="0" smtClean="0"/>
              <a:t>ُ </a:t>
            </a:r>
            <a:r>
              <a:rPr lang="ar-SA" sz="4000" b="1" dirty="0" smtClean="0">
                <a:hlinkClick r:id="rId3" action="ppaction://hlinksldjump"/>
              </a:rPr>
              <a:t>على</a:t>
            </a:r>
            <a:r>
              <a:rPr lang="ar-SA" sz="4000" b="1" dirty="0" smtClean="0"/>
              <a:t> </a:t>
            </a:r>
            <a:r>
              <a:rPr lang="ar-SA" sz="4000" b="1" dirty="0" smtClean="0">
                <a:hlinkClick r:id="rId2" action="ppaction://hlinksldjump"/>
              </a:rPr>
              <a:t>اللوح</a:t>
            </a:r>
            <a:r>
              <a:rPr lang="ar-SA" sz="4000" b="1" dirty="0" smtClean="0"/>
              <a:t>ِ </a:t>
            </a:r>
            <a:r>
              <a:rPr lang="ar-SA" sz="4000" b="1" dirty="0" smtClean="0">
                <a:hlinkClick r:id="rId2" action="ppaction://hlinksldjump"/>
              </a:rPr>
              <a:t>عنوان</a:t>
            </a:r>
            <a:r>
              <a:rPr lang="ar-SA" sz="4000" b="1" dirty="0" smtClean="0"/>
              <a:t>َ </a:t>
            </a:r>
            <a:r>
              <a:rPr lang="ar-SA" sz="4000" b="1" dirty="0" smtClean="0">
                <a:hlinkClick r:id="rId2" action="ppaction://hlinksldjump"/>
              </a:rPr>
              <a:t>الدرس</a:t>
            </a:r>
            <a:r>
              <a:rPr lang="ar-SA" sz="4000" b="1" dirty="0" smtClean="0"/>
              <a:t>ِ.</a:t>
            </a:r>
            <a:endParaRPr lang="ar-SA" sz="4000" b="1" dirty="0" smtClean="0"/>
          </a:p>
          <a:p>
            <a:pPr marL="514350" indent="-514350">
              <a:buAutoNum type="arabicPeriod"/>
            </a:pPr>
            <a:endParaRPr lang="ar-SA" dirty="0" smtClean="0"/>
          </a:p>
        </p:txBody>
      </p:sp>
      <p:pic>
        <p:nvPicPr>
          <p:cNvPr id="2050" name="Picture 2" descr="C:\Users\FUjiTSU\Videos\reading-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573016"/>
            <a:ext cx="1720825" cy="1699775"/>
          </a:xfrm>
          <a:prstGeom prst="rect">
            <a:avLst/>
          </a:prstGeom>
          <a:noFill/>
        </p:spPr>
      </p:pic>
      <p:sp>
        <p:nvSpPr>
          <p:cNvPr id="5" name="سهم إلى اليسار 4"/>
          <p:cNvSpPr/>
          <p:nvPr/>
        </p:nvSpPr>
        <p:spPr>
          <a:xfrm>
            <a:off x="1043608" y="6353944"/>
            <a:ext cx="1080120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514350" indent="-514350"/>
            <a:r>
              <a:rPr lang="ar-SA" sz="4000" b="1" dirty="0" smtClean="0">
                <a:hlinkClick r:id="rId2" action="ppaction://hlinksldjump"/>
              </a:rPr>
              <a:t>زرع</a:t>
            </a:r>
            <a:r>
              <a:rPr lang="ar-SA" sz="4000" b="1" dirty="0" smtClean="0"/>
              <a:t>َ </a:t>
            </a:r>
            <a:r>
              <a:rPr lang="ar-SA" sz="4000" b="1" dirty="0" smtClean="0">
                <a:hlinkClick r:id="rId2" action="ppaction://hlinksldjump"/>
              </a:rPr>
              <a:t>الفلاح</a:t>
            </a:r>
            <a:r>
              <a:rPr lang="ar-SA" sz="4000" b="1" dirty="0" smtClean="0"/>
              <a:t>ُ </a:t>
            </a:r>
            <a:r>
              <a:rPr lang="ar-SA" sz="4000" b="1" dirty="0" smtClean="0">
                <a:hlinkClick r:id="rId3" action="ppaction://hlinksldjump"/>
              </a:rPr>
              <a:t>في</a:t>
            </a:r>
            <a:r>
              <a:rPr lang="ar-SA" sz="4000" b="1" dirty="0" smtClean="0"/>
              <a:t> </a:t>
            </a:r>
            <a:r>
              <a:rPr lang="ar-SA" sz="4000" b="1" dirty="0" smtClean="0">
                <a:hlinkClick r:id="rId2" action="ppaction://hlinksldjump"/>
              </a:rPr>
              <a:t>الحقل</a:t>
            </a:r>
            <a:r>
              <a:rPr lang="ar-SA" sz="4000" b="1" dirty="0" smtClean="0"/>
              <a:t>ِ </a:t>
            </a:r>
            <a:r>
              <a:rPr lang="ar-SA" sz="4000" b="1" dirty="0" smtClean="0">
                <a:hlinkClick r:id="rId2" action="ppaction://hlinksldjump"/>
              </a:rPr>
              <a:t>زهورًا</a:t>
            </a:r>
            <a:r>
              <a:rPr lang="ar-SA" sz="4000" b="1" dirty="0" smtClean="0"/>
              <a:t> </a:t>
            </a:r>
            <a:r>
              <a:rPr lang="ar-SA" sz="4000" b="1" dirty="0" smtClean="0">
                <a:hlinkClick r:id="rId2" action="ppaction://hlinksldjump"/>
              </a:rPr>
              <a:t>جميلة</a:t>
            </a:r>
            <a:r>
              <a:rPr lang="ar-SA" sz="4000" b="1" dirty="0" smtClean="0"/>
              <a:t>ً.</a:t>
            </a:r>
            <a:endParaRPr lang="ar-SA" sz="4000" b="1" dirty="0" smtClean="0"/>
          </a:p>
          <a:p>
            <a:pPr marL="514350" indent="-514350"/>
            <a:endParaRPr lang="ar-SA" sz="4000" b="1" dirty="0" smtClean="0"/>
          </a:p>
          <a:p>
            <a:pPr marL="514350" indent="-514350"/>
            <a:r>
              <a:rPr lang="ar-SA" sz="4000" b="1" dirty="0" smtClean="0">
                <a:hlinkClick r:id="rId2" action="ppaction://hlinksldjump"/>
              </a:rPr>
              <a:t>أ</a:t>
            </a:r>
            <a:r>
              <a:rPr lang="ar-SA" sz="4000" b="1" dirty="0" smtClean="0">
                <a:hlinkClick r:id="rId2" action="ppaction://hlinksldjump"/>
              </a:rPr>
              <a:t>خذت</a:t>
            </a:r>
            <a:r>
              <a:rPr lang="ar-SA" sz="4000" b="1" dirty="0" smtClean="0"/>
              <a:t> </a:t>
            </a:r>
            <a:r>
              <a:rPr lang="ar-SA" sz="4000" b="1" dirty="0" smtClean="0">
                <a:hlinkClick r:id="rId2" action="ppaction://hlinksldjump"/>
              </a:rPr>
              <a:t>البنت</a:t>
            </a:r>
            <a:r>
              <a:rPr lang="ar-SA" sz="4000" b="1" dirty="0" smtClean="0"/>
              <a:t>ُ </a:t>
            </a:r>
            <a:r>
              <a:rPr lang="ar-SA" sz="4000" b="1" dirty="0" smtClean="0">
                <a:hlinkClick r:id="rId2" action="ppaction://hlinksldjump"/>
              </a:rPr>
              <a:t>التفاح</a:t>
            </a:r>
            <a:r>
              <a:rPr lang="ar-SA" sz="4000" b="1" dirty="0" smtClean="0"/>
              <a:t>َ </a:t>
            </a:r>
            <a:r>
              <a:rPr lang="ar-SA" sz="4000" b="1" dirty="0" smtClean="0">
                <a:hlinkClick r:id="rId3" action="ppaction://hlinksldjump"/>
              </a:rPr>
              <a:t>عن</a:t>
            </a:r>
            <a:r>
              <a:rPr lang="ar-SA" sz="4000" b="1" dirty="0" smtClean="0"/>
              <a:t>ِ </a:t>
            </a:r>
            <a:r>
              <a:rPr lang="ar-SA" sz="4000" b="1" dirty="0" smtClean="0">
                <a:hlinkClick r:id="rId2" action="ppaction://hlinksldjump"/>
              </a:rPr>
              <a:t>الطاولة</a:t>
            </a:r>
            <a:r>
              <a:rPr lang="ar-SA" sz="4000" b="1" dirty="0" smtClean="0"/>
              <a:t>ِ.</a:t>
            </a:r>
            <a:endParaRPr lang="ar-SA" sz="4000" b="1" dirty="0" smtClean="0"/>
          </a:p>
          <a:p>
            <a:pPr marL="514350" indent="-514350">
              <a:buNone/>
            </a:pPr>
            <a:endParaRPr lang="ar-SA" sz="4000" b="1" dirty="0" smtClean="0"/>
          </a:p>
          <a:p>
            <a:pPr marL="514350" indent="-514350"/>
            <a:r>
              <a:rPr lang="ar-SA" sz="4000" b="1" dirty="0" smtClean="0">
                <a:hlinkClick r:id="rId2" action="ppaction://hlinksldjump"/>
              </a:rPr>
              <a:t>سافر</a:t>
            </a:r>
            <a:r>
              <a:rPr lang="ar-SA" sz="4000" b="1" dirty="0" smtClean="0"/>
              <a:t>َ </a:t>
            </a:r>
            <a:r>
              <a:rPr lang="ar-SA" sz="4000" b="1" dirty="0" smtClean="0">
                <a:hlinkClick r:id="rId2" action="ppaction://hlinksldjump"/>
              </a:rPr>
              <a:t>والدي</a:t>
            </a:r>
            <a:r>
              <a:rPr lang="ar-SA" sz="4000" b="1" dirty="0" smtClean="0"/>
              <a:t> </a:t>
            </a:r>
            <a:r>
              <a:rPr lang="ar-SA" sz="4000" b="1" dirty="0" smtClean="0">
                <a:hlinkClick r:id="rId3" action="ppaction://hlinksldjump"/>
              </a:rPr>
              <a:t>إلى</a:t>
            </a:r>
            <a:r>
              <a:rPr lang="ar-SA" sz="4000" b="1" dirty="0" smtClean="0"/>
              <a:t> </a:t>
            </a:r>
            <a:r>
              <a:rPr lang="ar-SA" sz="4000" b="1" dirty="0" smtClean="0">
                <a:hlinkClick r:id="rId2" action="ppaction://hlinksldjump"/>
              </a:rPr>
              <a:t>مكة</a:t>
            </a:r>
            <a:r>
              <a:rPr lang="ar-SA" sz="4000" b="1" dirty="0" smtClean="0"/>
              <a:t>َ.</a:t>
            </a:r>
            <a:endParaRPr lang="ar-SA" sz="4000" b="1" dirty="0" smtClean="0"/>
          </a:p>
          <a:p>
            <a:pPr marL="514350" indent="-514350"/>
            <a:endParaRPr lang="ar-SA" sz="4000" b="1" dirty="0" smtClean="0"/>
          </a:p>
          <a:p>
            <a:pPr marL="514350" indent="-514350"/>
            <a:r>
              <a:rPr lang="ar-SA" sz="4000" b="1" dirty="0" smtClean="0">
                <a:hlinkClick r:id="rId2" action="ppaction://hlinksldjump"/>
              </a:rPr>
              <a:t>وضعت</a:t>
            </a:r>
            <a:r>
              <a:rPr lang="ar-SA" sz="4000" b="1" dirty="0" smtClean="0"/>
              <a:t> </a:t>
            </a:r>
            <a:r>
              <a:rPr lang="ar-SA" sz="4000" b="1" dirty="0" smtClean="0">
                <a:hlinkClick r:id="rId2" action="ppaction://hlinksldjump"/>
              </a:rPr>
              <a:t>البنت</a:t>
            </a:r>
            <a:r>
              <a:rPr lang="ar-SA" sz="4000" b="1" dirty="0" smtClean="0"/>
              <a:t>ُ </a:t>
            </a:r>
            <a:r>
              <a:rPr lang="ar-SA" sz="4000" b="1" dirty="0" smtClean="0">
                <a:hlinkClick r:id="rId2" action="ppaction://hlinksldjump"/>
              </a:rPr>
              <a:t>الدفتر</a:t>
            </a:r>
            <a:r>
              <a:rPr lang="ar-SA" sz="4000" b="1" dirty="0" smtClean="0"/>
              <a:t>َ </a:t>
            </a:r>
            <a:r>
              <a:rPr lang="ar-SA" sz="4000" b="1" dirty="0" smtClean="0">
                <a:hlinkClick r:id="rId3" action="ppaction://hlinksldjump"/>
              </a:rPr>
              <a:t>على</a:t>
            </a:r>
            <a:r>
              <a:rPr lang="ar-SA" sz="4000" b="1" dirty="0" smtClean="0"/>
              <a:t> </a:t>
            </a:r>
            <a:r>
              <a:rPr lang="ar-SA" sz="4000" b="1" dirty="0" smtClean="0">
                <a:hlinkClick r:id="rId2" action="ppaction://hlinksldjump"/>
              </a:rPr>
              <a:t>الطاولة</a:t>
            </a:r>
            <a:r>
              <a:rPr lang="ar-SA" sz="4000" b="1" dirty="0" smtClean="0"/>
              <a:t>ِ</a:t>
            </a:r>
            <a:endParaRPr lang="ar-SA" sz="4000" b="1" dirty="0" smtClean="0"/>
          </a:p>
          <a:p>
            <a:endParaRPr lang="ar-SA" sz="3600" dirty="0"/>
          </a:p>
        </p:txBody>
      </p:sp>
      <p:pic>
        <p:nvPicPr>
          <p:cNvPr id="3074" name="Picture 2" descr="C:\Users\FUjiTSU\Pictures\z88z_pic_1313702660_85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5267325"/>
            <a:ext cx="1800200" cy="1590675"/>
          </a:xfrm>
          <a:prstGeom prst="rect">
            <a:avLst/>
          </a:prstGeom>
          <a:noFill/>
        </p:spPr>
      </p:pic>
      <p:sp>
        <p:nvSpPr>
          <p:cNvPr id="4" name="سهم إلى اليسار 3"/>
          <p:cNvSpPr/>
          <p:nvPr/>
        </p:nvSpPr>
        <p:spPr>
          <a:xfrm>
            <a:off x="4139952" y="6353944"/>
            <a:ext cx="1080120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04664"/>
            <a:ext cx="8435280" cy="5721499"/>
          </a:xfrm>
        </p:spPr>
        <p:txBody>
          <a:bodyPr/>
          <a:lstStyle/>
          <a:p>
            <a:pPr marL="514350" indent="-514350"/>
            <a:r>
              <a:rPr lang="ar-SA" sz="4000" b="1" dirty="0" smtClean="0">
                <a:hlinkClick r:id="rId2" action="ppaction://hlinksldjump"/>
              </a:rPr>
              <a:t>خرج</a:t>
            </a:r>
            <a:r>
              <a:rPr lang="ar-SA" sz="4000" b="1" dirty="0" smtClean="0"/>
              <a:t>َ </a:t>
            </a:r>
            <a:r>
              <a:rPr lang="ar-SA" sz="4000" b="1" dirty="0" smtClean="0">
                <a:hlinkClick r:id="rId2" action="ppaction://hlinksldjump"/>
              </a:rPr>
              <a:t>زياد</a:t>
            </a:r>
            <a:r>
              <a:rPr lang="ar-SA" sz="4000" b="1" dirty="0" smtClean="0"/>
              <a:t>ٌ </a:t>
            </a:r>
            <a:r>
              <a:rPr lang="ar-SA" sz="4000" b="1" dirty="0" smtClean="0">
                <a:hlinkClick r:id="rId3" action="ppaction://hlinksldjump"/>
              </a:rPr>
              <a:t>في</a:t>
            </a:r>
            <a:r>
              <a:rPr lang="ar-SA" sz="4000" b="1" dirty="0" smtClean="0"/>
              <a:t> </a:t>
            </a:r>
            <a:r>
              <a:rPr lang="ar-SA" sz="4000" b="1" dirty="0" smtClean="0">
                <a:hlinkClick r:id="rId2" action="ppaction://hlinksldjump"/>
              </a:rPr>
              <a:t>رحلة</a:t>
            </a:r>
            <a:r>
              <a:rPr lang="ar-SA" sz="4000" b="1" dirty="0"/>
              <a:t>ٍ</a:t>
            </a:r>
            <a:r>
              <a:rPr lang="ar-SA" sz="4000" b="1" dirty="0" smtClean="0"/>
              <a:t> </a:t>
            </a:r>
            <a:r>
              <a:rPr lang="ar-SA" sz="4000" b="1" dirty="0" smtClean="0">
                <a:hlinkClick r:id="rId3" action="ppaction://hlinksldjump"/>
              </a:rPr>
              <a:t>إلى</a:t>
            </a:r>
            <a:r>
              <a:rPr lang="ar-SA" sz="4000" b="1" dirty="0" smtClean="0"/>
              <a:t> </a:t>
            </a:r>
            <a:r>
              <a:rPr lang="ar-SA" sz="4000" b="1" dirty="0" smtClean="0">
                <a:hlinkClick r:id="rId2" action="ppaction://hlinksldjump"/>
              </a:rPr>
              <a:t>عكا</a:t>
            </a:r>
            <a:r>
              <a:rPr lang="ar-SA" sz="4000" b="1" dirty="0" smtClean="0"/>
              <a:t>.</a:t>
            </a:r>
            <a:endParaRPr lang="ar-SA" sz="4000" b="1" dirty="0" smtClean="0"/>
          </a:p>
          <a:p>
            <a:pPr marL="514350" indent="-514350"/>
            <a:endParaRPr lang="ar-SA" sz="4000" b="1" dirty="0" smtClean="0"/>
          </a:p>
          <a:p>
            <a:pPr marL="514350" indent="-514350"/>
            <a:r>
              <a:rPr lang="ar-SA" sz="4000" b="1" dirty="0" smtClean="0">
                <a:hlinkClick r:id="rId2" action="ppaction://hlinksldjump"/>
              </a:rPr>
              <a:t>تحدث</a:t>
            </a:r>
            <a:r>
              <a:rPr lang="ar-SA" sz="4000" b="1" dirty="0" smtClean="0"/>
              <a:t>َ </a:t>
            </a:r>
            <a:r>
              <a:rPr lang="ar-SA" sz="4000" b="1" dirty="0" smtClean="0">
                <a:hlinkClick r:id="rId2" action="ppaction://hlinksldjump"/>
              </a:rPr>
              <a:t>الطالب</a:t>
            </a:r>
            <a:r>
              <a:rPr lang="ar-SA" sz="4000" b="1" dirty="0" smtClean="0"/>
              <a:t>ُ </a:t>
            </a:r>
            <a:r>
              <a:rPr lang="ar-SA" sz="4000" b="1" dirty="0" smtClean="0">
                <a:hlinkClick r:id="rId3" action="ppaction://hlinksldjump"/>
              </a:rPr>
              <a:t>عن</a:t>
            </a:r>
            <a:r>
              <a:rPr lang="ar-SA" sz="4000" b="1" dirty="0" smtClean="0"/>
              <a:t> </a:t>
            </a:r>
            <a:r>
              <a:rPr lang="ar-SA" sz="4000" b="1" dirty="0" smtClean="0">
                <a:hlinkClick r:id="rId2" action="ppaction://hlinksldjump"/>
              </a:rPr>
              <a:t>هواياتِه</a:t>
            </a:r>
            <a:r>
              <a:rPr lang="ar-SA" sz="4000" b="1" dirty="0" smtClean="0"/>
              <a:t>ِ </a:t>
            </a:r>
            <a:r>
              <a:rPr lang="ar-SA" sz="4000" b="1" dirty="0" smtClean="0">
                <a:hlinkClick r:id="rId2" action="ppaction://hlinksldjump"/>
              </a:rPr>
              <a:t>المفضلة</a:t>
            </a:r>
            <a:r>
              <a:rPr lang="ar-SA" sz="4000" b="1" dirty="0" smtClean="0"/>
              <a:t>ِ.</a:t>
            </a:r>
            <a:endParaRPr lang="ar-SA" sz="4000" b="1" dirty="0" smtClean="0"/>
          </a:p>
          <a:p>
            <a:pPr marL="514350" indent="-514350"/>
            <a:endParaRPr lang="ar-SA" sz="4000" b="1" dirty="0" smtClean="0"/>
          </a:p>
          <a:p>
            <a:pPr marL="514350" indent="-514350"/>
            <a:r>
              <a:rPr lang="ar-SA" sz="4000" b="1" dirty="0">
                <a:hlinkClick r:id="rId2" action="ppaction://hlinksldjump"/>
              </a:rPr>
              <a:t>أ</a:t>
            </a:r>
            <a:r>
              <a:rPr lang="ar-SA" sz="4000" b="1" dirty="0" smtClean="0">
                <a:hlinkClick r:id="rId2" action="ppaction://hlinksldjump"/>
              </a:rPr>
              <a:t>شعلت</a:t>
            </a:r>
            <a:r>
              <a:rPr lang="ar-SA" sz="4000" b="1" dirty="0" smtClean="0"/>
              <a:t> </a:t>
            </a:r>
            <a:r>
              <a:rPr lang="ar-SA" sz="4000" b="1" dirty="0" smtClean="0">
                <a:hlinkClick r:id="rId2" action="ppaction://hlinksldjump"/>
              </a:rPr>
              <a:t>البنت</a:t>
            </a:r>
            <a:r>
              <a:rPr lang="ar-SA" sz="4000" b="1" dirty="0" smtClean="0"/>
              <a:t>ُ </a:t>
            </a:r>
            <a:r>
              <a:rPr lang="ar-SA" sz="4000" b="1" dirty="0" smtClean="0">
                <a:hlinkClick r:id="rId2" action="ppaction://hlinksldjump"/>
              </a:rPr>
              <a:t>عودًا</a:t>
            </a:r>
            <a:r>
              <a:rPr lang="ar-SA" sz="4000" b="1" dirty="0" smtClean="0"/>
              <a:t> </a:t>
            </a:r>
            <a:r>
              <a:rPr lang="ar-SA" sz="4000" b="1" dirty="0" smtClean="0">
                <a:hlinkClick r:id="rId3" action="ppaction://hlinksldjump"/>
              </a:rPr>
              <a:t>من</a:t>
            </a:r>
            <a:r>
              <a:rPr lang="ar-SA" sz="4000" b="1" dirty="0"/>
              <a:t>َ</a:t>
            </a:r>
            <a:r>
              <a:rPr lang="ar-SA" sz="4000" b="1" dirty="0" smtClean="0"/>
              <a:t> </a:t>
            </a:r>
            <a:r>
              <a:rPr lang="ar-SA" sz="4000" b="1" dirty="0" smtClean="0">
                <a:hlinkClick r:id="rId2" action="ppaction://hlinksldjump"/>
              </a:rPr>
              <a:t>الكبريت</a:t>
            </a:r>
            <a:r>
              <a:rPr lang="ar-SA" sz="4000" b="1" dirty="0" smtClean="0"/>
              <a:t>ِ.</a:t>
            </a:r>
            <a:endParaRPr lang="ar-SA" sz="4000" b="1" dirty="0" smtClean="0"/>
          </a:p>
          <a:p>
            <a:pPr marL="514350" indent="-514350"/>
            <a:endParaRPr lang="ar-SA" sz="4000" b="1" dirty="0" smtClean="0"/>
          </a:p>
          <a:p>
            <a:pPr marL="514350" indent="-514350"/>
            <a:r>
              <a:rPr lang="ar-SA" sz="4000" b="1" dirty="0" smtClean="0">
                <a:hlinkClick r:id="rId2" action="ppaction://hlinksldjump"/>
              </a:rPr>
              <a:t>رسمت</a:t>
            </a:r>
            <a:r>
              <a:rPr lang="ar-SA" sz="4000" b="1" dirty="0" smtClean="0"/>
              <a:t> </a:t>
            </a:r>
            <a:r>
              <a:rPr lang="ar-SA" sz="4000" b="1" dirty="0" smtClean="0">
                <a:hlinkClick r:id="rId2" action="ppaction://hlinksldjump"/>
              </a:rPr>
              <a:t>البنتُ </a:t>
            </a:r>
            <a:r>
              <a:rPr lang="ar-SA" sz="4000" b="1" dirty="0" smtClean="0"/>
              <a:t> </a:t>
            </a:r>
            <a:r>
              <a:rPr lang="ar-SA" sz="4000" b="1" dirty="0" smtClean="0">
                <a:hlinkClick r:id="rId3" action="ppaction://hlinksldjump"/>
              </a:rPr>
              <a:t>على</a:t>
            </a:r>
            <a:r>
              <a:rPr lang="ar-SA" sz="4000" b="1" dirty="0" smtClean="0"/>
              <a:t> </a:t>
            </a:r>
            <a:r>
              <a:rPr lang="ar-SA" sz="4000" b="1" dirty="0" smtClean="0">
                <a:hlinkClick r:id="rId2" action="ppaction://hlinksldjump"/>
              </a:rPr>
              <a:t>اللوحة</a:t>
            </a:r>
            <a:r>
              <a:rPr lang="ar-SA" sz="4000" b="1" dirty="0" smtClean="0"/>
              <a:t>ِ </a:t>
            </a:r>
            <a:r>
              <a:rPr lang="ar-SA" sz="4000" b="1" dirty="0" smtClean="0">
                <a:hlinkClick r:id="rId2" action="ppaction://hlinksldjump"/>
              </a:rPr>
              <a:t>رسمة</a:t>
            </a:r>
            <a:r>
              <a:rPr lang="ar-SA" sz="4000" b="1" dirty="0" smtClean="0"/>
              <a:t>ً </a:t>
            </a:r>
            <a:r>
              <a:rPr lang="ar-SA" sz="4000" b="1" dirty="0" smtClean="0">
                <a:hlinkClick r:id="rId2" action="ppaction://hlinksldjump"/>
              </a:rPr>
              <a:t>جميلة</a:t>
            </a:r>
            <a:r>
              <a:rPr lang="ar-SA" sz="4000" b="1" dirty="0" smtClean="0"/>
              <a:t>ً</a:t>
            </a:r>
            <a:endParaRPr lang="ar-SA" sz="4000" b="1" dirty="0" smtClean="0"/>
          </a:p>
          <a:p>
            <a:endParaRPr lang="ar-SA" dirty="0"/>
          </a:p>
        </p:txBody>
      </p:sp>
      <p:pic>
        <p:nvPicPr>
          <p:cNvPr id="4" name="Picture 2" descr="C:\Users\FUjiTSU\Downloads\post-18384-1153184814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5429250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Users\FUjiTSU\Downloads\200806090515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C:\Users\FUjiTSU\Downloads\126788_130935859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0250" y="3524250"/>
            <a:ext cx="3333750" cy="3333750"/>
          </a:xfrm>
          <a:prstGeom prst="rect">
            <a:avLst/>
          </a:prstGeom>
          <a:noFill/>
        </p:spPr>
      </p:pic>
      <p:pic>
        <p:nvPicPr>
          <p:cNvPr id="3077" name="Picture 5" descr="C:\Users\FUjiTSU\Downloads\36_1_55[1]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5661248"/>
            <a:ext cx="1132706" cy="628650"/>
          </a:xfrm>
          <a:prstGeom prst="rect">
            <a:avLst/>
          </a:prstGeom>
          <a:noFill/>
        </p:spPr>
      </p:pic>
      <p:pic>
        <p:nvPicPr>
          <p:cNvPr id="9" name="Picture 5" descr="C:\Users\FUjiTSU\Downloads\36_1_55[1]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403648" y="5589240"/>
            <a:ext cx="1008112" cy="628650"/>
          </a:xfrm>
          <a:prstGeom prst="rect">
            <a:avLst/>
          </a:prstGeom>
          <a:noFill/>
        </p:spPr>
      </p:pic>
      <p:pic>
        <p:nvPicPr>
          <p:cNvPr id="3080" name="Picture 8" descr="C:\Users\FUjiTSU\Downloads\104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1484784"/>
            <a:ext cx="4032448" cy="3240360"/>
          </a:xfrm>
          <a:prstGeom prst="rect">
            <a:avLst/>
          </a:prstGeom>
          <a:noFill/>
        </p:spPr>
      </p:pic>
      <p:pic>
        <p:nvPicPr>
          <p:cNvPr id="25" name="Picture 4" descr="C:\Users\FUjiTSU\Pictures\2523708f1d.gif"/>
          <p:cNvPicPr>
            <a:picLocks noChangeAspect="1" noChangeArrowheads="1" noCrop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8244408" y="0"/>
            <a:ext cx="612068" cy="576064"/>
          </a:xfrm>
          <a:prstGeom prst="rect">
            <a:avLst/>
          </a:prstGeom>
          <a:noFill/>
        </p:spPr>
      </p:pic>
      <p:pic>
        <p:nvPicPr>
          <p:cNvPr id="26" name="Picture 4" descr="C:\Users\FUjiTSU\Pictures\2523708f1d.gif"/>
          <p:cNvPicPr>
            <a:picLocks noChangeAspect="1" noChangeArrowheads="1" noCrop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8244408" y="764704"/>
            <a:ext cx="612068" cy="576064"/>
          </a:xfrm>
          <a:prstGeom prst="rect">
            <a:avLst/>
          </a:prstGeom>
          <a:noFill/>
        </p:spPr>
      </p:pic>
      <p:pic>
        <p:nvPicPr>
          <p:cNvPr id="27" name="Picture 4" descr="C:\Users\FUjiTSU\Pictures\2523708f1d.gif"/>
          <p:cNvPicPr>
            <a:picLocks noChangeAspect="1" noChangeArrowheads="1" noCrop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8244408" y="1484784"/>
            <a:ext cx="612068" cy="576064"/>
          </a:xfrm>
          <a:prstGeom prst="rect">
            <a:avLst/>
          </a:prstGeom>
          <a:noFill/>
        </p:spPr>
      </p:pic>
      <p:pic>
        <p:nvPicPr>
          <p:cNvPr id="28" name="Picture 4" descr="C:\Users\FUjiTSU\Pictures\2523708f1d.gif"/>
          <p:cNvPicPr>
            <a:picLocks noChangeAspect="1" noChangeArrowheads="1" noCrop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8244408" y="2132856"/>
            <a:ext cx="612068" cy="576064"/>
          </a:xfrm>
          <a:prstGeom prst="rect">
            <a:avLst/>
          </a:prstGeom>
          <a:noFill/>
        </p:spPr>
      </p:pic>
      <p:pic>
        <p:nvPicPr>
          <p:cNvPr id="29" name="Picture 4" descr="C:\Users\FUjiTSU\Pictures\2523708f1d.gif"/>
          <p:cNvPicPr>
            <a:picLocks noChangeAspect="1" noChangeArrowheads="1" noCrop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8100392" y="2852936"/>
            <a:ext cx="720080" cy="576064"/>
          </a:xfrm>
          <a:prstGeom prst="rect">
            <a:avLst/>
          </a:prstGeom>
          <a:noFill/>
        </p:spPr>
      </p:pic>
      <p:pic>
        <p:nvPicPr>
          <p:cNvPr id="30" name="Picture 2" descr="C:\Users\FUjiTSU\Pictures\2523708f1d.gif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 flipH="1">
            <a:off x="251520" y="188640"/>
            <a:ext cx="648071" cy="432048"/>
          </a:xfrm>
          <a:prstGeom prst="rect">
            <a:avLst/>
          </a:prstGeom>
          <a:noFill/>
        </p:spPr>
      </p:pic>
      <p:pic>
        <p:nvPicPr>
          <p:cNvPr id="31" name="Picture 2" descr="C:\Users\FUjiTSU\Pictures\2523708f1d.gif"/>
          <p:cNvPicPr>
            <a:picLocks noChangeAspect="1" noChangeArrowheads="1" noCrop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 flipH="1">
            <a:off x="323527" y="836712"/>
            <a:ext cx="504056" cy="576064"/>
          </a:xfrm>
          <a:prstGeom prst="rect">
            <a:avLst/>
          </a:prstGeom>
          <a:noFill/>
        </p:spPr>
      </p:pic>
      <p:pic>
        <p:nvPicPr>
          <p:cNvPr id="32" name="Picture 2" descr="C:\Users\FUjiTSU\Pictures\2523708f1d.gif"/>
          <p:cNvPicPr>
            <a:picLocks noChangeAspect="1" noChangeArrowheads="1" noCrop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 flipH="1">
            <a:off x="323527" y="1556792"/>
            <a:ext cx="648072" cy="504056"/>
          </a:xfrm>
          <a:prstGeom prst="rect">
            <a:avLst/>
          </a:prstGeom>
          <a:noFill/>
        </p:spPr>
      </p:pic>
      <p:pic>
        <p:nvPicPr>
          <p:cNvPr id="34" name="Picture 2" descr="C:\Users\FUjiTSU\Pictures\2523708f1d.gif"/>
          <p:cNvPicPr>
            <a:picLocks noChangeAspect="1" noChangeArrowheads="1" noCrop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 flipH="1">
            <a:off x="323527" y="2348880"/>
            <a:ext cx="504056" cy="720080"/>
          </a:xfrm>
          <a:prstGeom prst="rect">
            <a:avLst/>
          </a:prstGeom>
          <a:noFill/>
        </p:spPr>
      </p:pic>
      <p:pic>
        <p:nvPicPr>
          <p:cNvPr id="35" name="Picture 2" descr="C:\Users\FUjiTSU\Pictures\2523708f1d.gif"/>
          <p:cNvPicPr>
            <a:picLocks noChangeAspect="1" noChangeArrowheads="1" noCrop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 flipH="1">
            <a:off x="283529" y="3356992"/>
            <a:ext cx="400038" cy="648072"/>
          </a:xfrm>
          <a:prstGeom prst="rect">
            <a:avLst/>
          </a:prstGeom>
          <a:noFill/>
        </p:spPr>
      </p:pic>
      <p:graphicFrame>
        <p:nvGraphicFramePr>
          <p:cNvPr id="19" name="جدول 18"/>
          <p:cNvGraphicFramePr>
            <a:graphicFrameLocks noGrp="1"/>
          </p:cNvGraphicFramePr>
          <p:nvPr/>
        </p:nvGraphicFramePr>
        <p:xfrm>
          <a:off x="2699792" y="5805264"/>
          <a:ext cx="3624063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08021"/>
                <a:gridCol w="1208021"/>
                <a:gridCol w="1208021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>
                          <a:hlinkClick r:id="rId8" action="ppaction://hlinksldjump"/>
                        </a:rPr>
                        <a:t>1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>
                          <a:hlinkClick r:id="rId9" action="ppaction://hlinksldjump"/>
                        </a:rPr>
                        <a:t>2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>
                          <a:hlinkClick r:id="rId10" action="ppaction://hlinksldjump"/>
                        </a:rPr>
                        <a:t>3</a:t>
                      </a:r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FUjiTSU\Downloads\i244843413_84792_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</p:spPr>
      </p:pic>
      <p:pic>
        <p:nvPicPr>
          <p:cNvPr id="2050" name="Picture 2" descr="C:\Users\FUjiTSU\Pictures\111281_1197308152.gif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H="1">
            <a:off x="6911752" y="3429000"/>
            <a:ext cx="2232248" cy="2815977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 rot="20559483">
            <a:off x="2497555" y="1116500"/>
            <a:ext cx="4560618" cy="1754326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</a:t>
            </a:r>
            <a:r>
              <a:rPr lang="ar-SA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اجابة</a:t>
            </a:r>
            <a:r>
              <a:rPr lang="ar-S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غير صحيحة</a:t>
            </a:r>
            <a:endParaRPr lang="ar-SA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8" name="Picture 2" descr="C:\Users\FUjiTSU\Downloads\000088000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45024"/>
            <a:ext cx="3609975" cy="2647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FUjiTSU\Downloads\119498563188281957tasto_8_architetto_franc_01.svg.me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4077072"/>
            <a:ext cx="1390650" cy="1390650"/>
          </a:xfrm>
          <a:prstGeom prst="rect">
            <a:avLst/>
          </a:prstGeom>
          <a:noFill/>
        </p:spPr>
      </p:pic>
      <p:graphicFrame>
        <p:nvGraphicFramePr>
          <p:cNvPr id="8" name="جدول 7"/>
          <p:cNvGraphicFramePr>
            <a:graphicFrameLocks noGrp="1"/>
          </p:cNvGraphicFramePr>
          <p:nvPr/>
        </p:nvGraphicFramePr>
        <p:xfrm>
          <a:off x="3059832" y="6021288"/>
          <a:ext cx="3624063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08021"/>
                <a:gridCol w="1208021"/>
                <a:gridCol w="1208021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>
                          <a:hlinkClick r:id="rId7" action="ppaction://hlinksldjump"/>
                        </a:rPr>
                        <a:t>1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>
                          <a:hlinkClick r:id="rId8" action="ppaction://hlinksldjump"/>
                        </a:rPr>
                        <a:t>2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>
                          <a:hlinkClick r:id="rId9" action="ppaction://hlinksldjump"/>
                        </a:rPr>
                        <a:t>3</a:t>
                      </a:r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 smtClean="0"/>
              <a:t>الإجمال: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ar-SA" sz="4000" b="1" dirty="0" smtClean="0"/>
              <a:t>تعلمنا اليوم حروف الجر </a:t>
            </a:r>
            <a:r>
              <a:rPr lang="ar-SA" sz="4000" b="1" dirty="0" err="1" smtClean="0"/>
              <a:t>وهي:</a:t>
            </a:r>
            <a:endParaRPr lang="ar-SA" sz="4000" b="1" dirty="0" smtClean="0"/>
          </a:p>
          <a:p>
            <a:pPr algn="just">
              <a:lnSpc>
                <a:spcPct val="150000"/>
              </a:lnSpc>
            </a:pPr>
            <a:r>
              <a:rPr lang="ar-SA" sz="4000" b="1" dirty="0" smtClean="0"/>
              <a:t>من، إلى، عن، على، </a:t>
            </a:r>
            <a:r>
              <a:rPr lang="ar-SA" sz="4000" b="1" dirty="0" smtClean="0"/>
              <a:t>في.</a:t>
            </a:r>
          </a:p>
          <a:p>
            <a:pPr algn="just">
              <a:lnSpc>
                <a:spcPct val="150000"/>
              </a:lnSpc>
            </a:pPr>
            <a:r>
              <a:rPr lang="ar-SA" sz="4000" b="1" dirty="0" smtClean="0"/>
              <a:t>الأسماء </a:t>
            </a:r>
            <a:r>
              <a:rPr lang="ar-SA" sz="4000" b="1" dirty="0" smtClean="0"/>
              <a:t>التي </a:t>
            </a:r>
            <a:r>
              <a:rPr lang="ar-SA" sz="4000" b="1" dirty="0" smtClean="0"/>
              <a:t>تأتي </a:t>
            </a:r>
            <a:r>
              <a:rPr lang="ar-SA" sz="4000" b="1" dirty="0" smtClean="0"/>
              <a:t>بعدها </a:t>
            </a:r>
            <a:r>
              <a:rPr lang="ar-SA" sz="4000" b="1" dirty="0" smtClean="0"/>
              <a:t>تكونُ اسمًا مجرورًا </a:t>
            </a:r>
            <a:r>
              <a:rPr lang="ar-SA" sz="4000" b="1" dirty="0" smtClean="0"/>
              <a:t>وعلامة </a:t>
            </a:r>
            <a:r>
              <a:rPr lang="ar-SA" sz="4000" b="1" dirty="0" smtClean="0"/>
              <a:t>جرّها الكسرة. </a:t>
            </a:r>
            <a:endParaRPr lang="ar-SA" sz="4000" b="1" dirty="0"/>
          </a:p>
        </p:txBody>
      </p:sp>
      <p:pic>
        <p:nvPicPr>
          <p:cNvPr id="4" name="Picture 2" descr="C:\Users\FUjiTSU\Downloads\post-18384-1153184814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5429250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الحيوانات تجر الفيل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115616" y="1447800"/>
            <a:ext cx="7818072" cy="48006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ar-SA" sz="4400" b="1" dirty="0" smtClean="0"/>
              <a:t>وفي اللغة العربية الحروف تجر </a:t>
            </a:r>
            <a:r>
              <a:rPr lang="ar-SA" sz="4400" b="1" dirty="0" smtClean="0"/>
              <a:t>الأسماء، فهل تعرفون ما هي هذه </a:t>
            </a:r>
            <a:r>
              <a:rPr lang="ar-SA" sz="4400" b="1" dirty="0" smtClean="0"/>
              <a:t>الحروف؟</a:t>
            </a:r>
            <a:endParaRPr lang="ar-SA" sz="4400" b="1" dirty="0"/>
          </a:p>
        </p:txBody>
      </p:sp>
      <p:pic>
        <p:nvPicPr>
          <p:cNvPr id="1026" name="Picture 2" descr="C:\Users\FUjiTSU\Pictures\mdrmec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509120"/>
            <a:ext cx="2667000" cy="2000250"/>
          </a:xfrm>
          <a:prstGeom prst="rect">
            <a:avLst/>
          </a:prstGeom>
          <a:noFill/>
        </p:spPr>
      </p:pic>
      <p:pic>
        <p:nvPicPr>
          <p:cNvPr id="3074" name="Picture 2" descr="C:\Users\FUjiTSU\Downloads\post-18384-1153184814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5429250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19974309">
            <a:off x="471831" y="2826726"/>
            <a:ext cx="8855434" cy="1143000"/>
          </a:xfrm>
        </p:spPr>
        <p:txBody>
          <a:bodyPr>
            <a:noAutofit/>
          </a:bodyPr>
          <a:lstStyle/>
          <a:p>
            <a:r>
              <a:rPr lang="ar-SA" sz="4800" b="1" dirty="0" smtClean="0"/>
              <a:t>هيا بنا يا </a:t>
            </a:r>
            <a:r>
              <a:rPr lang="ar-SA" sz="4800" b="1" dirty="0" smtClean="0"/>
              <a:t>أصدقائي </a:t>
            </a:r>
            <a:r>
              <a:rPr lang="ar-SA" sz="4800" b="1" dirty="0" smtClean="0"/>
              <a:t>نتعرف على حروف الجر</a:t>
            </a:r>
            <a:endParaRPr lang="ar-SA" sz="4800" b="1" dirty="0"/>
          </a:p>
        </p:txBody>
      </p:sp>
      <p:pic>
        <p:nvPicPr>
          <p:cNvPr id="2050" name="Picture 2" descr="C:\Users\FUjiTSU\Downloads\images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04664"/>
            <a:ext cx="4680520" cy="1847851"/>
          </a:xfrm>
          <a:prstGeom prst="rect">
            <a:avLst/>
          </a:prstGeom>
          <a:noFill/>
        </p:spPr>
      </p:pic>
      <p:sp>
        <p:nvSpPr>
          <p:cNvPr id="4" name="سهم إلى اليسار 3"/>
          <p:cNvSpPr/>
          <p:nvPr/>
        </p:nvSpPr>
        <p:spPr>
          <a:xfrm>
            <a:off x="1187624" y="6165304"/>
            <a:ext cx="1080120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 descr="C:\Users\FUjiTSU\Downloads\slide2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08720"/>
            <a:ext cx="6450344" cy="4837758"/>
          </a:xfrm>
          <a:prstGeom prst="rect">
            <a:avLst/>
          </a:prstGeom>
          <a:noFill/>
        </p:spPr>
      </p:pic>
      <p:sp>
        <p:nvSpPr>
          <p:cNvPr id="5" name="سهم إلى اليسار 4"/>
          <p:cNvSpPr/>
          <p:nvPr/>
        </p:nvSpPr>
        <p:spPr>
          <a:xfrm>
            <a:off x="1043608" y="6353944"/>
            <a:ext cx="1080120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 descr="C:\Users\FUjiTSU\Downloads\slide3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556792"/>
            <a:ext cx="6301185" cy="4725889"/>
          </a:xfrm>
          <a:prstGeom prst="rect">
            <a:avLst/>
          </a:prstGeom>
          <a:noFill/>
        </p:spPr>
      </p:pic>
      <p:sp>
        <p:nvSpPr>
          <p:cNvPr id="5" name="سهم إلى اليسار 4"/>
          <p:cNvSpPr/>
          <p:nvPr/>
        </p:nvSpPr>
        <p:spPr>
          <a:xfrm>
            <a:off x="1043608" y="6353944"/>
            <a:ext cx="1080120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2" name="Picture 2" descr="C:\Users\FUjiTSU\Downloads\slide5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700808"/>
            <a:ext cx="5439701" cy="4079776"/>
          </a:xfrm>
          <a:prstGeom prst="rect">
            <a:avLst/>
          </a:prstGeom>
          <a:noFill/>
        </p:spPr>
      </p:pic>
      <p:sp>
        <p:nvSpPr>
          <p:cNvPr id="6" name="سهم إلى اليسار 5"/>
          <p:cNvSpPr/>
          <p:nvPr/>
        </p:nvSpPr>
        <p:spPr>
          <a:xfrm>
            <a:off x="1043608" y="6353944"/>
            <a:ext cx="1080120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1" name="Picture 3" descr="C:\Users\FUjiTSU\Downloads\بدون عنوان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800"/>
            <a:ext cx="6897985" cy="4095750"/>
          </a:xfrm>
          <a:prstGeom prst="rect">
            <a:avLst/>
          </a:prstGeom>
          <a:noFill/>
        </p:spPr>
      </p:pic>
      <p:sp>
        <p:nvSpPr>
          <p:cNvPr id="6" name="سهم إلى اليسار 5"/>
          <p:cNvSpPr/>
          <p:nvPr/>
        </p:nvSpPr>
        <p:spPr>
          <a:xfrm>
            <a:off x="1043608" y="6353944"/>
            <a:ext cx="1080120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146" name="Picture 2" descr="C:\Users\FUjiTSU\Downloads\slide6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980728"/>
            <a:ext cx="6398270" cy="4798703"/>
          </a:xfrm>
          <a:prstGeom prst="rect">
            <a:avLst/>
          </a:prstGeom>
          <a:noFill/>
        </p:spPr>
      </p:pic>
      <p:sp>
        <p:nvSpPr>
          <p:cNvPr id="5" name="سهم إلى اليسار 4"/>
          <p:cNvSpPr/>
          <p:nvPr/>
        </p:nvSpPr>
        <p:spPr>
          <a:xfrm>
            <a:off x="1043608" y="6353944"/>
            <a:ext cx="1080120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القاعدة </a:t>
            </a:r>
            <a:r>
              <a:rPr lang="ar-SA" dirty="0" smtClean="0"/>
              <a:t>الأولى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الاسم الذي يأتي بعد حرف الجر يكون </a:t>
            </a:r>
            <a:r>
              <a:rPr lang="ar-SA" dirty="0" smtClean="0"/>
              <a:t>اسمًا مجرورًا. </a:t>
            </a:r>
            <a:endParaRPr lang="ar-SA" dirty="0" smtClean="0"/>
          </a:p>
          <a:p>
            <a:r>
              <a:rPr lang="ar-SA" dirty="0" err="1" smtClean="0"/>
              <a:t>مثال:</a:t>
            </a:r>
            <a:endParaRPr lang="ar-SA" dirty="0" smtClean="0"/>
          </a:p>
          <a:p>
            <a:r>
              <a:rPr lang="ar-SA" dirty="0" smtClean="0"/>
              <a:t>جاء الولدُ </a:t>
            </a:r>
            <a:r>
              <a:rPr lang="ar-SA" u="sng" dirty="0" smtClean="0"/>
              <a:t>إلى</a:t>
            </a:r>
            <a:r>
              <a:rPr lang="ar-SA" dirty="0" smtClean="0"/>
              <a:t> </a:t>
            </a:r>
            <a:r>
              <a:rPr lang="ar-SA" u="sng" dirty="0" smtClean="0"/>
              <a:t>المدرسةِ</a:t>
            </a:r>
            <a:endParaRPr lang="ar-SA" u="sng" dirty="0"/>
          </a:p>
        </p:txBody>
      </p:sp>
      <p:cxnSp>
        <p:nvCxnSpPr>
          <p:cNvPr id="5" name="رابط كسهم مستقيم 4"/>
          <p:cNvCxnSpPr/>
          <p:nvPr/>
        </p:nvCxnSpPr>
        <p:spPr>
          <a:xfrm>
            <a:off x="6804248" y="3501008"/>
            <a:ext cx="72008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كسهم مستقيم 5"/>
          <p:cNvCxnSpPr/>
          <p:nvPr/>
        </p:nvCxnSpPr>
        <p:spPr>
          <a:xfrm flipH="1">
            <a:off x="5148064" y="3501008"/>
            <a:ext cx="72008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انفجار 1 9"/>
          <p:cNvSpPr/>
          <p:nvPr/>
        </p:nvSpPr>
        <p:spPr>
          <a:xfrm>
            <a:off x="6300192" y="4077072"/>
            <a:ext cx="2304256" cy="1296144"/>
          </a:xfrm>
          <a:prstGeom prst="irregularSeal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حرف جر</a:t>
            </a:r>
            <a:endParaRPr lang="ar-SA" sz="2800" b="1" dirty="0"/>
          </a:p>
        </p:txBody>
      </p:sp>
      <p:sp>
        <p:nvSpPr>
          <p:cNvPr id="11" name="انفجار 1 10"/>
          <p:cNvSpPr/>
          <p:nvPr/>
        </p:nvSpPr>
        <p:spPr>
          <a:xfrm>
            <a:off x="2843808" y="4077072"/>
            <a:ext cx="2736304" cy="1296144"/>
          </a:xfrm>
          <a:prstGeom prst="irregularSeal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اسم مجرور</a:t>
            </a:r>
            <a:endParaRPr lang="ar-SA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سهم إلى اليسار 7"/>
          <p:cNvSpPr/>
          <p:nvPr/>
        </p:nvSpPr>
        <p:spPr>
          <a:xfrm>
            <a:off x="1043608" y="6353944"/>
            <a:ext cx="1080120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نقلاب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143</TotalTime>
  <Words>203</Words>
  <Application>Microsoft Office PowerPoint</Application>
  <PresentationFormat>On-screen Show (4:3)</PresentationFormat>
  <Paragraphs>52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انقلاب</vt:lpstr>
      <vt:lpstr>ماذا تشاهدون في هذه الصورة؟</vt:lpstr>
      <vt:lpstr>الحيوانات تجر الفيل</vt:lpstr>
      <vt:lpstr>هيا بنا يا أصدقائي نتعرف على حروف الجر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القاعدة الأولى</vt:lpstr>
      <vt:lpstr>حرف الجر الأول الحرف : «من»</vt:lpstr>
      <vt:lpstr>حرف الجر الثاني الحرف : «إلى»</vt:lpstr>
      <vt:lpstr>حرف الجر الثالث الحرف : «عن»</vt:lpstr>
      <vt:lpstr>حرف الجر الرابع الحرف : «في»</vt:lpstr>
      <vt:lpstr>هيا بنا نحل تمارين حروف الجر</vt:lpstr>
      <vt:lpstr>PowerPoint Presentation</vt:lpstr>
      <vt:lpstr>PowerPoint Presentation</vt:lpstr>
      <vt:lpstr>PowerPoint Presentation</vt:lpstr>
      <vt:lpstr>PowerPoint Presentation</vt:lpstr>
      <vt:lpstr>الإجمال: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حصة فردية لطلاب الصف الثاني ب</dc:title>
  <dc:creator>FUjiTSU</dc:creator>
  <cp:lastModifiedBy>ahmad1</cp:lastModifiedBy>
  <cp:revision>17</cp:revision>
  <dcterms:created xsi:type="dcterms:W3CDTF">2012-05-07T19:20:04Z</dcterms:created>
  <dcterms:modified xsi:type="dcterms:W3CDTF">2013-05-16T05:14:00Z</dcterms:modified>
</cp:coreProperties>
</file>