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5EC1E8-74ED-41C0-8E05-4D8EB2C8FF94}" type="datetimeFigureOut">
              <a:rPr lang="he-IL" smtClean="0"/>
              <a:t>י"ט/אייר/תשע"ג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8C56C78-8008-40E4-B1CD-B37AFA47C6D5}"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F5EC1E8-74ED-41C0-8E05-4D8EB2C8FF94}" type="datetimeFigureOut">
              <a:rPr lang="he-IL" smtClean="0"/>
              <a:t>י"ט/אייר/תשע"ג</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C56C78-8008-40E4-B1CD-B37AFA47C6D5}"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mg.tgareed.com/imgcache/78750.jpg"/>
          <p:cNvPicPr>
            <a:picLocks noGrp="1" noChangeAspect="1" noChangeArrowheads="1"/>
          </p:cNvPicPr>
          <p:nvPr/>
        </p:nvPicPr>
        <p:blipFill>
          <a:blip r:embed="rId2" cstate="print"/>
          <a:srcRect/>
          <a:stretch>
            <a:fillRect/>
          </a:stretch>
        </p:blipFill>
        <p:spPr bwMode="auto">
          <a:xfrm>
            <a:off x="-108520" y="116632"/>
            <a:ext cx="9143999" cy="6858000"/>
          </a:xfrm>
          <a:prstGeom prst="rect">
            <a:avLst/>
          </a:prstGeom>
          <a:noFill/>
        </p:spPr>
      </p:pic>
      <p:sp>
        <p:nvSpPr>
          <p:cNvPr id="2" name="כותרת 1"/>
          <p:cNvSpPr>
            <a:spLocks noGrp="1"/>
          </p:cNvSpPr>
          <p:nvPr>
            <p:ph type="ctrTitle"/>
          </p:nvPr>
        </p:nvSpPr>
        <p:spPr>
          <a:xfrm>
            <a:off x="685800" y="692697"/>
            <a:ext cx="7772400" cy="4752528"/>
          </a:xfrm>
        </p:spPr>
        <p:txBody>
          <a:bodyPr>
            <a:normAutofit/>
          </a:bodyPr>
          <a:lstStyle/>
          <a:p>
            <a:r>
              <a:rPr lang="ar-JO" dirty="0">
                <a:solidFill>
                  <a:schemeClr val="accent3">
                    <a:lumMod val="50000"/>
                  </a:schemeClr>
                </a:solidFill>
              </a:rPr>
              <a:t>من خلال الدرس تعلمنا العديد من الأمور وأهمها.</a:t>
            </a:r>
            <a:r>
              <a:rPr lang="en-US" dirty="0">
                <a:solidFill>
                  <a:schemeClr val="accent3">
                    <a:lumMod val="50000"/>
                  </a:schemeClr>
                </a:solidFill>
              </a:rPr>
              <a:t/>
            </a:r>
            <a:br>
              <a:rPr lang="en-US" dirty="0">
                <a:solidFill>
                  <a:schemeClr val="accent3">
                    <a:lumMod val="50000"/>
                  </a:schemeClr>
                </a:solidFill>
              </a:rPr>
            </a:br>
            <a:r>
              <a:rPr lang="ar-JO" dirty="0" smtClean="0">
                <a:solidFill>
                  <a:schemeClr val="accent3">
                    <a:lumMod val="50000"/>
                  </a:schemeClr>
                </a:solidFill>
              </a:rPr>
              <a:t>التطبيق </a:t>
            </a:r>
            <a:r>
              <a:rPr lang="ar-JO" dirty="0">
                <a:solidFill>
                  <a:schemeClr val="accent3">
                    <a:lumMod val="50000"/>
                  </a:schemeClr>
                </a:solidFill>
              </a:rPr>
              <a:t>الفعلي والعملي لأسئلة كان </a:t>
            </a:r>
            <a:r>
              <a:rPr lang="ar-JO" dirty="0" smtClean="0">
                <a:solidFill>
                  <a:schemeClr val="accent3">
                    <a:lumMod val="50000"/>
                  </a:schemeClr>
                </a:solidFill>
              </a:rPr>
              <a:t>وأخواتها</a:t>
            </a:r>
            <a:r>
              <a:rPr lang="ar-SA" dirty="0" smtClean="0">
                <a:solidFill>
                  <a:schemeClr val="accent3">
                    <a:lumMod val="50000"/>
                  </a:schemeClr>
                </a:solidFill>
              </a:rPr>
              <a:t/>
            </a:r>
            <a:br>
              <a:rPr lang="ar-SA" dirty="0" smtClean="0">
                <a:solidFill>
                  <a:schemeClr val="accent3">
                    <a:lumMod val="50000"/>
                  </a:schemeClr>
                </a:solidFill>
              </a:rPr>
            </a:br>
            <a:r>
              <a:rPr lang="ar-JO" dirty="0" smtClean="0">
                <a:solidFill>
                  <a:schemeClr val="accent3">
                    <a:lumMod val="50000"/>
                  </a:schemeClr>
                </a:solidFill>
              </a:rPr>
              <a:t>التطبيق </a:t>
            </a:r>
            <a:r>
              <a:rPr lang="ar-JO" dirty="0">
                <a:solidFill>
                  <a:schemeClr val="accent3">
                    <a:lumMod val="50000"/>
                  </a:schemeClr>
                </a:solidFill>
              </a:rPr>
              <a:t>الفعلي والعملي لأسئلة </a:t>
            </a:r>
            <a:r>
              <a:rPr lang="ar-SA" dirty="0" smtClean="0">
                <a:solidFill>
                  <a:schemeClr val="accent3">
                    <a:lumMod val="50000"/>
                  </a:schemeClr>
                </a:solidFill>
              </a:rPr>
              <a:t>إنّ</a:t>
            </a:r>
            <a:r>
              <a:rPr lang="ar-JO" dirty="0" smtClean="0">
                <a:solidFill>
                  <a:schemeClr val="accent3">
                    <a:lumMod val="50000"/>
                  </a:schemeClr>
                </a:solidFill>
              </a:rPr>
              <a:t> </a:t>
            </a:r>
            <a:r>
              <a:rPr lang="ar-JO" dirty="0">
                <a:solidFill>
                  <a:schemeClr val="accent3">
                    <a:lumMod val="50000"/>
                  </a:schemeClr>
                </a:solidFill>
              </a:rPr>
              <a:t>وأخواتها</a:t>
            </a:r>
            <a:r>
              <a:rPr lang="ar-SA" dirty="0" smtClean="0">
                <a:solidFill>
                  <a:schemeClr val="accent3">
                    <a:lumMod val="50000"/>
                  </a:schemeClr>
                </a:solidFill>
              </a:rPr>
              <a:t/>
            </a:r>
            <a:br>
              <a:rPr lang="ar-SA" dirty="0" smtClean="0">
                <a:solidFill>
                  <a:schemeClr val="accent3">
                    <a:lumMod val="50000"/>
                  </a:schemeClr>
                </a:solidFill>
              </a:rPr>
            </a:br>
            <a:endParaRPr lang="he-IL" dirty="0">
              <a:solidFill>
                <a:schemeClr val="accent3">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mg.tgareed.com/imgcache/78750.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2" name="כותרת 1"/>
          <p:cNvSpPr>
            <a:spLocks noGrp="1"/>
          </p:cNvSpPr>
          <p:nvPr>
            <p:ph type="title"/>
          </p:nvPr>
        </p:nvSpPr>
        <p:spPr>
          <a:xfrm>
            <a:off x="457200" y="274638"/>
            <a:ext cx="8229600" cy="5170586"/>
          </a:xfrm>
        </p:spPr>
        <p:txBody>
          <a:bodyPr>
            <a:normAutofit/>
          </a:bodyPr>
          <a:lstStyle/>
          <a:p>
            <a:r>
              <a:rPr lang="ar-JO" sz="4000" dirty="0" smtClean="0">
                <a:solidFill>
                  <a:schemeClr val="accent6">
                    <a:lumMod val="75000"/>
                  </a:schemeClr>
                </a:solidFill>
              </a:rPr>
              <a:t>2.على </a:t>
            </a:r>
            <a:r>
              <a:rPr lang="ar-SA" sz="4000" dirty="0" smtClean="0">
                <a:solidFill>
                  <a:schemeClr val="accent6">
                    <a:lumMod val="75000"/>
                  </a:schemeClr>
                </a:solidFill>
              </a:rPr>
              <a:t>أ</a:t>
            </a:r>
            <a:r>
              <a:rPr lang="ar-JO" sz="4000" dirty="0" smtClean="0">
                <a:solidFill>
                  <a:schemeClr val="accent6">
                    <a:lumMod val="75000"/>
                  </a:schemeClr>
                </a:solidFill>
              </a:rPr>
              <a:t>ي نوع من الجمل تدخل كان وأخواتها</a:t>
            </a:r>
            <a:r>
              <a:rPr lang="ar-SA" sz="4000" dirty="0" smtClean="0">
                <a:solidFill>
                  <a:schemeClr val="accent6">
                    <a:lumMod val="75000"/>
                  </a:schemeClr>
                </a:solidFill>
              </a:rPr>
              <a:t>؟</a:t>
            </a:r>
            <a:r>
              <a:rPr lang="en-US" sz="4000" dirty="0" smtClean="0">
                <a:solidFill>
                  <a:schemeClr val="accent6">
                    <a:lumMod val="75000"/>
                  </a:schemeClr>
                </a:solidFill>
              </a:rPr>
              <a:t/>
            </a:r>
            <a:br>
              <a:rPr lang="en-US" sz="4000" dirty="0" smtClean="0">
                <a:solidFill>
                  <a:schemeClr val="accent6">
                    <a:lumMod val="75000"/>
                  </a:schemeClr>
                </a:solidFill>
              </a:rPr>
            </a:br>
            <a:r>
              <a:rPr lang="ar-SA" dirty="0" smtClean="0">
                <a:solidFill>
                  <a:schemeClr val="accent6">
                    <a:lumMod val="75000"/>
                  </a:schemeClr>
                </a:solidFill>
              </a:rPr>
              <a:t>والجواب: على</a:t>
            </a:r>
            <a:r>
              <a:rPr lang="ar-JO" dirty="0" smtClean="0">
                <a:solidFill>
                  <a:schemeClr val="accent6">
                    <a:lumMod val="75000"/>
                  </a:schemeClr>
                </a:solidFill>
              </a:rPr>
              <a:t> الجمل الاسمية</a:t>
            </a:r>
            <a:r>
              <a:rPr lang="ar-JO" dirty="0" smtClean="0"/>
              <a:t>.</a:t>
            </a:r>
            <a:r>
              <a:rPr lang="ar-SA" dirty="0" smtClean="0"/>
              <a:t/>
            </a:r>
            <a:br>
              <a:rPr lang="ar-SA" dirty="0" smtClean="0"/>
            </a:br>
            <a:r>
              <a:rPr lang="ar-JO" dirty="0">
                <a:solidFill>
                  <a:schemeClr val="accent6">
                    <a:lumMod val="75000"/>
                  </a:schemeClr>
                </a:solidFill>
              </a:rPr>
              <a:t>2.على </a:t>
            </a:r>
            <a:r>
              <a:rPr lang="ar-SA" dirty="0">
                <a:solidFill>
                  <a:schemeClr val="accent6">
                    <a:lumMod val="75000"/>
                  </a:schemeClr>
                </a:solidFill>
              </a:rPr>
              <a:t>أ</a:t>
            </a:r>
            <a:r>
              <a:rPr lang="ar-JO" dirty="0">
                <a:solidFill>
                  <a:schemeClr val="accent6">
                    <a:lumMod val="75000"/>
                  </a:schemeClr>
                </a:solidFill>
              </a:rPr>
              <a:t>ي نوع من الجمل تدخل </a:t>
            </a:r>
            <a:r>
              <a:rPr lang="ar-SA" dirty="0" smtClean="0">
                <a:solidFill>
                  <a:schemeClr val="accent6">
                    <a:lumMod val="75000"/>
                  </a:schemeClr>
                </a:solidFill>
              </a:rPr>
              <a:t>إنّ</a:t>
            </a:r>
            <a:r>
              <a:rPr lang="ar-JO" dirty="0" smtClean="0">
                <a:solidFill>
                  <a:schemeClr val="accent6">
                    <a:lumMod val="75000"/>
                  </a:schemeClr>
                </a:solidFill>
              </a:rPr>
              <a:t> </a:t>
            </a:r>
            <a:r>
              <a:rPr lang="ar-JO" dirty="0">
                <a:solidFill>
                  <a:schemeClr val="accent6">
                    <a:lumMod val="75000"/>
                  </a:schemeClr>
                </a:solidFill>
              </a:rPr>
              <a:t>وأخواتها</a:t>
            </a:r>
            <a:r>
              <a:rPr lang="ar-SA" dirty="0">
                <a:solidFill>
                  <a:schemeClr val="accent6">
                    <a:lumMod val="75000"/>
                  </a:schemeClr>
                </a:solidFill>
              </a:rPr>
              <a:t>؟</a:t>
            </a:r>
            <a:r>
              <a:rPr lang="en-US" dirty="0">
                <a:solidFill>
                  <a:schemeClr val="accent6">
                    <a:lumMod val="75000"/>
                  </a:schemeClr>
                </a:solidFill>
              </a:rPr>
              <a:t/>
            </a:r>
            <a:br>
              <a:rPr lang="en-US" dirty="0">
                <a:solidFill>
                  <a:schemeClr val="accent6">
                    <a:lumMod val="75000"/>
                  </a:schemeClr>
                </a:solidFill>
              </a:rPr>
            </a:br>
            <a:r>
              <a:rPr lang="ar-SA" dirty="0">
                <a:solidFill>
                  <a:schemeClr val="accent6">
                    <a:lumMod val="75000"/>
                  </a:schemeClr>
                </a:solidFill>
              </a:rPr>
              <a:t>والجواب: على</a:t>
            </a:r>
            <a:r>
              <a:rPr lang="ar-JO" dirty="0">
                <a:solidFill>
                  <a:schemeClr val="accent6">
                    <a:lumMod val="75000"/>
                  </a:schemeClr>
                </a:solidFill>
              </a:rPr>
              <a:t> الجمل الاسمية</a:t>
            </a:r>
            <a:r>
              <a:rPr lang="ar-JO" dirty="0"/>
              <a:t>.</a:t>
            </a:r>
            <a:r>
              <a:rPr lang="ar-SA" dirty="0" smtClean="0"/>
              <a:t/>
            </a:r>
            <a:br>
              <a:rPr lang="ar-SA" dirty="0" smtClean="0"/>
            </a:b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mg.tgareed.com/imgcache/78750.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2" name="כותרת 1"/>
          <p:cNvSpPr>
            <a:spLocks noGrp="1"/>
          </p:cNvSpPr>
          <p:nvPr>
            <p:ph type="title"/>
          </p:nvPr>
        </p:nvSpPr>
        <p:spPr>
          <a:xfrm>
            <a:off x="457200" y="274638"/>
            <a:ext cx="8229600" cy="5170586"/>
          </a:xfrm>
        </p:spPr>
        <p:txBody>
          <a:bodyPr>
            <a:normAutofit fontScale="90000"/>
          </a:bodyPr>
          <a:lstStyle/>
          <a:p>
            <a:r>
              <a:rPr lang="ar-JO" dirty="0">
                <a:solidFill>
                  <a:schemeClr val="accent4">
                    <a:lumMod val="75000"/>
                  </a:schemeClr>
                </a:solidFill>
              </a:rPr>
              <a:t>3.ماذا تفعل </a:t>
            </a:r>
            <a:r>
              <a:rPr lang="ar-SA" dirty="0">
                <a:solidFill>
                  <a:schemeClr val="accent4">
                    <a:lumMod val="75000"/>
                  </a:schemeClr>
                </a:solidFill>
              </a:rPr>
              <a:t>كان وأخواتها </a:t>
            </a:r>
            <a:r>
              <a:rPr lang="ar-JO" dirty="0">
                <a:solidFill>
                  <a:schemeClr val="accent4">
                    <a:lumMod val="75000"/>
                  </a:schemeClr>
                </a:solidFill>
              </a:rPr>
              <a:t>بالجملة ال</a:t>
            </a:r>
            <a:r>
              <a:rPr lang="ar-SA" dirty="0">
                <a:solidFill>
                  <a:schemeClr val="accent4">
                    <a:lumMod val="75000"/>
                  </a:schemeClr>
                </a:solidFill>
              </a:rPr>
              <a:t>ا</a:t>
            </a:r>
            <a:r>
              <a:rPr lang="ar-JO" dirty="0">
                <a:solidFill>
                  <a:schemeClr val="accent4">
                    <a:lumMod val="75000"/>
                  </a:schemeClr>
                </a:solidFill>
              </a:rPr>
              <a:t>سمية</a:t>
            </a:r>
            <a:r>
              <a:rPr lang="ar-SA" dirty="0">
                <a:solidFill>
                  <a:schemeClr val="accent4">
                    <a:lumMod val="75000"/>
                  </a:schemeClr>
                </a:solidFill>
              </a:rPr>
              <a:t>؟</a:t>
            </a:r>
            <a:br>
              <a:rPr lang="ar-SA" dirty="0">
                <a:solidFill>
                  <a:schemeClr val="accent4">
                    <a:lumMod val="75000"/>
                  </a:schemeClr>
                </a:solidFill>
              </a:rPr>
            </a:br>
            <a:r>
              <a:rPr lang="ar-SA" dirty="0">
                <a:solidFill>
                  <a:schemeClr val="accent4">
                    <a:lumMod val="75000"/>
                  </a:schemeClr>
                </a:solidFill>
              </a:rPr>
              <a:t>	</a:t>
            </a:r>
            <a:r>
              <a:rPr lang="ar-JO" dirty="0">
                <a:solidFill>
                  <a:schemeClr val="accent4">
                    <a:lumMod val="75000"/>
                  </a:schemeClr>
                </a:solidFill>
              </a:rPr>
              <a:t>تجعل المبتدأ </a:t>
            </a:r>
            <a:r>
              <a:rPr lang="ar-SA" dirty="0">
                <a:solidFill>
                  <a:schemeClr val="accent4">
                    <a:lumMod val="75000"/>
                  </a:schemeClr>
                </a:solidFill>
              </a:rPr>
              <a:t>ا</a:t>
            </a:r>
            <a:r>
              <a:rPr lang="ar-JO" dirty="0">
                <a:solidFill>
                  <a:schemeClr val="accent4">
                    <a:lumMod val="75000"/>
                  </a:schemeClr>
                </a:solidFill>
              </a:rPr>
              <a:t>سماً لها مرفوع</a:t>
            </a:r>
            <a:r>
              <a:rPr lang="ar-SA" dirty="0">
                <a:solidFill>
                  <a:schemeClr val="accent4">
                    <a:lumMod val="75000"/>
                  </a:schemeClr>
                </a:solidFill>
              </a:rPr>
              <a:t>ًا</a:t>
            </a:r>
            <a:r>
              <a:rPr lang="ar-JO" dirty="0">
                <a:solidFill>
                  <a:schemeClr val="accent4">
                    <a:lumMod val="75000"/>
                  </a:schemeClr>
                </a:solidFill>
              </a:rPr>
              <a:t> وتجعل الخبر خبراً لها منصوب</a:t>
            </a:r>
            <a:r>
              <a:rPr lang="ar-SA" dirty="0">
                <a:solidFill>
                  <a:schemeClr val="accent4">
                    <a:lumMod val="75000"/>
                  </a:schemeClr>
                </a:solidFill>
              </a:rPr>
              <a:t>ًا</a:t>
            </a:r>
            <a:r>
              <a:rPr lang="ar-JO" dirty="0">
                <a:solidFill>
                  <a:schemeClr val="accent4">
                    <a:lumMod val="75000"/>
                  </a:schemeClr>
                </a:solidFill>
              </a:rPr>
              <a:t>.</a:t>
            </a:r>
            <a:r>
              <a:rPr lang="ar-SA" dirty="0">
                <a:solidFill>
                  <a:schemeClr val="accent4">
                    <a:lumMod val="75000"/>
                  </a:schemeClr>
                </a:solidFill>
              </a:rPr>
              <a:t/>
            </a:r>
            <a:br>
              <a:rPr lang="ar-SA" dirty="0">
                <a:solidFill>
                  <a:schemeClr val="accent4">
                    <a:lumMod val="75000"/>
                  </a:schemeClr>
                </a:solidFill>
              </a:rPr>
            </a:br>
            <a:r>
              <a:rPr lang="ar-SA" dirty="0">
                <a:solidFill>
                  <a:schemeClr val="accent4">
                    <a:lumMod val="75000"/>
                  </a:schemeClr>
                </a:solidFill>
              </a:rPr>
              <a:t>3. </a:t>
            </a:r>
            <a:r>
              <a:rPr lang="ar-JO" dirty="0">
                <a:solidFill>
                  <a:schemeClr val="accent4">
                    <a:lumMod val="75000"/>
                  </a:schemeClr>
                </a:solidFill>
              </a:rPr>
              <a:t>ماذا تفعل </a:t>
            </a:r>
            <a:r>
              <a:rPr lang="ar-SA" dirty="0">
                <a:solidFill>
                  <a:schemeClr val="accent4">
                    <a:lumMod val="75000"/>
                  </a:schemeClr>
                </a:solidFill>
              </a:rPr>
              <a:t>إنّ وأخواتها </a:t>
            </a:r>
            <a:r>
              <a:rPr lang="ar-JO" dirty="0">
                <a:solidFill>
                  <a:schemeClr val="accent4">
                    <a:lumMod val="75000"/>
                  </a:schemeClr>
                </a:solidFill>
              </a:rPr>
              <a:t>بالجملة ال</a:t>
            </a:r>
            <a:r>
              <a:rPr lang="ar-SA" dirty="0">
                <a:solidFill>
                  <a:schemeClr val="accent4">
                    <a:lumMod val="75000"/>
                  </a:schemeClr>
                </a:solidFill>
              </a:rPr>
              <a:t>ا</a:t>
            </a:r>
            <a:r>
              <a:rPr lang="ar-JO" dirty="0">
                <a:solidFill>
                  <a:schemeClr val="accent4">
                    <a:lumMod val="75000"/>
                  </a:schemeClr>
                </a:solidFill>
              </a:rPr>
              <a:t>سمية</a:t>
            </a:r>
            <a:r>
              <a:rPr lang="ar-SA" dirty="0">
                <a:solidFill>
                  <a:schemeClr val="accent4">
                    <a:lumMod val="75000"/>
                  </a:schemeClr>
                </a:solidFill>
              </a:rPr>
              <a:t>؟</a:t>
            </a:r>
            <a:br>
              <a:rPr lang="ar-SA" dirty="0">
                <a:solidFill>
                  <a:schemeClr val="accent4">
                    <a:lumMod val="75000"/>
                  </a:schemeClr>
                </a:solidFill>
              </a:rPr>
            </a:br>
            <a:r>
              <a:rPr lang="ar-JO" dirty="0">
                <a:solidFill>
                  <a:schemeClr val="accent4">
                    <a:lumMod val="75000"/>
                  </a:schemeClr>
                </a:solidFill>
              </a:rPr>
              <a:t>تجعل المبتدأ </a:t>
            </a:r>
            <a:r>
              <a:rPr lang="ar-SA" dirty="0">
                <a:solidFill>
                  <a:schemeClr val="accent4">
                    <a:lumMod val="75000"/>
                  </a:schemeClr>
                </a:solidFill>
              </a:rPr>
              <a:t>ا</a:t>
            </a:r>
            <a:r>
              <a:rPr lang="ar-JO" dirty="0">
                <a:solidFill>
                  <a:schemeClr val="accent4">
                    <a:lumMod val="75000"/>
                  </a:schemeClr>
                </a:solidFill>
              </a:rPr>
              <a:t>سماً لها </a:t>
            </a:r>
            <a:r>
              <a:rPr lang="ar-SA" dirty="0">
                <a:solidFill>
                  <a:schemeClr val="accent4">
                    <a:lumMod val="75000"/>
                  </a:schemeClr>
                </a:solidFill>
              </a:rPr>
              <a:t>منصوبًا </a:t>
            </a:r>
            <a:r>
              <a:rPr lang="ar-JO" dirty="0">
                <a:solidFill>
                  <a:schemeClr val="accent4">
                    <a:lumMod val="75000"/>
                  </a:schemeClr>
                </a:solidFill>
              </a:rPr>
              <a:t>وتجعل الخبر خبراً لها </a:t>
            </a:r>
            <a:r>
              <a:rPr lang="ar-SA" dirty="0">
                <a:solidFill>
                  <a:schemeClr val="accent4">
                    <a:lumMod val="75000"/>
                  </a:schemeClr>
                </a:solidFill>
              </a:rPr>
              <a:t>مرفوعًا</a:t>
            </a:r>
            <a:r>
              <a:rPr lang="ar-JO" dirty="0">
                <a:solidFill>
                  <a:schemeClr val="accent4">
                    <a:lumMod val="75000"/>
                  </a:schemeClr>
                </a:solidFill>
              </a:rPr>
              <a:t>.</a:t>
            </a:r>
            <a:r>
              <a:rPr lang="ar-SA" dirty="0">
                <a:solidFill>
                  <a:schemeClr val="accent4">
                    <a:lumMod val="75000"/>
                  </a:schemeClr>
                </a:solidFill>
              </a:rPr>
              <a:t/>
            </a:r>
            <a:br>
              <a:rPr lang="ar-SA" dirty="0">
                <a:solidFill>
                  <a:schemeClr val="accent4">
                    <a:lumMod val="75000"/>
                  </a:schemeClr>
                </a:solidFill>
              </a:rPr>
            </a:br>
            <a:r>
              <a:rPr lang="ar-SA" dirty="0" smtClean="0"/>
              <a:t/>
            </a:r>
            <a:br>
              <a:rPr lang="ar-SA" dirty="0" smtClean="0"/>
            </a:br>
            <a:endParaRPr lang="he-IL" dirty="0"/>
          </a:p>
        </p:txBody>
      </p:sp>
    </p:spTree>
    <p:extLst>
      <p:ext uri="{BB962C8B-B14F-4D97-AF65-F5344CB8AC3E}">
        <p14:creationId xmlns:p14="http://schemas.microsoft.com/office/powerpoint/2010/main" val="189194405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28</Words>
  <Application>Microsoft Office PowerPoint</Application>
  <PresentationFormat>On-screen Show (4:3)</PresentationFormat>
  <Paragraphs>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ערכת נושא Office</vt:lpstr>
      <vt:lpstr>من خلال الدرس تعلمنا العديد من الأمور وأهمها. التطبيق الفعلي والعملي لأسئلة كان وأخواتها التطبيق الفعلي والعملي لأسئلة إنّ وأخواتها </vt:lpstr>
      <vt:lpstr>2.على أي نوع من الجمل تدخل كان وأخواتها؟ والجواب: على الجمل الاسمية. 2.على أي نوع من الجمل تدخل إنّ وأخواتها؟ والجواب: على الجمل الاسمية. </vt:lpstr>
      <vt:lpstr>3.ماذا تفعل كان وأخواتها بالجملة الاسمية؟  تجعل المبتدأ اسماً لها مرفوعًا وتجعل الخبر خبراً لها منصوبًا. 3. ماذا تفعل إنّ وأخواتها بالجملة الاسمية؟ تجعل المبتدأ اسماً لها منصوبًا وتجعل الخبر خبراً لها مرفوعًا.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خلال الدرس تعلمنا العديد من الأمور وأهمها. 1.التطبيق الفعلي والعملي لأسئلة كان وأخواتها وبذلك اختتمناه من خلال معرفتنا لعمل كان وأخواتها ولأسمها وخبرها ولكل جانب من جوانبها</dc:title>
  <dc:creator>feda</dc:creator>
  <cp:lastModifiedBy>ahmad1</cp:lastModifiedBy>
  <cp:revision>6</cp:revision>
  <dcterms:created xsi:type="dcterms:W3CDTF">2012-05-04T04:03:52Z</dcterms:created>
  <dcterms:modified xsi:type="dcterms:W3CDTF">2013-04-29T11:37:48Z</dcterms:modified>
</cp:coreProperties>
</file>