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אליפסה 4"/>
          <p:cNvSpPr/>
          <p:nvPr/>
        </p:nvSpPr>
        <p:spPr>
          <a:xfrm>
            <a:off x="971600" y="908720"/>
            <a:ext cx="7416824" cy="4680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/>
              <a:t>*</a:t>
            </a:r>
            <a:r>
              <a:rPr lang="ar-SA" sz="2800" dirty="0" smtClean="0">
                <a:solidFill>
                  <a:srgbClr val="FF0000"/>
                </a:solidFill>
              </a:rPr>
              <a:t>ما هي أخوات </a:t>
            </a:r>
            <a:r>
              <a:rPr lang="ar-SA" sz="2800" dirty="0" err="1" smtClean="0">
                <a:solidFill>
                  <a:srgbClr val="FF0000"/>
                </a:solidFill>
              </a:rPr>
              <a:t>كان؟؟</a:t>
            </a:r>
            <a:endParaRPr lang="ar-SA" sz="2800" dirty="0" smtClean="0">
              <a:solidFill>
                <a:srgbClr val="FF0000"/>
              </a:solidFill>
            </a:endParaRPr>
          </a:p>
          <a:p>
            <a:pPr algn="ctr"/>
            <a:r>
              <a:rPr lang="ar-SA" sz="2800" dirty="0" err="1" smtClean="0"/>
              <a:t>*كان    *أمسى   *أصبح           </a:t>
            </a:r>
            <a:r>
              <a:rPr lang="ar-SA" sz="2800" dirty="0" smtClean="0"/>
              <a:t>*ليس</a:t>
            </a:r>
            <a:br>
              <a:rPr lang="ar-SA" sz="2800" dirty="0" smtClean="0"/>
            </a:br>
            <a:r>
              <a:rPr lang="ar-SA" sz="2800" dirty="0" err="1" smtClean="0"/>
              <a:t>*بات         *صار </a:t>
            </a:r>
            <a:r>
              <a:rPr lang="ar-SA" sz="2800" dirty="0" smtClean="0"/>
              <a:t>*ما </a:t>
            </a:r>
            <a:r>
              <a:rPr lang="ar-SA" sz="2800" dirty="0" err="1" smtClean="0"/>
              <a:t>زال   </a:t>
            </a:r>
            <a:r>
              <a:rPr lang="ar-SA" sz="2800" dirty="0" smtClean="0"/>
              <a:t>*ما </a:t>
            </a:r>
            <a:r>
              <a:rPr lang="ar-SA" sz="2800" dirty="0" err="1" smtClean="0"/>
              <a:t>دام </a:t>
            </a:r>
            <a:br>
              <a:rPr lang="ar-SA" sz="2800" dirty="0" err="1" smtClean="0"/>
            </a:br>
            <a:r>
              <a:rPr lang="ar-SA" sz="2800" dirty="0" err="1" smtClean="0"/>
              <a:t>*صار  *ظل  *بات </a:t>
            </a:r>
            <a:r>
              <a:rPr lang="ar-SA" sz="2800" dirty="0" smtClean="0"/>
              <a:t>*ما فتئ.</a:t>
            </a:r>
            <a:endParaRPr lang="ar-SA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6" name="Picture 4" descr="http://images.aarabladies.com/media/images/23478af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1628800"/>
            <a:ext cx="1047750" cy="3528392"/>
          </a:xfrm>
          <a:prstGeom prst="rect">
            <a:avLst/>
          </a:prstGeom>
          <a:noFill/>
        </p:spPr>
      </p:pic>
      <p:pic>
        <p:nvPicPr>
          <p:cNvPr id="7" name="Picture 4" descr="http://images.aarabladies.com/media/images/23478af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268760"/>
            <a:ext cx="1047750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פיצוץ 1 4"/>
          <p:cNvSpPr/>
          <p:nvPr/>
        </p:nvSpPr>
        <p:spPr>
          <a:xfrm>
            <a:off x="611560" y="2492896"/>
            <a:ext cx="5328592" cy="367240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rgbClr val="C0504D">
                    <a:lumMod val="50000"/>
                  </a:srgbClr>
                </a:solidFill>
              </a:rPr>
              <a:t>السؤال الأول</a:t>
            </a:r>
            <a:endParaRPr lang="he-IL" sz="4000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6" name="Picture 4" descr="وسع وسع وسع موسوعة ايموشنز صور متحركه و جليتر وسمايلات لاحلى بنات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908720"/>
            <a:ext cx="1143000" cy="49685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8164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2.gstatic.com/images?q=tbn:ANd9GcSuqVl1j7uOwK1_adhIJGg4wlEJLIpLJdRfJKNsIr64ANODgxut8TJTXMrR0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040560"/>
          </a:xfrm>
        </p:spPr>
        <p:txBody>
          <a:bodyPr>
            <a:normAutofit fontScale="90000"/>
          </a:bodyPr>
          <a:lstStyle/>
          <a:p>
            <a:r>
              <a:rPr lang="ar-SA" sz="4000" dirty="0"/>
              <a:t>أكتب ا</a:t>
            </a:r>
            <a:r>
              <a:rPr lang="ar-SA" sz="4000" dirty="0" smtClean="0"/>
              <a:t>سمًا وخبرًا </a:t>
            </a:r>
            <a:r>
              <a:rPr lang="ar-SA" sz="4000" dirty="0"/>
              <a:t>لكل ناسخ مما يلي: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/>
              <a:t> 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 err="1"/>
              <a:t>1.كان ____________________________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/>
              <a:t> 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 err="1"/>
              <a:t>2.كأن____________________________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/>
              <a:t> 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 err="1"/>
              <a:t>3.لعل____________________________</a:t>
            </a:r>
            <a:r>
              <a:rPr lang="en-US" dirty="0"/>
              <a:t/>
            </a:r>
            <a:br>
              <a:rPr lang="en-US" dirty="0"/>
            </a:br>
            <a:r>
              <a:rPr lang="ar-SA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97390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2.gstatic.com/images?q=tbn:ANd9GcSuqVl1j7uOwK1_adhIJGg4wlEJLIpLJdRfJKNsIr64ANODgxut8TJTXMrR0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r>
              <a:rPr lang="ar-SA" dirty="0" err="1" smtClean="0"/>
              <a:t>4.</a:t>
            </a:r>
            <a:r>
              <a:rPr lang="ar-SA" sz="4000" dirty="0" err="1" smtClean="0"/>
              <a:t>أصبح</a:t>
            </a:r>
            <a:r>
              <a:rPr lang="ar-SA" sz="4000" dirty="0" err="1"/>
              <a:t>___________________________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/>
              <a:t> 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 err="1"/>
              <a:t>5.بات____________________________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/>
              <a:t> 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/>
              <a:t>6.ما </a:t>
            </a:r>
            <a:r>
              <a:rPr lang="ar-SA" sz="4000" dirty="0" err="1"/>
              <a:t>دام__________________________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/>
              <a:t> 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 err="1"/>
              <a:t>7.إن ____________________________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84260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5" name="פיצוץ 2 4"/>
          <p:cNvSpPr/>
          <p:nvPr/>
        </p:nvSpPr>
        <p:spPr>
          <a:xfrm>
            <a:off x="1331640" y="1700808"/>
            <a:ext cx="4896544" cy="396044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prstClr val="white"/>
                </a:solidFill>
              </a:rPr>
              <a:t>السؤال الثاني</a:t>
            </a:r>
            <a:endParaRPr lang="he-IL" sz="4000" dirty="0">
              <a:solidFill>
                <a:prstClr val="white"/>
              </a:solidFill>
            </a:endParaRPr>
          </a:p>
        </p:txBody>
      </p:sp>
      <p:pic>
        <p:nvPicPr>
          <p:cNvPr id="6" name="Picture 2" descr="وسع وسع وسع موسوعة ايموشنز صور متحركه و جليتر وسمايلات لاحلى بنات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268760"/>
            <a:ext cx="2016224" cy="48245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4766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2.gstatic.com/images?q=tbn:ANd9GcSuqVl1j7uOwK1_adhIJGg4wlEJLIpLJdRfJKNsIr64ANODgxut8TJTXMrR0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r>
              <a:rPr lang="ar-SA" sz="4000" dirty="0" smtClean="0"/>
              <a:t/>
            </a:r>
            <a:br>
              <a:rPr lang="ar-SA" sz="4000" dirty="0" smtClean="0"/>
            </a:br>
            <a:r>
              <a:rPr lang="ar-SA" sz="4000" dirty="0"/>
              <a:t/>
            </a:r>
            <a:br>
              <a:rPr lang="ar-SA" sz="4000" dirty="0"/>
            </a:br>
            <a:r>
              <a:rPr lang="ar-SA" sz="4000" dirty="0" smtClean="0">
                <a:solidFill>
                  <a:srgbClr val="0070C0"/>
                </a:solidFill>
              </a:rPr>
              <a:t>أكتب </a:t>
            </a:r>
            <a:r>
              <a:rPr lang="ar-SA" sz="4000" dirty="0">
                <a:solidFill>
                  <a:srgbClr val="0070C0"/>
                </a:solidFill>
              </a:rPr>
              <a:t>ناسخاً مناسباً في الجمل </a:t>
            </a:r>
            <a:r>
              <a:rPr lang="ar-SA" sz="4000" dirty="0" err="1">
                <a:solidFill>
                  <a:srgbClr val="0070C0"/>
                </a:solidFill>
              </a:rPr>
              <a:t>الاتية .</a:t>
            </a:r>
            <a:r>
              <a:rPr lang="en-US" sz="4000" dirty="0">
                <a:solidFill>
                  <a:srgbClr val="0070C0"/>
                </a:solidFill>
              </a:rPr>
              <a:t/>
            </a:r>
            <a:br>
              <a:rPr lang="en-US" sz="4000" dirty="0">
                <a:solidFill>
                  <a:srgbClr val="0070C0"/>
                </a:solidFill>
              </a:rPr>
            </a:br>
            <a:r>
              <a:rPr lang="ar-SA" sz="4000" dirty="0"/>
              <a:t>                                                      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>
                <a:solidFill>
                  <a:srgbClr val="7030A0"/>
                </a:solidFill>
              </a:rPr>
              <a:t>____  الأسدُ قوياً                                                        </a:t>
            </a:r>
            <a:r>
              <a:rPr lang="en-US" sz="4000" dirty="0">
                <a:solidFill>
                  <a:srgbClr val="7030A0"/>
                </a:solidFill>
              </a:rPr>
              <a:t/>
            </a:r>
            <a:br>
              <a:rPr lang="en-US" sz="4000" dirty="0">
                <a:solidFill>
                  <a:srgbClr val="7030A0"/>
                </a:solidFill>
              </a:rPr>
            </a:br>
            <a:r>
              <a:rPr lang="ar-SA" sz="4000" dirty="0">
                <a:solidFill>
                  <a:srgbClr val="7030A0"/>
                </a:solidFill>
              </a:rPr>
              <a:t> </a:t>
            </a:r>
            <a:r>
              <a:rPr lang="en-US" sz="4000" dirty="0">
                <a:solidFill>
                  <a:srgbClr val="7030A0"/>
                </a:solidFill>
              </a:rPr>
              <a:t/>
            </a:r>
            <a:br>
              <a:rPr lang="en-US" sz="4000" dirty="0">
                <a:solidFill>
                  <a:srgbClr val="7030A0"/>
                </a:solidFill>
              </a:rPr>
            </a:br>
            <a:r>
              <a:rPr lang="ar-SA" sz="4000" dirty="0">
                <a:solidFill>
                  <a:srgbClr val="7030A0"/>
                </a:solidFill>
              </a:rPr>
              <a:t>____ الجبلُ شاهقاً </a:t>
            </a:r>
            <a:r>
              <a:rPr lang="en-US" sz="4000" dirty="0">
                <a:solidFill>
                  <a:srgbClr val="7030A0"/>
                </a:solidFill>
              </a:rPr>
              <a:t/>
            </a:r>
            <a:br>
              <a:rPr lang="en-US" sz="4000" dirty="0">
                <a:solidFill>
                  <a:srgbClr val="7030A0"/>
                </a:solidFill>
              </a:rPr>
            </a:br>
            <a:r>
              <a:rPr lang="ar-SA" sz="4000" dirty="0">
                <a:solidFill>
                  <a:srgbClr val="7030A0"/>
                </a:solidFill>
              </a:rPr>
              <a:t> </a:t>
            </a:r>
            <a:r>
              <a:rPr lang="en-US" sz="4000" dirty="0">
                <a:solidFill>
                  <a:srgbClr val="7030A0"/>
                </a:solidFill>
              </a:rPr>
              <a:t/>
            </a:r>
            <a:br>
              <a:rPr lang="en-US" sz="4000" dirty="0">
                <a:solidFill>
                  <a:srgbClr val="7030A0"/>
                </a:solidFill>
              </a:rPr>
            </a:br>
            <a:r>
              <a:rPr lang="ar-SA" sz="4000" dirty="0">
                <a:solidFill>
                  <a:srgbClr val="7030A0"/>
                </a:solidFill>
              </a:rPr>
              <a:t>____الشتاءُ </a:t>
            </a:r>
            <a:r>
              <a:rPr lang="ar-SA" sz="4000" dirty="0" err="1">
                <a:solidFill>
                  <a:srgbClr val="7030A0"/>
                </a:solidFill>
              </a:rPr>
              <a:t>قارساً</a:t>
            </a:r>
            <a:r>
              <a:rPr lang="en-US" sz="4000" dirty="0">
                <a:solidFill>
                  <a:srgbClr val="7030A0"/>
                </a:solidFill>
              </a:rPr>
              <a:t/>
            </a:r>
            <a:br>
              <a:rPr lang="en-US" sz="4000" dirty="0">
                <a:solidFill>
                  <a:srgbClr val="7030A0"/>
                </a:solidFill>
              </a:rPr>
            </a:br>
            <a:r>
              <a:rPr lang="ar-SA" sz="4000" dirty="0">
                <a:solidFill>
                  <a:srgbClr val="7030A0"/>
                </a:solidFill>
              </a:rPr>
              <a:t> </a:t>
            </a:r>
            <a:r>
              <a:rPr lang="en-US" sz="4000" dirty="0">
                <a:solidFill>
                  <a:srgbClr val="7030A0"/>
                </a:solidFill>
              </a:rPr>
              <a:t/>
            </a:r>
            <a:br>
              <a:rPr lang="en-US" sz="4000" dirty="0">
                <a:solidFill>
                  <a:srgbClr val="7030A0"/>
                </a:solidFill>
              </a:rPr>
            </a:br>
            <a:r>
              <a:rPr lang="ar-SA" sz="4000" dirty="0">
                <a:solidFill>
                  <a:srgbClr val="7030A0"/>
                </a:solidFill>
              </a:rPr>
              <a:t>____ الطقسَ جميلٌ</a:t>
            </a:r>
            <a:r>
              <a:rPr lang="en-US" sz="4000" dirty="0">
                <a:solidFill>
                  <a:srgbClr val="7030A0"/>
                </a:solidFill>
              </a:rPr>
              <a:t/>
            </a:r>
            <a:br>
              <a:rPr lang="en-US" sz="4000" dirty="0">
                <a:solidFill>
                  <a:srgbClr val="7030A0"/>
                </a:solidFill>
              </a:rPr>
            </a:br>
            <a:r>
              <a:rPr lang="en-US" sz="4000" dirty="0">
                <a:solidFill>
                  <a:srgbClr val="7030A0"/>
                </a:solidFill>
              </a:rPr>
              <a:t> 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49557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ما هي أخوات </a:t>
            </a:r>
            <a:r>
              <a:rPr lang="ar-SA" dirty="0" err="1" smtClean="0">
                <a:solidFill>
                  <a:srgbClr val="FF0000"/>
                </a:solidFill>
              </a:rPr>
              <a:t>إن ؟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ar-SA" dirty="0" smtClean="0"/>
              <a:t>إن </a:t>
            </a:r>
            <a:br>
              <a:rPr lang="ar-SA" dirty="0" smtClean="0"/>
            </a:br>
            <a:r>
              <a:rPr lang="ar-SA" dirty="0" smtClean="0"/>
              <a:t>أن </a:t>
            </a:r>
            <a:br>
              <a:rPr lang="ar-SA" dirty="0" smtClean="0"/>
            </a:br>
            <a:r>
              <a:rPr lang="ar-SA" dirty="0" smtClean="0"/>
              <a:t>لكن </a:t>
            </a:r>
            <a:br>
              <a:rPr lang="ar-SA" dirty="0" smtClean="0"/>
            </a:br>
            <a:r>
              <a:rPr lang="ar-SA" dirty="0" err="1" smtClean="0"/>
              <a:t>ليت </a:t>
            </a:r>
            <a:br>
              <a:rPr lang="ar-SA" dirty="0" err="1" smtClean="0"/>
            </a:br>
            <a:r>
              <a:rPr lang="ar-SA" dirty="0" smtClean="0"/>
              <a:t>،لعل.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pic>
        <p:nvPicPr>
          <p:cNvPr id="6" name="Picture 4" descr="وسع وسع وسع موسوعة ايموشنز صور متحركه و جليتر وسمايلات لاحلى بنات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908720"/>
            <a:ext cx="1143000" cy="4968552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ما هي أخوات إن ؟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إن ،أن،لكن ،لكن ،ليت ،لعل.</a:t>
            </a: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ما هي أخوات إن ؟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إن ،أن،لكن ،لكن ،ليت ،لعل.</a:t>
            </a: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ما هي أخوات إن ؟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إن ،أن،لكن ،لكن ،ليت ،لعل.</a:t>
            </a: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ما هي أخوات إن ؟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إن ،أن،لكن ،لكن ،ليت ،لعل.</a:t>
            </a: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>
            <a:normAutofit fontScale="90000"/>
          </a:bodyPr>
          <a:lstStyle/>
          <a:p>
            <a:r>
              <a:rPr lang="ar-SA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ar-SA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</a:br>
            <a:r>
              <a:rPr lang="ar-SA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ar-SA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</a:br>
            <a:r>
              <a:rPr lang="ar-JO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ماذا تفعلان بالجملة </a:t>
            </a:r>
            <a:r>
              <a:rPr lang="ar-JO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الإسمية</a:t>
            </a:r>
            <a:r>
              <a:rPr lang="ar-JO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ar-SA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ar-SA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</a:br>
            <a:r>
              <a:rPr lang="ar-JO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كان: تجعل المبتدأ </a:t>
            </a:r>
            <a:r>
              <a:rPr lang="ar-JO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إسماً</a:t>
            </a:r>
            <a:r>
              <a:rPr lang="ar-JO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لها مرفوعاً وتجعل الخبر خبراً لها منصوباً.</a:t>
            </a:r>
            <a:r>
              <a:rPr lang="en-US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</a:br>
            <a:r>
              <a:rPr lang="ar-JO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أما </a:t>
            </a:r>
            <a:r>
              <a:rPr lang="ar-JO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إن </a:t>
            </a:r>
            <a:r>
              <a:rPr lang="ar-JO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: تجعل المبتدأ اسما لها منصوباً وتجعل الخبر خبراً لها مرفوعاً.</a:t>
            </a:r>
            <a:r>
              <a:rPr lang="en-US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</a:br>
            <a:endParaRPr lang="he-IL" dirty="0">
              <a:solidFill>
                <a:srgbClr val="FF0000"/>
              </a:solidFill>
              <a:latin typeface="Andalus" pitchFamily="18" charset="-78"/>
            </a:endParaRPr>
          </a:p>
        </p:txBody>
      </p:sp>
      <p:pic>
        <p:nvPicPr>
          <p:cNvPr id="5" name="Picture 4" descr="http://images.aarabladies.com/media/images/23478af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21088"/>
            <a:ext cx="1047750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פיצוץ 2 4"/>
          <p:cNvSpPr/>
          <p:nvPr/>
        </p:nvSpPr>
        <p:spPr>
          <a:xfrm>
            <a:off x="1979712" y="1700808"/>
            <a:ext cx="4104456" cy="38884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solidFill>
                  <a:srgbClr val="FF0000"/>
                </a:solidFill>
              </a:rPr>
              <a:t>السؤال الأول</a:t>
            </a:r>
            <a:endParaRPr lang="he-IL" sz="4400" dirty="0">
              <a:solidFill>
                <a:srgbClr val="FF0000"/>
              </a:solidFill>
            </a:endParaRPr>
          </a:p>
        </p:txBody>
      </p:sp>
      <p:pic>
        <p:nvPicPr>
          <p:cNvPr id="6" name="Picture 4" descr="http://images.aarabladies.com/media/images/23478af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988840"/>
            <a:ext cx="1047750" cy="3528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5632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2.gstatic.com/images?q=tbn:ANd9GcSuqVl1j7uOwK1_adhIJGg4wlEJLIpLJdRfJKNsIr64ANODgxut8TJTXMrR0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/>
          <a:lstStyle/>
          <a:p>
            <a:pPr lvl="0"/>
            <a:r>
              <a:rPr lang="ar-SA" sz="4000" dirty="0">
                <a:solidFill>
                  <a:srgbClr val="C00000"/>
                </a:solidFill>
              </a:rPr>
              <a:t>ضع إن أو إحدى أخواتها في الفراغ المناسب من كل جملة مما يأتي </a:t>
            </a:r>
            <a:r>
              <a:rPr lang="ar-SA" sz="4000" dirty="0" smtClean="0">
                <a:solidFill>
                  <a:srgbClr val="C00000"/>
                </a:solidFill>
              </a:rPr>
              <a:t>واشكل </a:t>
            </a:r>
            <a:r>
              <a:rPr lang="ar-SA" sz="4000" dirty="0">
                <a:solidFill>
                  <a:srgbClr val="C00000"/>
                </a:solidFill>
              </a:rPr>
              <a:t>أواخر الكلمات :-</a:t>
            </a:r>
            <a:r>
              <a:rPr lang="en-US" dirty="0"/>
              <a:t/>
            </a:r>
            <a:br>
              <a:rPr lang="en-US" dirty="0"/>
            </a:br>
            <a:r>
              <a:rPr lang="ar-SA" dirty="0" err="1" smtClean="0">
                <a:solidFill>
                  <a:srgbClr val="002060"/>
                </a:solidFill>
              </a:rPr>
              <a:t>1.(.............</a:t>
            </a:r>
            <a:r>
              <a:rPr lang="ar-SA" dirty="0" smtClean="0">
                <a:solidFill>
                  <a:srgbClr val="002060"/>
                </a:solidFill>
              </a:rPr>
              <a:t> </a:t>
            </a:r>
            <a:r>
              <a:rPr lang="ar-SA" dirty="0">
                <a:solidFill>
                  <a:srgbClr val="002060"/>
                </a:solidFill>
              </a:rPr>
              <a:t>النتيجة </a:t>
            </a:r>
            <a:r>
              <a:rPr lang="ar-SA" dirty="0" err="1">
                <a:solidFill>
                  <a:srgbClr val="002060"/>
                </a:solidFill>
              </a:rPr>
              <a:t>حسنة ) .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 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ar-SA" dirty="0" err="1" smtClean="0">
                <a:solidFill>
                  <a:srgbClr val="002060"/>
                </a:solidFill>
              </a:rPr>
              <a:t>2.</a:t>
            </a:r>
            <a:r>
              <a:rPr lang="ar-SA" dirty="0" smtClean="0">
                <a:solidFill>
                  <a:srgbClr val="002060"/>
                </a:solidFill>
              </a:rPr>
              <a:t>(----------</a:t>
            </a:r>
            <a:r>
              <a:rPr lang="ar-SA" dirty="0">
                <a:solidFill>
                  <a:srgbClr val="002060"/>
                </a:solidFill>
              </a:rPr>
              <a:t>الفيضان قريب</a:t>
            </a:r>
            <a:r>
              <a:rPr lang="ar-SA" dirty="0" err="1">
                <a:solidFill>
                  <a:srgbClr val="002060"/>
                </a:solidFill>
              </a:rPr>
              <a:t>)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 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ar-SA" dirty="0" err="1" smtClean="0">
                <a:solidFill>
                  <a:srgbClr val="002060"/>
                </a:solidFill>
              </a:rPr>
              <a:t>3.</a:t>
            </a:r>
            <a:r>
              <a:rPr lang="ar-SA" dirty="0" smtClean="0">
                <a:solidFill>
                  <a:srgbClr val="002060"/>
                </a:solidFill>
              </a:rPr>
              <a:t>(----------</a:t>
            </a:r>
            <a:r>
              <a:rPr lang="ar-SA" dirty="0">
                <a:solidFill>
                  <a:srgbClr val="002060"/>
                </a:solidFill>
              </a:rPr>
              <a:t>الخروف كبير</a:t>
            </a:r>
            <a:r>
              <a:rPr lang="ar-SA" dirty="0" err="1">
                <a:solidFill>
                  <a:srgbClr val="002060"/>
                </a:solidFill>
              </a:rPr>
              <a:t>)</a:t>
            </a:r>
            <a:endParaRPr lang="he-I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572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2.gstatic.com/images?q=tbn:ANd9GcSuqVl1j7uOwK1_adhIJGg4wlEJLIpLJdRfJKNsIr64ANODgxut8TJTXMrR0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pPr lvl="0"/>
            <a:r>
              <a:rPr lang="ar-SA" dirty="0" err="1" smtClean="0">
                <a:solidFill>
                  <a:srgbClr val="002060"/>
                </a:solidFill>
              </a:rPr>
              <a:t>5.</a:t>
            </a:r>
            <a:r>
              <a:rPr lang="ar-SA" dirty="0" smtClean="0">
                <a:solidFill>
                  <a:srgbClr val="002060"/>
                </a:solidFill>
              </a:rPr>
              <a:t>(---------</a:t>
            </a:r>
            <a:r>
              <a:rPr lang="ar-SA" dirty="0">
                <a:solidFill>
                  <a:srgbClr val="002060"/>
                </a:solidFill>
              </a:rPr>
              <a:t>الطقس جميل</a:t>
            </a:r>
            <a:r>
              <a:rPr lang="ar-SA" dirty="0" err="1">
                <a:solidFill>
                  <a:srgbClr val="002060"/>
                </a:solidFill>
              </a:rPr>
              <a:t>)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 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ar-SA" dirty="0" smtClean="0">
                <a:solidFill>
                  <a:srgbClr val="002060"/>
                </a:solidFill>
              </a:rPr>
              <a:t>      </a:t>
            </a:r>
            <a:r>
              <a:rPr lang="ar-SA" dirty="0" err="1" smtClean="0">
                <a:solidFill>
                  <a:srgbClr val="002060"/>
                </a:solidFill>
              </a:rPr>
              <a:t>6.(..............</a:t>
            </a:r>
            <a:r>
              <a:rPr lang="ar-SA" dirty="0" smtClean="0">
                <a:solidFill>
                  <a:srgbClr val="002060"/>
                </a:solidFill>
              </a:rPr>
              <a:t> </a:t>
            </a:r>
            <a:r>
              <a:rPr lang="ar-SA" dirty="0">
                <a:solidFill>
                  <a:srgbClr val="002060"/>
                </a:solidFill>
              </a:rPr>
              <a:t>البستان </a:t>
            </a:r>
            <a:r>
              <a:rPr lang="ar-SA" dirty="0" err="1">
                <a:solidFill>
                  <a:srgbClr val="002060"/>
                </a:solidFill>
              </a:rPr>
              <a:t>مهمل ) .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he-I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046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פיצוץ 2 4"/>
          <p:cNvSpPr/>
          <p:nvPr/>
        </p:nvSpPr>
        <p:spPr>
          <a:xfrm>
            <a:off x="467544" y="2276872"/>
            <a:ext cx="5688632" cy="316835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prstClr val="white"/>
                </a:solidFill>
              </a:rPr>
              <a:t>السؤال الثاني</a:t>
            </a:r>
            <a:endParaRPr lang="he-IL" sz="4000" dirty="0">
              <a:solidFill>
                <a:prstClr val="white"/>
              </a:solidFill>
            </a:endParaRPr>
          </a:p>
        </p:txBody>
      </p:sp>
      <p:pic>
        <p:nvPicPr>
          <p:cNvPr id="6" name="Picture 2" descr="وسع وسع وسع موسوعة ايموشنز صور متحركه و جليتر وسمايلات لاحلى بنات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268760"/>
            <a:ext cx="2016224" cy="48245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0709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2.gstatic.com/images?q=tbn:ANd9GcSuqVl1j7uOwK1_adhIJGg4wlEJLIpLJdRfJKNsIr64ANODgxut8TJTXMrR0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5530626"/>
          </a:xfrm>
        </p:spPr>
        <p:txBody>
          <a:bodyPr>
            <a:normAutofit fontScale="90000"/>
          </a:bodyPr>
          <a:lstStyle/>
          <a:p>
            <a:pPr lvl="1" rtl="1"/>
            <a:r>
              <a:rPr lang="ar-SA" sz="4000" dirty="0" smtClean="0">
                <a:solidFill>
                  <a:srgbClr val="C00000"/>
                </a:solidFill>
              </a:rPr>
              <a:t/>
            </a:r>
            <a:br>
              <a:rPr lang="ar-SA" sz="4000" dirty="0" smtClean="0">
                <a:solidFill>
                  <a:srgbClr val="C00000"/>
                </a:solidFill>
              </a:rPr>
            </a:br>
            <a:r>
              <a:rPr lang="ar-SA" sz="4000" dirty="0" smtClean="0">
                <a:solidFill>
                  <a:srgbClr val="C00000"/>
                </a:solidFill>
              </a:rPr>
              <a:t/>
            </a:r>
            <a:br>
              <a:rPr lang="ar-SA" sz="4000" dirty="0" smtClean="0">
                <a:solidFill>
                  <a:srgbClr val="C00000"/>
                </a:solidFill>
              </a:rPr>
            </a:br>
            <a:r>
              <a:rPr lang="ar-SA" sz="4000" dirty="0">
                <a:solidFill>
                  <a:srgbClr val="C00000"/>
                </a:solidFill>
              </a:rPr>
              <a:t/>
            </a:r>
            <a:br>
              <a:rPr lang="ar-SA" sz="4000" dirty="0">
                <a:solidFill>
                  <a:srgbClr val="C00000"/>
                </a:solidFill>
              </a:rPr>
            </a:br>
            <a:r>
              <a:rPr lang="ar-SA" sz="4000" dirty="0" smtClean="0">
                <a:solidFill>
                  <a:srgbClr val="C00000"/>
                </a:solidFill>
              </a:rPr>
              <a:t/>
            </a:r>
            <a:br>
              <a:rPr lang="ar-SA" sz="4000" dirty="0" smtClean="0">
                <a:solidFill>
                  <a:srgbClr val="C00000"/>
                </a:solidFill>
              </a:rPr>
            </a:br>
            <a:r>
              <a:rPr lang="ar-SA" sz="3100" dirty="0" smtClean="0">
                <a:solidFill>
                  <a:srgbClr val="C00000"/>
                </a:solidFill>
              </a:rPr>
              <a:t>أتمم </a:t>
            </a:r>
            <a:r>
              <a:rPr lang="ar-SA" sz="3100" dirty="0">
                <a:solidFill>
                  <a:srgbClr val="C00000"/>
                </a:solidFill>
              </a:rPr>
              <a:t>الجمل الآتية بوضع الخبر في المكان الخالي ثم اضبط أواخر </a:t>
            </a:r>
            <a:r>
              <a:rPr lang="ar-SA" sz="3100" dirty="0" err="1">
                <a:solidFill>
                  <a:srgbClr val="C00000"/>
                </a:solidFill>
              </a:rPr>
              <a:t>كلماتها :-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ar-SA" sz="3100" dirty="0"/>
              <a:t> 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ar-SA" sz="3100" dirty="0" err="1">
                <a:solidFill>
                  <a:schemeClr val="accent2">
                    <a:lumMod val="50000"/>
                  </a:schemeClr>
                </a:solidFill>
              </a:rPr>
              <a:t>(1 ) </a:t>
            </a:r>
            <a:r>
              <a:rPr lang="ar-SA" sz="3100" dirty="0">
                <a:solidFill>
                  <a:schemeClr val="accent2">
                    <a:lumMod val="50000"/>
                  </a:schemeClr>
                </a:solidFill>
              </a:rPr>
              <a:t>– إن </a:t>
            </a:r>
            <a:r>
              <a:rPr lang="ar-SA" sz="3100" dirty="0" err="1">
                <a:solidFill>
                  <a:schemeClr val="accent2">
                    <a:lumMod val="50000"/>
                  </a:schemeClr>
                </a:solidFill>
              </a:rPr>
              <a:t>الأسد ........................................... .</a:t>
            </a:r>
            <a:r>
              <a:rPr lang="en-US" sz="31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31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100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br>
              <a:rPr lang="en-US" sz="31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sz="3100" dirty="0">
                <a:solidFill>
                  <a:schemeClr val="accent2">
                    <a:lumMod val="50000"/>
                  </a:schemeClr>
                </a:solidFill>
              </a:rPr>
              <a:t>( </a:t>
            </a:r>
            <a:r>
              <a:rPr lang="ar-SA" sz="3100" dirty="0" err="1">
                <a:solidFill>
                  <a:schemeClr val="accent2">
                    <a:lumMod val="50000"/>
                  </a:schemeClr>
                </a:solidFill>
              </a:rPr>
              <a:t>2 ) </a:t>
            </a:r>
            <a:r>
              <a:rPr lang="ar-SA" sz="3100" dirty="0">
                <a:solidFill>
                  <a:schemeClr val="accent2">
                    <a:lumMod val="50000"/>
                  </a:schemeClr>
                </a:solidFill>
              </a:rPr>
              <a:t>– كأن </a:t>
            </a:r>
            <a:r>
              <a:rPr lang="ar-SA" sz="3100" dirty="0" err="1">
                <a:solidFill>
                  <a:schemeClr val="accent2">
                    <a:lumMod val="50000"/>
                  </a:schemeClr>
                </a:solidFill>
              </a:rPr>
              <a:t>البيت ........................</a:t>
            </a:r>
            <a:r>
              <a:rPr lang="ar-SA" sz="31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SA" sz="3100" dirty="0" err="1">
                <a:solidFill>
                  <a:schemeClr val="accent2">
                    <a:lumMod val="50000"/>
                  </a:schemeClr>
                </a:solidFill>
              </a:rPr>
              <a:t>..............</a:t>
            </a:r>
            <a:r>
              <a:rPr lang="ar-SA" sz="31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SA" sz="3100" dirty="0" err="1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en-US" sz="31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31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sz="3100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en-US" sz="31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31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sz="3100" dirty="0">
                <a:solidFill>
                  <a:schemeClr val="accent2">
                    <a:lumMod val="50000"/>
                  </a:schemeClr>
                </a:solidFill>
              </a:rPr>
              <a:t>( </a:t>
            </a:r>
            <a:r>
              <a:rPr lang="ar-SA" sz="3100" dirty="0" err="1">
                <a:solidFill>
                  <a:schemeClr val="accent2">
                    <a:lumMod val="50000"/>
                  </a:schemeClr>
                </a:solidFill>
              </a:rPr>
              <a:t>3 ) </a:t>
            </a:r>
            <a:r>
              <a:rPr lang="ar-SA" sz="3100" dirty="0">
                <a:solidFill>
                  <a:schemeClr val="accent2">
                    <a:lumMod val="50000"/>
                  </a:schemeClr>
                </a:solidFill>
              </a:rPr>
              <a:t>– ليت </a:t>
            </a:r>
            <a:r>
              <a:rPr lang="ar-SA" sz="3100" dirty="0" err="1">
                <a:solidFill>
                  <a:schemeClr val="accent2">
                    <a:lumMod val="50000"/>
                  </a:schemeClr>
                </a:solidFill>
              </a:rPr>
              <a:t>الأزهار ...............................</a:t>
            </a:r>
            <a:r>
              <a:rPr lang="ar-SA" sz="31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1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31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sz="3100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en-US" sz="31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31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sz="3100" dirty="0">
                <a:solidFill>
                  <a:schemeClr val="accent2">
                    <a:lumMod val="50000"/>
                  </a:schemeClr>
                </a:solidFill>
              </a:rPr>
              <a:t>(4)_ لعل </a:t>
            </a:r>
            <a:r>
              <a:rPr lang="ar-SA" sz="3100" dirty="0" err="1">
                <a:solidFill>
                  <a:schemeClr val="accent2">
                    <a:lumMod val="50000"/>
                  </a:schemeClr>
                </a:solidFill>
              </a:rPr>
              <a:t>الجو------------------------------.</a:t>
            </a:r>
            <a:r>
              <a:rPr lang="en-US" sz="31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31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sz="3100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11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sz="3600" dirty="0" smtClean="0">
                <a:solidFill>
                  <a:srgbClr val="C00000"/>
                </a:solidFill>
              </a:rPr>
              <a:t/>
            </a:r>
            <a:br>
              <a:rPr lang="ar-SA" sz="3600" dirty="0" smtClean="0">
                <a:solidFill>
                  <a:srgbClr val="C00000"/>
                </a:solidFill>
              </a:rPr>
            </a:br>
            <a:r>
              <a:rPr lang="ar-SA" sz="3600" dirty="0" smtClean="0">
                <a:solidFill>
                  <a:srgbClr val="C00000"/>
                </a:solidFill>
              </a:rPr>
              <a:t/>
            </a:r>
            <a:br>
              <a:rPr lang="ar-SA" sz="3600" dirty="0" smtClean="0">
                <a:solidFill>
                  <a:srgbClr val="C00000"/>
                </a:solidFill>
              </a:rPr>
            </a:br>
            <a:r>
              <a:rPr lang="ar-SA" sz="3600" dirty="0" smtClean="0">
                <a:solidFill>
                  <a:srgbClr val="C00000"/>
                </a:solidFill>
              </a:rPr>
              <a:t/>
            </a:r>
            <a:br>
              <a:rPr lang="ar-SA" sz="3600" dirty="0" smtClean="0">
                <a:solidFill>
                  <a:srgbClr val="C00000"/>
                </a:solidFill>
              </a:rPr>
            </a:br>
            <a:endParaRPr lang="he-IL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54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t2.gstatic.com/images?q=tbn:ANd9GcSuqVl1j7uOwK1_adhIJGg4wlEJLIpLJdRfJKNsIr64ANODgxut8TJTXMrR0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54562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7" name="הסבר אליפטי 6"/>
          <p:cNvSpPr/>
          <p:nvPr/>
        </p:nvSpPr>
        <p:spPr>
          <a:xfrm>
            <a:off x="2195736" y="1628800"/>
            <a:ext cx="5832648" cy="295232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C0504D">
                    <a:lumMod val="50000"/>
                  </a:srgbClr>
                </a:solidFill>
              </a:rPr>
              <a:t>ورقة عمل </a:t>
            </a:r>
            <a:r>
              <a:rPr lang="ar-SA" sz="3600" dirty="0" err="1" smtClean="0">
                <a:solidFill>
                  <a:srgbClr val="C0504D">
                    <a:lumMod val="50000"/>
                  </a:srgbClr>
                </a:solidFill>
              </a:rPr>
              <a:t>رقم </a:t>
            </a:r>
            <a:r>
              <a:rPr lang="ar-SA" sz="3600" dirty="0" smtClean="0">
                <a:solidFill>
                  <a:srgbClr val="C0504D">
                    <a:lumMod val="50000"/>
                  </a:srgbClr>
                </a:solidFill>
              </a:rPr>
              <a:t>(3</a:t>
            </a:r>
            <a:r>
              <a:rPr lang="ar-SA" sz="3600" dirty="0" err="1" smtClean="0">
                <a:solidFill>
                  <a:srgbClr val="C0504D">
                    <a:lumMod val="50000"/>
                  </a:srgbClr>
                </a:solidFill>
              </a:rPr>
              <a:t>)</a:t>
            </a:r>
            <a:endParaRPr lang="ar-SA" sz="3600" dirty="0" smtClean="0">
              <a:solidFill>
                <a:srgbClr val="C0504D">
                  <a:lumMod val="50000"/>
                </a:srgbClr>
              </a:solidFill>
            </a:endParaRPr>
          </a:p>
          <a:p>
            <a:pPr algn="ctr"/>
            <a:endParaRPr lang="ar-SA" sz="3600" dirty="0">
              <a:solidFill>
                <a:srgbClr val="C0504D">
                  <a:lumMod val="50000"/>
                </a:srgbClr>
              </a:solidFill>
            </a:endParaRPr>
          </a:p>
          <a:p>
            <a:pPr algn="ctr"/>
            <a:r>
              <a:rPr lang="ar-SA" sz="3600" dirty="0" smtClean="0">
                <a:solidFill>
                  <a:srgbClr val="C0504D">
                    <a:lumMod val="50000"/>
                  </a:srgbClr>
                </a:solidFill>
              </a:rPr>
              <a:t>مراجعة </a:t>
            </a:r>
            <a:r>
              <a:rPr lang="ar-SA" sz="3600" dirty="0" err="1" smtClean="0">
                <a:solidFill>
                  <a:srgbClr val="C0504D">
                    <a:lumMod val="50000"/>
                  </a:srgbClr>
                </a:solidFill>
              </a:rPr>
              <a:t>للنواسخ</a:t>
            </a:r>
            <a:endParaRPr lang="he-IL" sz="3600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8" name="Picture 4" descr="وسع وسع وسع موسوعة ايموشنز صور متحركه و جليتر وسمايلات لاحلى بنات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980728"/>
            <a:ext cx="1440160" cy="49685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606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125</Words>
  <Application>Microsoft Office PowerPoint</Application>
  <PresentationFormat>On-screen Show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ערכת נושא Office</vt:lpstr>
      <vt:lpstr>PowerPoint Presentation</vt:lpstr>
      <vt:lpstr>ما هي أخوات إن ؟ إن  أن  لكن  ليت  ،لعل. </vt:lpstr>
      <vt:lpstr>  ماذا تفعلان بالجملة الإسمية  كان: تجعل المبتدأ إسماً لها مرفوعاً وتجعل الخبر خبراً لها منصوباً. أما إن : تجعل المبتدأ اسما لها منصوباً وتجعل الخبر خبراً لها مرفوعاً. </vt:lpstr>
      <vt:lpstr>PowerPoint Presentation</vt:lpstr>
      <vt:lpstr>ضع إن أو إحدى أخواتها في الفراغ المناسب من كل جملة مما يأتي واشكل أواخر الكلمات :- 1.(............. النتيجة حسنة ) .   2.(----------الفيضان قريب)   3.(----------الخروف كبير)</vt:lpstr>
      <vt:lpstr>5.(---------الطقس جميل)         6.(.............. البستان مهمل ) . </vt:lpstr>
      <vt:lpstr>PowerPoint Presentation</vt:lpstr>
      <vt:lpstr>    أتمم الجمل الآتية بوضع الخبر في المكان الخالي ثم اضبط أواخر كلماتها :-   (1 ) – إن الأسد ........................................... .   ( 2 ) – كأن البيت ........................ .............. .   ( 3 ) – ليت الأزهار ...............................    (4)_ لعل الجو------------------------------.      </vt:lpstr>
      <vt:lpstr>PowerPoint Presentation</vt:lpstr>
      <vt:lpstr>PowerPoint Presentation</vt:lpstr>
      <vt:lpstr>أكتب اسمًا وخبرًا لكل ناسخ مما يلي:   1.كان ____________________________   2.كأن____________________________   3.لعل____________________________   </vt:lpstr>
      <vt:lpstr>  4.أصبح___________________________   5.بات____________________________   6.ما دام__________________________   7.إن ____________________________   </vt:lpstr>
      <vt:lpstr>PowerPoint Presentation</vt:lpstr>
      <vt:lpstr>  أكتب ناسخاً مناسباً في الجمل الاتية .                                                         ____  الأسدُ قوياً                                                           ____ الجبلُ شاهقاً    ____الشتاءُ قارساً   ____ الطقسَ جميلٌ 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3</cp:revision>
  <dcterms:created xsi:type="dcterms:W3CDTF">2012-05-04T03:35:45Z</dcterms:created>
  <dcterms:modified xsi:type="dcterms:W3CDTF">2013-04-29T11:08:37Z</dcterms:modified>
</cp:coreProperties>
</file>