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A0738-BD02-4E73-94DE-50E6E240ADE7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C420-A53B-48C1-A4F7-204C54142FB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A0738-BD02-4E73-94DE-50E6E240ADE7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C420-A53B-48C1-A4F7-204C54142FB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A0738-BD02-4E73-94DE-50E6E240ADE7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C420-A53B-48C1-A4F7-204C54142FB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A0738-BD02-4E73-94DE-50E6E240ADE7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C420-A53B-48C1-A4F7-204C54142FB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A0738-BD02-4E73-94DE-50E6E240ADE7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C420-A53B-48C1-A4F7-204C54142FB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A0738-BD02-4E73-94DE-50E6E240ADE7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C420-A53B-48C1-A4F7-204C54142FB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A0738-BD02-4E73-94DE-50E6E240ADE7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C420-A53B-48C1-A4F7-204C54142FB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A0738-BD02-4E73-94DE-50E6E240ADE7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C420-A53B-48C1-A4F7-204C54142FB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A0738-BD02-4E73-94DE-50E6E240ADE7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C420-A53B-48C1-A4F7-204C54142FB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A0738-BD02-4E73-94DE-50E6E240ADE7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C420-A53B-48C1-A4F7-204C54142FB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A0738-BD02-4E73-94DE-50E6E240ADE7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C420-A53B-48C1-A4F7-204C54142FB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0738-BD02-4E73-94DE-50E6E240ADE7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4C420-A53B-48C1-A4F7-204C54142FB1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1026" name="Picture 2" descr="http://images.aarabladies.com/media/images/4e7a35de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2971800"/>
            <a:ext cx="914400" cy="914400"/>
          </a:xfrm>
          <a:prstGeom prst="rect">
            <a:avLst/>
          </a:prstGeom>
          <a:noFill/>
        </p:spPr>
      </p:pic>
      <p:pic>
        <p:nvPicPr>
          <p:cNvPr id="7" name="Picture 8" descr="http://www.moltqa-alnoor.net/upload/uploads/images/alnoor-f1910b0617.gif"/>
          <p:cNvPicPr>
            <a:picLocks noGrp="1"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8" name="Picture 2" descr="http://images.aarabladies.com/media/images/4e7a35d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1412776"/>
            <a:ext cx="1143000" cy="3375249"/>
          </a:xfrm>
          <a:prstGeom prst="rect">
            <a:avLst/>
          </a:prstGeom>
          <a:noFill/>
        </p:spPr>
      </p:pic>
      <p:sp>
        <p:nvSpPr>
          <p:cNvPr id="9" name="פיצוץ 2 8"/>
          <p:cNvSpPr/>
          <p:nvPr/>
        </p:nvSpPr>
        <p:spPr>
          <a:xfrm>
            <a:off x="1187624" y="1916832"/>
            <a:ext cx="4608512" cy="280831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rgbClr val="FF0000"/>
                </a:solidFill>
              </a:rPr>
              <a:t>السؤال الأول</a:t>
            </a:r>
            <a:endParaRPr lang="he-IL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t2.gstatic.com/images?q=tbn:ANd9GcSuqVl1j7uOwK1_adhIJGg4wlEJLIpLJdRfJKNsIr64ANODgxut8TJTXMrR0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 fontScale="90000"/>
          </a:bodyPr>
          <a:lstStyle/>
          <a:p>
            <a:r>
              <a:rPr lang="ar-SA" dirty="0" smtClean="0"/>
              <a:t/>
            </a:r>
            <a:br>
              <a:rPr lang="ar-SA" dirty="0" smtClean="0"/>
            </a:br>
            <a:r>
              <a:rPr lang="ar-SA" dirty="0"/>
              <a:t/>
            </a:r>
            <a:br>
              <a:rPr lang="ar-SA" dirty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أعرب ما </a:t>
            </a:r>
            <a:r>
              <a:rPr lang="ar-SA" dirty="0" err="1" smtClean="0"/>
              <a:t>يلي :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>
                <a:solidFill>
                  <a:srgbClr val="C00000"/>
                </a:solidFill>
              </a:rPr>
              <a:t>ليس العملُ </a:t>
            </a:r>
            <a:r>
              <a:rPr lang="ar-SA" dirty="0" err="1" smtClean="0">
                <a:solidFill>
                  <a:srgbClr val="C00000"/>
                </a:solidFill>
              </a:rPr>
              <a:t>عاراً.</a:t>
            </a:r>
            <a:r>
              <a:rPr lang="ar-SA" dirty="0" smtClean="0">
                <a:solidFill>
                  <a:srgbClr val="C00000"/>
                </a:solidFill>
              </a:rPr>
              <a:t/>
            </a:r>
            <a:br>
              <a:rPr lang="ar-SA" dirty="0" smtClean="0">
                <a:solidFill>
                  <a:srgbClr val="C00000"/>
                </a:solidFill>
              </a:rPr>
            </a:br>
            <a:r>
              <a:rPr lang="ar-SA" dirty="0" smtClean="0">
                <a:solidFill>
                  <a:srgbClr val="C00000"/>
                </a:solidFill>
              </a:rPr>
              <a:t/>
            </a:r>
            <a:br>
              <a:rPr lang="ar-SA" dirty="0" smtClean="0">
                <a:solidFill>
                  <a:srgbClr val="C00000"/>
                </a:solidFill>
              </a:rPr>
            </a:br>
            <a:r>
              <a:rPr lang="ar-SA" dirty="0" err="1" smtClean="0"/>
              <a:t>ليس: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err="1" smtClean="0"/>
              <a:t>العملُ: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err="1" smtClean="0"/>
              <a:t>عاراً: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/>
              <a:t/>
            </a:r>
            <a:br>
              <a:rPr lang="ar-SA" dirty="0"/>
            </a:br>
            <a:endParaRPr lang="he-I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t2.gstatic.com/images?q=tbn:ANd9GcSuqVl1j7uOwK1_adhIJGg4wlEJLIpLJdRfJKNsIr64ANODgxut8TJTXMrR0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2634"/>
          </a:xfrm>
        </p:spPr>
        <p:txBody>
          <a:bodyPr/>
          <a:lstStyle/>
          <a:p>
            <a:r>
              <a:rPr lang="ar-SA" dirty="0" smtClean="0">
                <a:solidFill>
                  <a:srgbClr val="C00000"/>
                </a:solidFill>
              </a:rPr>
              <a:t>يصيرُ العنبُ </a:t>
            </a:r>
            <a:r>
              <a:rPr lang="ar-SA" dirty="0" err="1" smtClean="0">
                <a:solidFill>
                  <a:srgbClr val="C00000"/>
                </a:solidFill>
              </a:rPr>
              <a:t>زبيباً:</a:t>
            </a:r>
            <a:r>
              <a:rPr lang="ar-SA" dirty="0" smtClean="0">
                <a:solidFill>
                  <a:srgbClr val="C00000"/>
                </a:solidFill>
              </a:rPr>
              <a:t/>
            </a:r>
            <a:br>
              <a:rPr lang="ar-SA" dirty="0" smtClean="0">
                <a:solidFill>
                  <a:srgbClr val="C00000"/>
                </a:solidFill>
              </a:rPr>
            </a:br>
            <a:r>
              <a:rPr lang="ar-SA" dirty="0" err="1" smtClean="0"/>
              <a:t>يصير: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err="1" smtClean="0"/>
              <a:t>العنبُ: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زبيباً:</a:t>
            </a:r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t2.gstatic.com/images?q=tbn:ANd9GcSuqVl1j7uOwK1_adhIJGg4wlEJLIpLJdRfJKNsIr64ANODgxut8TJTXMrR0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8618"/>
          </a:xfrm>
        </p:spPr>
        <p:txBody>
          <a:bodyPr>
            <a:normAutofit fontScale="90000"/>
          </a:bodyPr>
          <a:lstStyle/>
          <a:p>
            <a:r>
              <a:rPr lang="ar-SA" sz="3600" b="1" dirty="0" smtClean="0"/>
              <a:t/>
            </a:r>
            <a:br>
              <a:rPr lang="ar-SA" sz="3600" b="1" dirty="0" smtClean="0"/>
            </a:br>
            <a:r>
              <a:rPr lang="ar-SA" sz="3600" b="1" dirty="0" smtClean="0"/>
              <a:t/>
            </a:r>
            <a:br>
              <a:rPr lang="ar-SA" sz="3600" b="1" dirty="0" smtClean="0"/>
            </a:br>
            <a:r>
              <a:rPr lang="ar-SA" sz="3600" b="1" dirty="0"/>
              <a:t/>
            </a:r>
            <a:br>
              <a:rPr lang="ar-SA" sz="3600" b="1" dirty="0"/>
            </a:br>
            <a:r>
              <a:rPr lang="ar-SA" sz="3600" b="1" dirty="0" smtClean="0"/>
              <a:t/>
            </a:r>
            <a:br>
              <a:rPr lang="ar-SA" sz="3600" b="1" dirty="0" smtClean="0"/>
            </a:br>
            <a:r>
              <a:rPr lang="ar-SA" sz="3600" b="1" dirty="0"/>
              <a:t/>
            </a:r>
            <a:br>
              <a:rPr lang="ar-SA" sz="3600" b="1" dirty="0"/>
            </a:br>
            <a:r>
              <a:rPr lang="ar-SA" sz="3600" b="1" dirty="0" smtClean="0">
                <a:solidFill>
                  <a:srgbClr val="C00000"/>
                </a:solidFill>
              </a:rPr>
              <a:t>بينّ </a:t>
            </a:r>
            <a:r>
              <a:rPr lang="ar-SA" sz="3600" b="1" dirty="0">
                <a:solidFill>
                  <a:srgbClr val="C00000"/>
                </a:solidFill>
              </a:rPr>
              <a:t>اسم كان وأخواتها وخبرها في كل جملة من الجمل التالية:</a:t>
            </a:r>
            <a:r>
              <a:rPr lang="en-US" sz="3600" dirty="0">
                <a:solidFill>
                  <a:srgbClr val="C00000"/>
                </a:solidFill>
              </a:rPr>
              <a:t/>
            </a:r>
            <a:br>
              <a:rPr lang="en-US" sz="3600" dirty="0">
                <a:solidFill>
                  <a:srgbClr val="C00000"/>
                </a:solidFill>
              </a:rPr>
            </a:br>
            <a:r>
              <a:rPr lang="ar-SA" sz="3600" b="1" dirty="0">
                <a:solidFill>
                  <a:srgbClr val="C00000"/>
                </a:solidFill>
              </a:rPr>
              <a:t> </a:t>
            </a:r>
            <a:r>
              <a:rPr lang="ar-SA" sz="3600" dirty="0">
                <a:solidFill>
                  <a:srgbClr val="C00000"/>
                </a:solidFill>
              </a:rPr>
              <a:t> 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ar-SA" sz="3600" dirty="0" smtClean="0"/>
              <a:t>1</a:t>
            </a:r>
            <a:r>
              <a:rPr lang="ar-SA" sz="3600" dirty="0" smtClean="0">
                <a:solidFill>
                  <a:schemeClr val="accent5">
                    <a:lumMod val="50000"/>
                  </a:schemeClr>
                </a:solidFill>
              </a:rPr>
              <a:t>.ظلّ  الماء  </a:t>
            </a:r>
            <a:r>
              <a:rPr lang="ar-SA" sz="3600" dirty="0">
                <a:solidFill>
                  <a:schemeClr val="accent5">
                    <a:lumMod val="50000"/>
                  </a:schemeClr>
                </a:solidFill>
              </a:rPr>
              <a:t>جارياً     </a:t>
            </a:r>
            <a:r>
              <a:rPr lang="ar-SA" sz="3600" dirty="0" smtClean="0"/>
              <a:t/>
            </a:r>
            <a:br>
              <a:rPr lang="ar-SA" sz="3600" dirty="0" smtClean="0"/>
            </a:br>
            <a:r>
              <a:rPr lang="ar-SA" sz="3600" dirty="0" smtClean="0"/>
              <a:t>             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ar-SA" sz="3600" dirty="0" smtClean="0">
                <a:solidFill>
                  <a:schemeClr val="accent4">
                    <a:lumMod val="50000"/>
                  </a:schemeClr>
                </a:solidFill>
              </a:rPr>
              <a:t>2.صار  الطّين  إبريقاً </a:t>
            </a:r>
            <a:r>
              <a:rPr lang="ar-SA" sz="3600" dirty="0" smtClean="0"/>
              <a:t/>
            </a:r>
            <a:br>
              <a:rPr lang="ar-SA" sz="3600" dirty="0" smtClean="0"/>
            </a:br>
            <a:r>
              <a:rPr lang="ar-SA" sz="3600" dirty="0" smtClean="0"/>
              <a:t>            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ar-SA" sz="3600" dirty="0" smtClean="0">
                <a:solidFill>
                  <a:schemeClr val="accent6">
                    <a:lumMod val="50000"/>
                  </a:schemeClr>
                </a:solidFill>
              </a:rPr>
              <a:t>3.كان  الطفل  نائماً</a:t>
            </a:r>
            <a:r>
              <a:rPr lang="ar-SA" sz="3600" dirty="0" smtClean="0"/>
              <a:t/>
            </a:r>
            <a:br>
              <a:rPr lang="ar-SA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ar-SA" sz="3600" dirty="0" smtClean="0">
                <a:solidFill>
                  <a:schemeClr val="tx2">
                    <a:lumMod val="50000"/>
                  </a:schemeClr>
                </a:solidFill>
              </a:rPr>
              <a:t>4.أصبح  المريض </a:t>
            </a:r>
            <a:r>
              <a:rPr lang="ar-SA" sz="3600" dirty="0">
                <a:solidFill>
                  <a:schemeClr val="tx2">
                    <a:lumMod val="50000"/>
                  </a:schemeClr>
                </a:solidFill>
              </a:rPr>
              <a:t>متألماً </a:t>
            </a:r>
            <a:r>
              <a:rPr lang="ar-SA" sz="3600" dirty="0" smtClean="0"/>
              <a:t/>
            </a:r>
            <a:br>
              <a:rPr lang="ar-SA" sz="3600" dirty="0" smtClean="0"/>
            </a:br>
            <a:r>
              <a:rPr lang="ar-SA" sz="3600" dirty="0" smtClean="0"/>
              <a:t>     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ar-SA" sz="3600" dirty="0" err="1" smtClean="0">
                <a:solidFill>
                  <a:srgbClr val="0070C0"/>
                </a:solidFill>
              </a:rPr>
              <a:t>5ليس</a:t>
            </a:r>
            <a:r>
              <a:rPr lang="ar-SA" sz="3600" dirty="0" smtClean="0">
                <a:solidFill>
                  <a:srgbClr val="0070C0"/>
                </a:solidFill>
              </a:rPr>
              <a:t>  </a:t>
            </a:r>
            <a:r>
              <a:rPr lang="ar-SA" sz="3600" dirty="0">
                <a:solidFill>
                  <a:srgbClr val="0070C0"/>
                </a:solidFill>
              </a:rPr>
              <a:t>العامل </a:t>
            </a:r>
            <a:r>
              <a:rPr lang="ar-SA" sz="3600" dirty="0" smtClean="0">
                <a:solidFill>
                  <a:srgbClr val="0070C0"/>
                </a:solidFill>
              </a:rPr>
              <a:t> متعباً </a:t>
            </a:r>
            <a:r>
              <a:rPr lang="ar-SA" sz="3600" dirty="0" smtClean="0"/>
              <a:t/>
            </a:r>
            <a:br>
              <a:rPr lang="ar-SA" sz="3600" dirty="0" smtClean="0"/>
            </a:br>
            <a:r>
              <a:rPr lang="ar-SA" sz="3600" dirty="0" smtClean="0"/>
              <a:t>            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ar-SA" sz="3600" dirty="0" smtClean="0"/>
              <a:t>6.أضحى  السّحاب  </a:t>
            </a:r>
            <a:r>
              <a:rPr lang="ar-SA" sz="3600" dirty="0"/>
              <a:t>كثيفاً.</a:t>
            </a:r>
            <a:r>
              <a:rPr lang="en-US" dirty="0"/>
              <a:t/>
            </a:r>
            <a:br>
              <a:rPr lang="en-US" dirty="0"/>
            </a:br>
            <a:r>
              <a:rPr lang="ar-SA" dirty="0"/>
              <a:t> </a:t>
            </a:r>
            <a:r>
              <a:rPr lang="en-US" dirty="0"/>
              <a:t/>
            </a:r>
            <a:br>
              <a:rPr lang="en-US" dirty="0"/>
            </a:b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6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7172" name="Picture 4" descr="http://images.aarabladies.com/media/images/23478af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1988840"/>
            <a:ext cx="1047750" cy="2775943"/>
          </a:xfrm>
          <a:prstGeom prst="rect">
            <a:avLst/>
          </a:prstGeom>
          <a:noFill/>
        </p:spPr>
      </p:pic>
      <p:sp>
        <p:nvSpPr>
          <p:cNvPr id="9" name="פיצוץ 2 8"/>
          <p:cNvSpPr/>
          <p:nvPr/>
        </p:nvSpPr>
        <p:spPr>
          <a:xfrm>
            <a:off x="1403648" y="1844824"/>
            <a:ext cx="4176464" cy="352839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solidFill>
                  <a:srgbClr val="FF0000"/>
                </a:solidFill>
              </a:rPr>
              <a:t>السؤال الثاني</a:t>
            </a:r>
            <a:endParaRPr lang="he-IL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t2.gstatic.com/images?q=tbn:ANd9GcSuqVl1j7uOwK1_adhIJGg4wlEJLIpLJdRfJKNsIr64ANODgxut8TJTXMrR0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8618"/>
          </a:xfrm>
        </p:spPr>
        <p:txBody>
          <a:bodyPr>
            <a:normAutofit fontScale="90000"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/>
            </a:r>
            <a:br>
              <a:rPr lang="ar-SA" b="1" dirty="0" smtClean="0">
                <a:solidFill>
                  <a:srgbClr val="C00000"/>
                </a:solidFill>
              </a:rPr>
            </a:br>
            <a:r>
              <a:rPr lang="ar-SA" b="1" dirty="0">
                <a:solidFill>
                  <a:srgbClr val="C00000"/>
                </a:solidFill>
              </a:rPr>
              <a:t/>
            </a:r>
            <a:br>
              <a:rPr lang="ar-SA" b="1" dirty="0">
                <a:solidFill>
                  <a:srgbClr val="C00000"/>
                </a:solidFill>
              </a:rPr>
            </a:br>
            <a:r>
              <a:rPr lang="ar-SA" b="1" dirty="0" smtClean="0">
                <a:solidFill>
                  <a:srgbClr val="C00000"/>
                </a:solidFill>
              </a:rPr>
              <a:t/>
            </a:r>
            <a:br>
              <a:rPr lang="ar-SA" b="1" dirty="0" smtClean="0">
                <a:solidFill>
                  <a:srgbClr val="C00000"/>
                </a:solidFill>
              </a:rPr>
            </a:br>
            <a:r>
              <a:rPr lang="ar-SA" b="1" dirty="0" smtClean="0">
                <a:solidFill>
                  <a:srgbClr val="C00000"/>
                </a:solidFill>
              </a:rPr>
              <a:t>ضع </a:t>
            </a:r>
            <a:r>
              <a:rPr lang="ar-SA" b="1" dirty="0">
                <a:solidFill>
                  <a:srgbClr val="C00000"/>
                </a:solidFill>
              </a:rPr>
              <a:t>اسماً ملائماً لكان وأخواتها في كل مكان خالٍ</a:t>
            </a:r>
            <a:r>
              <a:rPr lang="ar-SA" b="1" dirty="0"/>
              <a:t>:</a:t>
            </a:r>
            <a:r>
              <a:rPr lang="en-US" dirty="0"/>
              <a:t/>
            </a:r>
            <a:br>
              <a:rPr lang="en-US" dirty="0"/>
            </a:br>
            <a:r>
              <a:rPr lang="ar-SA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ar-SA" dirty="0" smtClean="0"/>
              <a:t>1.ليس</a:t>
            </a:r>
            <a:r>
              <a:rPr lang="ar-SA" dirty="0"/>
              <a:t>................مفيداً       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                                    </a:t>
            </a:r>
            <a:r>
              <a:rPr lang="en-US" dirty="0"/>
              <a:t/>
            </a:r>
            <a:br>
              <a:rPr lang="en-US" dirty="0"/>
            </a:br>
            <a:r>
              <a:rPr lang="ar-SA" dirty="0" smtClean="0"/>
              <a:t>2.صارت</a:t>
            </a:r>
            <a:r>
              <a:rPr lang="ar-SA" dirty="0"/>
              <a:t>.................</a:t>
            </a:r>
            <a:r>
              <a:rPr lang="ar-SA" dirty="0" smtClean="0"/>
              <a:t>جملة</a:t>
            </a:r>
            <a:br>
              <a:rPr lang="ar-SA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ar-SA" dirty="0" smtClean="0"/>
              <a:t>3.</a:t>
            </a:r>
            <a:r>
              <a:rPr lang="ar-SA" b="1" dirty="0" smtClean="0"/>
              <a:t>أصبحت</a:t>
            </a:r>
            <a:r>
              <a:rPr lang="ar-SA" b="1" dirty="0"/>
              <a:t>...............نظيفة         </a:t>
            </a: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>                            </a:t>
            </a:r>
            <a:r>
              <a:rPr lang="en-US" b="1" dirty="0"/>
              <a:t/>
            </a:r>
            <a:br>
              <a:rPr lang="en-US" b="1" dirty="0"/>
            </a:br>
            <a:r>
              <a:rPr lang="ar-SA" b="1" dirty="0" smtClean="0"/>
              <a:t>4.ظـــلّ</a:t>
            </a:r>
            <a:r>
              <a:rPr lang="ar-SA" b="1" dirty="0"/>
              <a:t>...................نائماً</a:t>
            </a:r>
            <a:r>
              <a:rPr lang="en-US" b="1" dirty="0"/>
              <a:t/>
            </a:r>
            <a:br>
              <a:rPr lang="en-US" b="1" dirty="0"/>
            </a:br>
            <a:r>
              <a:rPr lang="ar-SA" dirty="0"/>
              <a:t> </a:t>
            </a:r>
            <a:r>
              <a:rPr lang="en-US" dirty="0"/>
              <a:t/>
            </a:r>
            <a:br>
              <a:rPr lang="en-US" dirty="0"/>
            </a:br>
            <a:endParaRPr lang="he-I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פיצוץ 2 4"/>
          <p:cNvSpPr/>
          <p:nvPr/>
        </p:nvSpPr>
        <p:spPr>
          <a:xfrm>
            <a:off x="611560" y="2276872"/>
            <a:ext cx="4968552" cy="36004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solidFill>
                  <a:srgbClr val="C00000"/>
                </a:solidFill>
              </a:rPr>
              <a:t>السؤال الثالث</a:t>
            </a:r>
            <a:endParaRPr lang="he-IL" sz="4000" dirty="0">
              <a:solidFill>
                <a:srgbClr val="C00000"/>
              </a:solidFill>
            </a:endParaRPr>
          </a:p>
        </p:txBody>
      </p:sp>
      <p:pic>
        <p:nvPicPr>
          <p:cNvPr id="19460" name="Picture 4" descr="وسع وسع وسع موسوعة ايموشنز صور متحركه و جليتر وسمايلات لاحلى بنات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548680"/>
            <a:ext cx="1143000" cy="4968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http://t2.gstatic.com/images?q=tbn:ANd9GcSuqVl1j7uOwK1_adhIJGg4wlEJLIpLJdRfJKNsIr64ANODgxut8TJTXMrR0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 fontScale="90000"/>
          </a:bodyPr>
          <a:lstStyle/>
          <a:p>
            <a:r>
              <a:rPr lang="ar-SA" b="1" dirty="0">
                <a:solidFill>
                  <a:srgbClr val="C00000"/>
                </a:solidFill>
              </a:rPr>
              <a:t>ضع خبراً مناسباً لكان وأخواتها في الجمل التالية</a:t>
            </a:r>
            <a:r>
              <a:rPr lang="ar-SA" b="1" dirty="0"/>
              <a:t>:</a:t>
            </a:r>
            <a:r>
              <a:rPr lang="en-US" dirty="0"/>
              <a:t/>
            </a:r>
            <a:br>
              <a:rPr lang="en-US" dirty="0"/>
            </a:br>
            <a:r>
              <a:rPr lang="ar-SA" dirty="0" smtClean="0">
                <a:solidFill>
                  <a:schemeClr val="accent2">
                    <a:lumMod val="50000"/>
                  </a:schemeClr>
                </a:solidFill>
              </a:rPr>
              <a:t>1.أمسى </a:t>
            </a:r>
            <a:r>
              <a:rPr lang="ar-SA" dirty="0" err="1">
                <a:solidFill>
                  <a:schemeClr val="accent2">
                    <a:lumMod val="50000"/>
                  </a:schemeClr>
                </a:solidFill>
              </a:rPr>
              <a:t>المسافر</a:t>
            </a:r>
            <a:r>
              <a:rPr lang="ar-SA" dirty="0" err="1" smtClean="0">
                <a:solidFill>
                  <a:schemeClr val="accent2">
                    <a:lumMod val="50000"/>
                  </a:schemeClr>
                </a:solidFill>
              </a:rPr>
              <a:t>..............</a:t>
            </a:r>
            <a:r>
              <a:rPr lang="ar-SA" dirty="0" smtClean="0">
                <a:solidFill>
                  <a:schemeClr val="accent2">
                    <a:lumMod val="50000"/>
                  </a:schemeClr>
                </a:solidFill>
              </a:rPr>
              <a:t>     </a:t>
            </a:r>
            <a:r>
              <a:rPr lang="ar-SA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ar-SA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ar-SA" dirty="0" smtClean="0">
                <a:solidFill>
                  <a:schemeClr val="accent2">
                    <a:lumMod val="50000"/>
                  </a:schemeClr>
                </a:solidFill>
              </a:rPr>
              <a:t>2.كان </a:t>
            </a:r>
            <a:r>
              <a:rPr lang="ar-SA" dirty="0" err="1">
                <a:solidFill>
                  <a:schemeClr val="accent2">
                    <a:lumMod val="50000"/>
                  </a:schemeClr>
                </a:solidFill>
              </a:rPr>
              <a:t>الثمر.............</a:t>
            </a:r>
            <a:r>
              <a:rPr lang="ar-SA" dirty="0">
                <a:solidFill>
                  <a:schemeClr val="accent2">
                    <a:lumMod val="50000"/>
                  </a:schemeClr>
                </a:solidFill>
              </a:rPr>
              <a:t>        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ar-SA" dirty="0" smtClean="0">
                <a:solidFill>
                  <a:schemeClr val="accent2">
                    <a:lumMod val="50000"/>
                  </a:schemeClr>
                </a:solidFill>
              </a:rPr>
              <a:t>3.يصير </a:t>
            </a:r>
            <a:r>
              <a:rPr lang="ar-SA" dirty="0" err="1">
                <a:solidFill>
                  <a:schemeClr val="accent2">
                    <a:lumMod val="50000"/>
                  </a:schemeClr>
                </a:solidFill>
              </a:rPr>
              <a:t>العجين.............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ar-SA" dirty="0" smtClean="0">
                <a:solidFill>
                  <a:schemeClr val="accent2">
                    <a:lumMod val="50000"/>
                  </a:schemeClr>
                </a:solidFill>
              </a:rPr>
              <a:t>4.ليست </a:t>
            </a:r>
            <a:r>
              <a:rPr lang="ar-SA" dirty="0" err="1">
                <a:solidFill>
                  <a:schemeClr val="accent2">
                    <a:lumMod val="50000"/>
                  </a:schemeClr>
                </a:solidFill>
              </a:rPr>
              <a:t>النافذة................</a:t>
            </a:r>
            <a:r>
              <a:rPr lang="ar-SA" dirty="0">
                <a:solidFill>
                  <a:schemeClr val="accent2">
                    <a:lumMod val="50000"/>
                  </a:schemeClr>
                </a:solidFill>
              </a:rPr>
              <a:t>   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ar-SA" dirty="0" smtClean="0">
                <a:solidFill>
                  <a:schemeClr val="accent2">
                    <a:lumMod val="50000"/>
                  </a:schemeClr>
                </a:solidFill>
              </a:rPr>
              <a:t>5.يبيت </a:t>
            </a:r>
            <a:r>
              <a:rPr lang="ar-SA" dirty="0" err="1">
                <a:solidFill>
                  <a:schemeClr val="accent2">
                    <a:lumMod val="50000"/>
                  </a:schemeClr>
                </a:solidFill>
              </a:rPr>
              <a:t>المريض...........</a:t>
            </a:r>
            <a:r>
              <a:rPr lang="ar-SA" dirty="0">
                <a:solidFill>
                  <a:schemeClr val="accent2">
                    <a:lumMod val="50000"/>
                  </a:schemeClr>
                </a:solidFill>
              </a:rPr>
              <a:t>    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ar-SA" dirty="0" smtClean="0">
                <a:solidFill>
                  <a:schemeClr val="accent2">
                    <a:lumMod val="50000"/>
                  </a:schemeClr>
                </a:solidFill>
              </a:rPr>
              <a:t>6.ظـلّ </a:t>
            </a:r>
            <a:r>
              <a:rPr lang="ar-SA" dirty="0" err="1">
                <a:solidFill>
                  <a:schemeClr val="accent2">
                    <a:lumMod val="50000"/>
                  </a:schemeClr>
                </a:solidFill>
              </a:rPr>
              <a:t>القطار...............</a:t>
            </a:r>
            <a:r>
              <a:rPr lang="en-US" dirty="0"/>
              <a:t/>
            </a:r>
            <a:br>
              <a:rPr lang="en-US" dirty="0"/>
            </a:b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7412" name="Picture 4" descr="وسع وسع وسع موسوعة ايموشنز صور متحركه و جليتر وسمايلات لاحلى بنات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764704"/>
            <a:ext cx="552450" cy="4968552"/>
          </a:xfrm>
          <a:prstGeom prst="rect">
            <a:avLst/>
          </a:prstGeom>
          <a:noFill/>
        </p:spPr>
      </p:pic>
      <p:sp>
        <p:nvSpPr>
          <p:cNvPr id="7" name="פיצוץ 1 6"/>
          <p:cNvSpPr/>
          <p:nvPr/>
        </p:nvSpPr>
        <p:spPr>
          <a:xfrm>
            <a:off x="539552" y="1340768"/>
            <a:ext cx="5688632" cy="432048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solidFill>
                  <a:srgbClr val="C00000"/>
                </a:solidFill>
              </a:rPr>
              <a:t>السؤال الرابع.</a:t>
            </a:r>
            <a:endParaRPr lang="he-IL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t2.gstatic.com/images?q=tbn:ANd9GcSuqVl1j7uOwK1_adhIJGg4wlEJLIpLJdRfJKNsIr64ANODgxut8TJTXMrR0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86610"/>
          </a:xfrm>
        </p:spPr>
        <p:txBody>
          <a:bodyPr/>
          <a:lstStyle/>
          <a:p>
            <a:r>
              <a:rPr lang="ar-SA" sz="3600" b="1" dirty="0">
                <a:solidFill>
                  <a:srgbClr val="C00000"/>
                </a:solidFill>
              </a:rPr>
              <a:t>أدخل كان أو إحدى أخواتها على كل جملة من الجمل التالية:</a:t>
            </a:r>
            <a:r>
              <a:rPr lang="en-US" dirty="0"/>
              <a:t/>
            </a:r>
            <a:br>
              <a:rPr lang="en-US" dirty="0"/>
            </a:br>
            <a:r>
              <a:rPr lang="ar-SA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ar-SA" sz="4000" dirty="0"/>
              <a:t>القمر </a:t>
            </a:r>
            <a:r>
              <a:rPr lang="ar-SA" sz="4000" dirty="0" err="1"/>
              <a:t>طالع...................</a:t>
            </a:r>
            <a:r>
              <a:rPr lang="ar-SA" sz="4000" dirty="0"/>
              <a:t>                                     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ar-SA" sz="4000" dirty="0"/>
              <a:t>الطريق </a:t>
            </a:r>
            <a:r>
              <a:rPr lang="ar-SA" sz="4000" dirty="0" err="1"/>
              <a:t>واسعة................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ar-SA" sz="4000" dirty="0"/>
              <a:t>العصفور </a:t>
            </a:r>
            <a:r>
              <a:rPr lang="ar-SA" sz="4000" dirty="0" err="1"/>
              <a:t>مغرد..................</a:t>
            </a:r>
            <a:r>
              <a:rPr lang="ar-SA" sz="4000" dirty="0"/>
              <a:t>                            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ar-SA" sz="4000" dirty="0"/>
              <a:t>السماء </a:t>
            </a:r>
            <a:r>
              <a:rPr lang="ar-SA" sz="4000" dirty="0" err="1"/>
              <a:t>صافية.................</a:t>
            </a:r>
            <a:endParaRPr lang="he-I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2530" name="Picture 2" descr="وسع وسع وسع موسوعة ايموشنز صور متحركه و جليتر وسمايلات لاحلى بنات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1268760"/>
            <a:ext cx="2016224" cy="4824536"/>
          </a:xfrm>
          <a:prstGeom prst="rect">
            <a:avLst/>
          </a:prstGeom>
          <a:noFill/>
        </p:spPr>
      </p:pic>
      <p:sp>
        <p:nvSpPr>
          <p:cNvPr id="6" name="פיצוץ 2 5"/>
          <p:cNvSpPr/>
          <p:nvPr/>
        </p:nvSpPr>
        <p:spPr>
          <a:xfrm>
            <a:off x="899592" y="2060848"/>
            <a:ext cx="5112568" cy="3312368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dirty="0" smtClean="0">
                <a:solidFill>
                  <a:srgbClr val="C00000"/>
                </a:solidFill>
              </a:rPr>
              <a:t>السؤال الخامس</a:t>
            </a:r>
            <a:endParaRPr lang="he-IL"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36</Words>
  <Application>Microsoft Office PowerPoint</Application>
  <PresentationFormat>On-screen Show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ערכת נושא Office</vt:lpstr>
      <vt:lpstr>PowerPoint Presentation</vt:lpstr>
      <vt:lpstr>     بينّ اسم كان وأخواتها وخبرها في كل جملة من الجمل التالية:    1.ظلّ  الماء  جارياً                     2.صار  الطّين  إبريقاً                3.كان  الطفل  نائماً  4.أصبح  المريض متألماً         5ليس  العامل  متعباً                6.أضحى  السّحاب  كثيفاً.   </vt:lpstr>
      <vt:lpstr>PowerPoint Presentation</vt:lpstr>
      <vt:lpstr>   ضع اسماً ملائماً لكان وأخواتها في كل مكان خالٍ:   1.ليس................مفيداً                                             2.صارت.................جملة  3.أصبحت...............نظيفة                                       4.ظـــلّ...................نائماً   </vt:lpstr>
      <vt:lpstr>PowerPoint Presentation</vt:lpstr>
      <vt:lpstr>ضع خبراً مناسباً لكان وأخواتها في الجمل التالية: 1.أمسى المسافر..............      2.كان الثمر.............          3.يصير العجين............. 4.ليست النافذة................     5.يبيت المريض...........      6.ظـلّ القطار............... </vt:lpstr>
      <vt:lpstr>PowerPoint Presentation</vt:lpstr>
      <vt:lpstr>أدخل كان أو إحدى أخواتها على كل جملة من الجمل التالية:   القمر طالع...................                                      الطريق واسعة................ العصفور مغرد..................                             السماء صافية.................</vt:lpstr>
      <vt:lpstr>PowerPoint Presentation</vt:lpstr>
      <vt:lpstr>   أعرب ما يلي :  ليس العملُ عاراً.  ليس: العملُ: عاراً:   </vt:lpstr>
      <vt:lpstr>يصيرُ العنبُ زبيباً: يصير:  العنبُ:  زبيباً: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feda</dc:creator>
  <cp:lastModifiedBy>ahmad1</cp:lastModifiedBy>
  <cp:revision>5</cp:revision>
  <dcterms:created xsi:type="dcterms:W3CDTF">2012-05-01T15:43:20Z</dcterms:created>
  <dcterms:modified xsi:type="dcterms:W3CDTF">2013-04-29T11:49:33Z</dcterms:modified>
</cp:coreProperties>
</file>