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סגנון ביניים 2 - הדגשה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סגנון ביניים 2 - הדגשה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סגנון ביניים 2 - הדגשה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6B4A3-4212-4E39-93DE-E053E8F69C28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13" Type="http://schemas.openxmlformats.org/officeDocument/2006/relationships/slide" Target="slide17.xml"/><Relationship Id="rId3" Type="http://schemas.openxmlformats.org/officeDocument/2006/relationships/slide" Target="slide6.xml"/><Relationship Id="rId7" Type="http://schemas.openxmlformats.org/officeDocument/2006/relationships/slide" Target="slide11.xml"/><Relationship Id="rId12" Type="http://schemas.openxmlformats.org/officeDocument/2006/relationships/slide" Target="slide16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11" Type="http://schemas.openxmlformats.org/officeDocument/2006/relationships/slide" Target="slide15.xml"/><Relationship Id="rId5" Type="http://schemas.openxmlformats.org/officeDocument/2006/relationships/slide" Target="slide9.xml"/><Relationship Id="rId10" Type="http://schemas.openxmlformats.org/officeDocument/2006/relationships/slide" Target="slide14.xml"/><Relationship Id="rId4" Type="http://schemas.openxmlformats.org/officeDocument/2006/relationships/slide" Target="slide7.xml"/><Relationship Id="rId9" Type="http://schemas.openxmlformats.org/officeDocument/2006/relationships/slide" Target="slide13.xml"/><Relationship Id="rId14" Type="http://schemas.openxmlformats.org/officeDocument/2006/relationships/slide" Target="slide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6" descr="http://www.koko4.com/up/uploads/images/koko4-3ec659c975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8" name="Explosion 1 7"/>
          <p:cNvSpPr/>
          <p:nvPr/>
        </p:nvSpPr>
        <p:spPr>
          <a:xfrm>
            <a:off x="381000" y="762000"/>
            <a:ext cx="5257800" cy="55626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3200" dirty="0" smtClean="0">
                <a:solidFill>
                  <a:schemeClr val="accent2">
                    <a:lumMod val="50000"/>
                  </a:schemeClr>
                </a:solidFill>
              </a:rPr>
              <a:t>أهلا وسهلا بكم </a:t>
            </a:r>
            <a:r>
              <a:rPr lang="ar-SA" sz="3200" dirty="0" smtClean="0">
                <a:solidFill>
                  <a:schemeClr val="accent2">
                    <a:lumMod val="50000"/>
                  </a:schemeClr>
                </a:solidFill>
              </a:rPr>
              <a:t>للبد</a:t>
            </a:r>
            <a:r>
              <a:rPr lang="ar-SA" sz="3200" dirty="0">
                <a:solidFill>
                  <a:schemeClr val="accent2">
                    <a:lumMod val="50000"/>
                  </a:schemeClr>
                </a:solidFill>
              </a:rPr>
              <a:t>ء</a:t>
            </a:r>
            <a:r>
              <a:rPr lang="ar-SA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ar-SA" sz="3200" dirty="0" smtClean="0">
                <a:solidFill>
                  <a:schemeClr val="accent2">
                    <a:lumMod val="50000"/>
                  </a:schemeClr>
                </a:solidFill>
              </a:rPr>
              <a:t>في البحث والاستكشاف عن </a:t>
            </a:r>
            <a:r>
              <a:rPr lang="ar-SA" sz="3200" dirty="0" smtClean="0">
                <a:solidFill>
                  <a:schemeClr val="accent2">
                    <a:lumMod val="50000"/>
                  </a:schemeClr>
                </a:solidFill>
              </a:rPr>
              <a:t>كان وأخواتها.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9" name="Picture 10" descr="http://images.aarabladies.com/media/images/23478af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1524000"/>
            <a:ext cx="2743200" cy="44958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8" descr="http://www.moltqa-alnoor.net/upload/uploads/images/alnoor-f1910b061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1143000"/>
          <a:ext cx="6096000" cy="3870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48000"/>
                <a:gridCol w="3048000"/>
              </a:tblGrid>
              <a:tr h="1828800">
                <a:tc>
                  <a:txBody>
                    <a:bodyPr/>
                    <a:lstStyle/>
                    <a:p>
                      <a:endParaRPr lang="ar-SA" sz="3200" dirty="0" smtClean="0"/>
                    </a:p>
                    <a:p>
                      <a:pPr algn="ctr"/>
                      <a:r>
                        <a:rPr lang="ar-SA" sz="3200" dirty="0" smtClean="0"/>
                        <a:t>بعد دخول ما دام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ar-SA" sz="3200" dirty="0" smtClean="0"/>
                    </a:p>
                    <a:p>
                      <a:pPr algn="ctr"/>
                      <a:r>
                        <a:rPr lang="ar-SA" sz="3200" dirty="0" smtClean="0"/>
                        <a:t>قبل دخول ما دام </a:t>
                      </a:r>
                    </a:p>
                    <a:p>
                      <a:pPr algn="ctr"/>
                      <a:endParaRPr lang="ar-SA" sz="3200" dirty="0" smtClean="0"/>
                    </a:p>
                    <a:p>
                      <a:pPr algn="ctr"/>
                      <a:endParaRPr lang="en-US" sz="3200" dirty="0"/>
                    </a:p>
                  </a:txBody>
                  <a:tcPr/>
                </a:tc>
              </a:tr>
              <a:tr h="1828800">
                <a:tc>
                  <a:txBody>
                    <a:bodyPr/>
                    <a:lstStyle/>
                    <a:p>
                      <a:pPr algn="ctr"/>
                      <a:endParaRPr lang="ar-SA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ar-SA" sz="3600" dirty="0" smtClean="0"/>
                    </a:p>
                    <a:p>
                      <a:pPr algn="ctr"/>
                      <a:r>
                        <a:rPr lang="ar-SA" sz="3600" dirty="0" smtClean="0"/>
                        <a:t>الطق</a:t>
                      </a:r>
                      <a:r>
                        <a:rPr lang="ar-SA" sz="36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سُ</a:t>
                      </a:r>
                      <a:r>
                        <a:rPr lang="ar-SA" sz="3600" dirty="0" smtClean="0"/>
                        <a:t> جمي</a:t>
                      </a:r>
                      <a:r>
                        <a:rPr lang="ar-SA" sz="36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لٌ</a:t>
                      </a:r>
                    </a:p>
                    <a:p>
                      <a:pPr algn="ctr"/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חץ ימינה 5"/>
          <p:cNvSpPr/>
          <p:nvPr/>
        </p:nvSpPr>
        <p:spPr>
          <a:xfrm>
            <a:off x="1143000" y="5638800"/>
            <a:ext cx="1447800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ا</a:t>
            </a:r>
            <a:r>
              <a:rPr lang="ar-SA" dirty="0" smtClean="0">
                <a:hlinkClick r:id="rId3" action="ppaction://hlinksldjump"/>
              </a:rPr>
              <a:t>لرجوع</a:t>
            </a:r>
            <a:endParaRPr lang="he-IL" dirty="0"/>
          </a:p>
        </p:txBody>
      </p:sp>
      <p:sp>
        <p:nvSpPr>
          <p:cNvPr id="7" name="מלבן 6"/>
          <p:cNvSpPr/>
          <p:nvPr/>
        </p:nvSpPr>
        <p:spPr>
          <a:xfrm>
            <a:off x="1752600" y="3657600"/>
            <a:ext cx="2590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/>
              <a:t>ما دام الطق</a:t>
            </a:r>
            <a:r>
              <a:rPr lang="ar-SA" sz="3200" dirty="0" smtClean="0">
                <a:solidFill>
                  <a:schemeClr val="accent4">
                    <a:lumMod val="75000"/>
                  </a:schemeClr>
                </a:solidFill>
              </a:rPr>
              <a:t>سُ</a:t>
            </a:r>
            <a:r>
              <a:rPr lang="ar-SA" sz="3200" dirty="0" smtClean="0"/>
              <a:t> جميل</a:t>
            </a:r>
            <a:r>
              <a:rPr lang="ar-SA" sz="3200" dirty="0" smtClean="0">
                <a:solidFill>
                  <a:schemeClr val="accent4">
                    <a:lumMod val="50000"/>
                  </a:schemeClr>
                </a:solidFill>
              </a:rPr>
              <a:t>اً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8" descr="http://www.moltqa-alnoor.net/upload/uploads/images/alnoor-f1910b061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1397000"/>
          <a:ext cx="6096000" cy="2717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48000"/>
                <a:gridCol w="3048000"/>
              </a:tblGrid>
              <a:tr h="1358900">
                <a:tc>
                  <a:txBody>
                    <a:bodyPr/>
                    <a:lstStyle/>
                    <a:p>
                      <a:r>
                        <a:rPr lang="ar-SA" sz="3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بعد</a:t>
                      </a:r>
                      <a:r>
                        <a:rPr lang="ar-SA" sz="3600" dirty="0" smtClean="0"/>
                        <a:t> دخول ما زال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sz="3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قبل</a:t>
                      </a:r>
                      <a:r>
                        <a:rPr lang="ar-SA" sz="3600" dirty="0" smtClean="0"/>
                        <a:t> دخول </a:t>
                      </a:r>
                      <a:r>
                        <a:rPr lang="ar-SA" sz="3600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</a:rPr>
                        <a:t>ما زال </a:t>
                      </a:r>
                      <a:endParaRPr lang="en-US" sz="3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358900"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3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الور</a:t>
                      </a:r>
                      <a:r>
                        <a:rPr lang="ar-SA" sz="3600" dirty="0" smtClean="0">
                          <a:solidFill>
                            <a:srgbClr val="7030A0"/>
                          </a:solidFill>
                        </a:rPr>
                        <a:t>دُ</a:t>
                      </a:r>
                      <a:r>
                        <a:rPr lang="ar-SA" sz="36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متفت</a:t>
                      </a:r>
                      <a:r>
                        <a:rPr lang="ar-SA" sz="3600" baseline="0" dirty="0" smtClean="0">
                          <a:solidFill>
                            <a:srgbClr val="7030A0"/>
                          </a:solidFill>
                        </a:rPr>
                        <a:t>حٌ</a:t>
                      </a:r>
                      <a:endParaRPr lang="en-US" sz="36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חץ ימינה 5"/>
          <p:cNvSpPr/>
          <p:nvPr/>
        </p:nvSpPr>
        <p:spPr>
          <a:xfrm>
            <a:off x="1143000" y="5638800"/>
            <a:ext cx="1447800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ا</a:t>
            </a:r>
            <a:r>
              <a:rPr lang="ar-SA" dirty="0" smtClean="0">
                <a:hlinkClick r:id="rId3" action="ppaction://hlinksldjump"/>
              </a:rPr>
              <a:t>لرجوع</a:t>
            </a:r>
            <a:endParaRPr lang="he-IL" dirty="0"/>
          </a:p>
        </p:txBody>
      </p:sp>
      <p:sp>
        <p:nvSpPr>
          <p:cNvPr id="7" name="מלבן 6"/>
          <p:cNvSpPr/>
          <p:nvPr/>
        </p:nvSpPr>
        <p:spPr>
          <a:xfrm>
            <a:off x="1676400" y="2895600"/>
            <a:ext cx="2743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solidFill>
                  <a:schemeClr val="accent2">
                    <a:lumMod val="50000"/>
                  </a:schemeClr>
                </a:solidFill>
              </a:rPr>
              <a:t>ما زال الور</a:t>
            </a:r>
            <a:r>
              <a:rPr lang="ar-SA" sz="3200" dirty="0" smtClean="0">
                <a:solidFill>
                  <a:srgbClr val="7030A0"/>
                </a:solidFill>
              </a:rPr>
              <a:t>دُ</a:t>
            </a:r>
            <a:r>
              <a:rPr lang="ar-SA" sz="3200" dirty="0" smtClean="0">
                <a:solidFill>
                  <a:schemeClr val="accent2">
                    <a:lumMod val="50000"/>
                  </a:schemeClr>
                </a:solidFill>
              </a:rPr>
              <a:t> متفتحًا</a:t>
            </a:r>
            <a:endParaRPr lang="en-US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Picture 8" descr="http://www.moltqa-alnoor.net/upload/uploads/images/alnoor-f1910b061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5" name="טבלה 4"/>
          <p:cNvGraphicFramePr>
            <a:graphicFrameLocks noGrp="1"/>
          </p:cNvGraphicFramePr>
          <p:nvPr/>
        </p:nvGraphicFramePr>
        <p:xfrm>
          <a:off x="1524000" y="1397000"/>
          <a:ext cx="6096000" cy="3251200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3048000"/>
                <a:gridCol w="3048000"/>
              </a:tblGrid>
              <a:tr h="1625600">
                <a:tc>
                  <a:txBody>
                    <a:bodyPr/>
                    <a:lstStyle/>
                    <a:p>
                      <a:pPr algn="ctr" rtl="1"/>
                      <a:endParaRPr lang="ar-SA" sz="32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 rtl="1"/>
                      <a:r>
                        <a:rPr lang="ar-SA" sz="3200" dirty="0" smtClean="0">
                          <a:solidFill>
                            <a:srgbClr val="FF0000"/>
                          </a:solidFill>
                        </a:rPr>
                        <a:t>قبل</a:t>
                      </a:r>
                      <a:r>
                        <a:rPr lang="ar-SA" sz="3200" dirty="0" smtClean="0"/>
                        <a:t> دخول ما برح </a:t>
                      </a:r>
                      <a:endParaRPr lang="he-I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36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 rtl="1"/>
                      <a:r>
                        <a:rPr lang="ar-SA" sz="3600" dirty="0" smtClean="0">
                          <a:solidFill>
                            <a:srgbClr val="FF0000"/>
                          </a:solidFill>
                        </a:rPr>
                        <a:t>بعد</a:t>
                      </a:r>
                      <a:r>
                        <a:rPr lang="ar-SA" sz="3600" dirty="0" smtClean="0"/>
                        <a:t> دخول ما برح</a:t>
                      </a:r>
                      <a:endParaRPr lang="he-IL" sz="3600" dirty="0"/>
                    </a:p>
                  </a:txBody>
                  <a:tcPr/>
                </a:tc>
              </a:tr>
              <a:tr h="1625600">
                <a:tc>
                  <a:txBody>
                    <a:bodyPr/>
                    <a:lstStyle/>
                    <a:p>
                      <a:pPr algn="ctr" rtl="1"/>
                      <a:endParaRPr lang="ar-SA" sz="3600" baseline="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algn="ctr" rtl="1"/>
                      <a:r>
                        <a:rPr lang="ar-SA" sz="3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الكتابُ مفقودٌ</a:t>
                      </a:r>
                      <a:endParaRPr lang="he-IL" sz="32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32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חץ ימינה 5"/>
          <p:cNvSpPr/>
          <p:nvPr/>
        </p:nvSpPr>
        <p:spPr>
          <a:xfrm>
            <a:off x="1143000" y="5638800"/>
            <a:ext cx="1447800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ا</a:t>
            </a:r>
            <a:r>
              <a:rPr lang="ar-SA" dirty="0" smtClean="0">
                <a:hlinkClick r:id="rId3" action="ppaction://hlinksldjump"/>
              </a:rPr>
              <a:t>لرجوع</a:t>
            </a:r>
            <a:endParaRPr lang="he-IL" dirty="0"/>
          </a:p>
        </p:txBody>
      </p:sp>
      <p:sp>
        <p:nvSpPr>
          <p:cNvPr id="8" name="מלבן 7"/>
          <p:cNvSpPr/>
          <p:nvPr/>
        </p:nvSpPr>
        <p:spPr>
          <a:xfrm>
            <a:off x="1676400" y="3429000"/>
            <a:ext cx="2667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3200" dirty="0" smtClean="0">
                <a:solidFill>
                  <a:schemeClr val="accent2">
                    <a:lumMod val="50000"/>
                  </a:schemeClr>
                </a:solidFill>
              </a:rPr>
              <a:t>ما برح الكتابُ مفقوداً</a:t>
            </a:r>
            <a:endParaRPr lang="he-IL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Picture 8" descr="http://www.moltqa-alnoor.net/upload/uploads/images/alnoor-f1910b061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696905"/>
              </p:ext>
            </p:extLst>
          </p:nvPr>
        </p:nvGraphicFramePr>
        <p:xfrm>
          <a:off x="1524000" y="1397000"/>
          <a:ext cx="6096000" cy="3175000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3048000"/>
                <a:gridCol w="3048000"/>
              </a:tblGrid>
              <a:tr h="1587500">
                <a:tc>
                  <a:txBody>
                    <a:bodyPr/>
                    <a:lstStyle/>
                    <a:p>
                      <a:pPr algn="ctr" rtl="1"/>
                      <a:endParaRPr lang="ar-SA" sz="3200" dirty="0" smtClean="0"/>
                    </a:p>
                    <a:p>
                      <a:pPr algn="ctr" rtl="1"/>
                      <a:r>
                        <a:rPr lang="ar-SA" sz="3200" dirty="0" smtClean="0">
                          <a:solidFill>
                            <a:srgbClr val="C00000"/>
                          </a:solidFill>
                        </a:rPr>
                        <a:t>قبل</a:t>
                      </a:r>
                      <a:r>
                        <a:rPr lang="ar-SA" sz="3200" dirty="0" smtClean="0"/>
                        <a:t> </a:t>
                      </a:r>
                      <a:r>
                        <a:rPr lang="ar-SA" sz="3200" dirty="0" smtClean="0"/>
                        <a:t>إدخال </a:t>
                      </a:r>
                      <a:r>
                        <a:rPr lang="ar-SA" sz="3200" dirty="0" smtClean="0"/>
                        <a:t>ما فتئ</a:t>
                      </a:r>
                      <a:endParaRPr lang="he-I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3200" dirty="0" smtClean="0"/>
                    </a:p>
                    <a:p>
                      <a:pPr algn="ctr" rtl="1"/>
                      <a:r>
                        <a:rPr lang="ar-SA" sz="3200" dirty="0" smtClean="0">
                          <a:solidFill>
                            <a:srgbClr val="C00000"/>
                          </a:solidFill>
                        </a:rPr>
                        <a:t>بعد</a:t>
                      </a:r>
                      <a:r>
                        <a:rPr lang="ar-SA" sz="3200" dirty="0" smtClean="0"/>
                        <a:t> </a:t>
                      </a:r>
                      <a:r>
                        <a:rPr lang="ar-SA" sz="3200" dirty="0" smtClean="0"/>
                        <a:t>إدخال </a:t>
                      </a:r>
                      <a:r>
                        <a:rPr lang="ar-SA" sz="3200" dirty="0" smtClean="0"/>
                        <a:t>ما فتئ</a:t>
                      </a:r>
                      <a:endParaRPr lang="he-IL" sz="3200" dirty="0"/>
                    </a:p>
                  </a:txBody>
                  <a:tcPr/>
                </a:tc>
              </a:tr>
              <a:tr h="1587500">
                <a:tc>
                  <a:txBody>
                    <a:bodyPr/>
                    <a:lstStyle/>
                    <a:p>
                      <a:pPr algn="ctr" rtl="1"/>
                      <a:endParaRPr lang="ar-SA" sz="3200" dirty="0" smtClean="0"/>
                    </a:p>
                    <a:p>
                      <a:pPr algn="ctr" rtl="1"/>
                      <a:r>
                        <a:rPr lang="ar-SA" sz="3200" dirty="0" smtClean="0"/>
                        <a:t>أخوك </a:t>
                      </a:r>
                      <a:r>
                        <a:rPr lang="ar-SA" sz="3200" dirty="0" smtClean="0"/>
                        <a:t>مجتهدٌ</a:t>
                      </a:r>
                      <a:endParaRPr lang="he-I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32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חץ ימינה 5"/>
          <p:cNvSpPr/>
          <p:nvPr/>
        </p:nvSpPr>
        <p:spPr>
          <a:xfrm>
            <a:off x="1143000" y="5638800"/>
            <a:ext cx="1447800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ا</a:t>
            </a:r>
            <a:r>
              <a:rPr lang="ar-SA" dirty="0" smtClean="0">
                <a:hlinkClick r:id="rId3" action="ppaction://hlinksldjump"/>
              </a:rPr>
              <a:t>لرجوع</a:t>
            </a:r>
            <a:endParaRPr lang="he-IL" dirty="0"/>
          </a:p>
        </p:txBody>
      </p:sp>
      <p:sp>
        <p:nvSpPr>
          <p:cNvPr id="7" name="מלבן 6"/>
          <p:cNvSpPr/>
          <p:nvPr/>
        </p:nvSpPr>
        <p:spPr>
          <a:xfrm>
            <a:off x="1600200" y="3505200"/>
            <a:ext cx="2819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/>
              <a:t>ما فتئ أخوك مجتهداً</a:t>
            </a:r>
            <a:endParaRPr lang="he-IL" sz="3200" dirty="0" smtClean="0"/>
          </a:p>
          <a:p>
            <a:pPr algn="ctr"/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Picture 8" descr="http://www.moltqa-alnoor.net/upload/uploads/images/alnoor-f1910b061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1668878"/>
              </p:ext>
            </p:extLst>
          </p:nvPr>
        </p:nvGraphicFramePr>
        <p:xfrm>
          <a:off x="1524000" y="1397000"/>
          <a:ext cx="6096000" cy="2870200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3048000"/>
                <a:gridCol w="3048000"/>
              </a:tblGrid>
              <a:tr h="1435100"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قبل</a:t>
                      </a:r>
                      <a:r>
                        <a:rPr lang="ar-SA" sz="3200" baseline="0" dirty="0" smtClean="0"/>
                        <a:t> </a:t>
                      </a:r>
                      <a:r>
                        <a:rPr lang="ar-SA" sz="3200" baseline="0" dirty="0" smtClean="0"/>
                        <a:t>إدخال </a:t>
                      </a:r>
                      <a:r>
                        <a:rPr lang="ar-SA" sz="3200" baseline="0" dirty="0" smtClean="0"/>
                        <a:t>بات </a:t>
                      </a:r>
                      <a:endParaRPr lang="he-I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بعد</a:t>
                      </a:r>
                      <a:r>
                        <a:rPr lang="ar-SA" sz="3200" dirty="0" smtClean="0"/>
                        <a:t> </a:t>
                      </a:r>
                      <a:r>
                        <a:rPr lang="ar-SA" sz="3200" dirty="0" smtClean="0"/>
                        <a:t>إدخال </a:t>
                      </a:r>
                      <a:r>
                        <a:rPr lang="ar-SA" sz="3200" dirty="0" smtClean="0"/>
                        <a:t>بات</a:t>
                      </a:r>
                      <a:endParaRPr lang="he-IL" sz="3200" dirty="0"/>
                    </a:p>
                  </a:txBody>
                  <a:tcPr/>
                </a:tc>
              </a:tr>
              <a:tr h="1435100"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الطقسُ باردٌ</a:t>
                      </a:r>
                      <a:endParaRPr lang="he-IL" sz="32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32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חץ ימינה 5"/>
          <p:cNvSpPr/>
          <p:nvPr/>
        </p:nvSpPr>
        <p:spPr>
          <a:xfrm>
            <a:off x="1143000" y="5638800"/>
            <a:ext cx="1447800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ا</a:t>
            </a:r>
            <a:r>
              <a:rPr lang="ar-SA" dirty="0" smtClean="0">
                <a:hlinkClick r:id="rId3" action="ppaction://hlinksldjump"/>
              </a:rPr>
              <a:t>لرجوع</a:t>
            </a:r>
            <a:endParaRPr lang="he-IL" dirty="0"/>
          </a:p>
        </p:txBody>
      </p:sp>
      <p:sp>
        <p:nvSpPr>
          <p:cNvPr id="7" name="מלבן 6"/>
          <p:cNvSpPr/>
          <p:nvPr/>
        </p:nvSpPr>
        <p:spPr>
          <a:xfrm>
            <a:off x="1676400" y="3048000"/>
            <a:ext cx="2819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3200" dirty="0" smtClean="0">
                <a:solidFill>
                  <a:schemeClr val="accent2">
                    <a:lumMod val="50000"/>
                  </a:schemeClr>
                </a:solidFill>
              </a:rPr>
              <a:t>بات الطقسُ بارداً</a:t>
            </a:r>
            <a:endParaRPr lang="he-IL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Picture 8" descr="http://www.moltqa-alnoor.net/upload/uploads/images/alnoor-f1910b061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5" name="טבלה 4"/>
          <p:cNvGraphicFramePr>
            <a:graphicFrameLocks noGrp="1"/>
          </p:cNvGraphicFramePr>
          <p:nvPr/>
        </p:nvGraphicFramePr>
        <p:xfrm>
          <a:off x="1524000" y="1397000"/>
          <a:ext cx="6096000" cy="3022600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3048000"/>
                <a:gridCol w="3048000"/>
              </a:tblGrid>
              <a:tr h="1511300">
                <a:tc>
                  <a:txBody>
                    <a:bodyPr/>
                    <a:lstStyle/>
                    <a:p>
                      <a:pPr algn="ctr" rtl="1"/>
                      <a:endParaRPr lang="ar-SA" sz="3200" dirty="0" smtClean="0"/>
                    </a:p>
                    <a:p>
                      <a:pPr algn="ctr" rtl="1"/>
                      <a:r>
                        <a:rPr lang="ar-SA" sz="3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قبل</a:t>
                      </a:r>
                      <a:r>
                        <a:rPr lang="ar-SA" sz="3200" baseline="0" dirty="0" smtClean="0"/>
                        <a:t> دخول ظل </a:t>
                      </a:r>
                      <a:endParaRPr lang="he-I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3200" dirty="0" smtClean="0"/>
                    </a:p>
                    <a:p>
                      <a:pPr algn="ctr" rtl="1"/>
                      <a:r>
                        <a:rPr lang="ar-SA" sz="3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بعد</a:t>
                      </a:r>
                      <a:r>
                        <a:rPr lang="ar-SA" sz="3200" dirty="0" smtClean="0"/>
                        <a:t> دخول ظل</a:t>
                      </a:r>
                      <a:endParaRPr lang="he-IL" sz="3200" dirty="0"/>
                    </a:p>
                  </a:txBody>
                  <a:tcPr/>
                </a:tc>
              </a:tr>
              <a:tr h="1511300">
                <a:tc>
                  <a:txBody>
                    <a:bodyPr/>
                    <a:lstStyle/>
                    <a:p>
                      <a:pPr algn="ctr" rtl="1"/>
                      <a:endParaRPr lang="ar-SA" sz="32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algn="ctr" rtl="1"/>
                      <a:r>
                        <a:rPr lang="ar-SA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الولدُ مشاكسٌ</a:t>
                      </a:r>
                      <a:endParaRPr lang="he-IL" sz="32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32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חץ ימינה 5"/>
          <p:cNvSpPr/>
          <p:nvPr/>
        </p:nvSpPr>
        <p:spPr>
          <a:xfrm>
            <a:off x="1143000" y="5638800"/>
            <a:ext cx="1447800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ا</a:t>
            </a:r>
            <a:r>
              <a:rPr lang="ar-SA" dirty="0" smtClean="0">
                <a:hlinkClick r:id="rId3" action="ppaction://hlinksldjump"/>
              </a:rPr>
              <a:t>لرجوع</a:t>
            </a:r>
            <a:endParaRPr lang="he-IL" dirty="0"/>
          </a:p>
        </p:txBody>
      </p:sp>
      <p:sp>
        <p:nvSpPr>
          <p:cNvPr id="7" name="מלבן 6"/>
          <p:cNvSpPr/>
          <p:nvPr/>
        </p:nvSpPr>
        <p:spPr>
          <a:xfrm>
            <a:off x="1676400" y="3276600"/>
            <a:ext cx="25908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3200" dirty="0" smtClean="0">
                <a:solidFill>
                  <a:schemeClr val="accent2">
                    <a:lumMod val="50000"/>
                  </a:schemeClr>
                </a:solidFill>
              </a:rPr>
              <a:t>ظل الولدُ مشاكساً</a:t>
            </a:r>
            <a:endParaRPr lang="he-IL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Picture 8" descr="http://www.moltqa-alnoor.net/upload/uploads/images/alnoor-f1910b061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009365"/>
              </p:ext>
            </p:extLst>
          </p:nvPr>
        </p:nvGraphicFramePr>
        <p:xfrm>
          <a:off x="1447800" y="1371600"/>
          <a:ext cx="6096000" cy="3886200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3048000"/>
                <a:gridCol w="3048000"/>
              </a:tblGrid>
              <a:tr h="1943100">
                <a:tc>
                  <a:txBody>
                    <a:bodyPr/>
                    <a:lstStyle/>
                    <a:p>
                      <a:pPr algn="ctr" rtl="1"/>
                      <a:endParaRPr lang="ar-SA" sz="3200" dirty="0" smtClean="0"/>
                    </a:p>
                    <a:p>
                      <a:pPr algn="ctr" rtl="1"/>
                      <a:r>
                        <a:rPr lang="ar-SA" sz="3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قبل</a:t>
                      </a:r>
                      <a:r>
                        <a:rPr lang="ar-SA" sz="3200" dirty="0" smtClean="0"/>
                        <a:t> دخول </a:t>
                      </a:r>
                      <a:r>
                        <a:rPr lang="ar-SA" sz="3200" dirty="0" smtClean="0"/>
                        <a:t>أصبح</a:t>
                      </a:r>
                      <a:endParaRPr lang="he-I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3200" dirty="0" smtClean="0"/>
                    </a:p>
                    <a:p>
                      <a:pPr algn="ctr" rtl="1"/>
                      <a:r>
                        <a:rPr lang="ar-SA" sz="3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بعد</a:t>
                      </a:r>
                      <a:r>
                        <a:rPr lang="ar-SA" sz="3200" dirty="0" smtClean="0"/>
                        <a:t> دخول أصبح</a:t>
                      </a:r>
                      <a:endParaRPr lang="he-IL" sz="3200" dirty="0"/>
                    </a:p>
                  </a:txBody>
                  <a:tcPr/>
                </a:tc>
              </a:tr>
              <a:tr h="1943100">
                <a:tc>
                  <a:txBody>
                    <a:bodyPr/>
                    <a:lstStyle/>
                    <a:p>
                      <a:pPr algn="ctr" rtl="1"/>
                      <a:endParaRPr lang="ar-SA" sz="3200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algn="ctr" rtl="1"/>
                      <a:r>
                        <a:rPr lang="ar-SA" sz="3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أزهارٌ</a:t>
                      </a:r>
                      <a:r>
                        <a:rPr lang="ar-SA" sz="32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متفتحةٌ</a:t>
                      </a:r>
                      <a:endParaRPr lang="ar-SA" sz="3200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3200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חץ ימינה 6"/>
          <p:cNvSpPr/>
          <p:nvPr/>
        </p:nvSpPr>
        <p:spPr>
          <a:xfrm>
            <a:off x="1143000" y="5638800"/>
            <a:ext cx="1447800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ا</a:t>
            </a:r>
            <a:r>
              <a:rPr lang="ar-SA" dirty="0" smtClean="0">
                <a:hlinkClick r:id="rId3" action="ppaction://hlinksldjump"/>
              </a:rPr>
              <a:t>لرجوع</a:t>
            </a:r>
            <a:endParaRPr lang="he-IL" dirty="0"/>
          </a:p>
        </p:txBody>
      </p:sp>
      <p:sp>
        <p:nvSpPr>
          <p:cNvPr id="6" name="מלבן 5"/>
          <p:cNvSpPr/>
          <p:nvPr/>
        </p:nvSpPr>
        <p:spPr>
          <a:xfrm>
            <a:off x="1676400" y="3733800"/>
            <a:ext cx="2667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3200" dirty="0" smtClean="0">
                <a:solidFill>
                  <a:schemeClr val="accent6">
                    <a:lumMod val="50000"/>
                  </a:schemeClr>
                </a:solidFill>
              </a:rPr>
              <a:t>أصبحت الأزهارُ متفتحةً</a:t>
            </a:r>
            <a:endParaRPr lang="he-IL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Picture 8" descr="http://www.moltqa-alnoor.net/upload/uploads/images/alnoor-f1910b061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367599"/>
              </p:ext>
            </p:extLst>
          </p:nvPr>
        </p:nvGraphicFramePr>
        <p:xfrm>
          <a:off x="1524000" y="1447800"/>
          <a:ext cx="6096000" cy="3048000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3048000"/>
                <a:gridCol w="3048000"/>
              </a:tblGrid>
              <a:tr h="1498600">
                <a:tc>
                  <a:txBody>
                    <a:bodyPr/>
                    <a:lstStyle/>
                    <a:p>
                      <a:pPr algn="ctr" rtl="1"/>
                      <a:r>
                        <a:rPr lang="ar-SA" sz="3200" u="sng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قبل</a:t>
                      </a:r>
                      <a:r>
                        <a:rPr lang="ar-SA" sz="3200" dirty="0" smtClean="0"/>
                        <a:t> دخول أضحى</a:t>
                      </a:r>
                      <a:endParaRPr lang="he-I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200" u="sng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بعد </a:t>
                      </a:r>
                      <a:r>
                        <a:rPr lang="ar-SA" sz="3200" dirty="0" smtClean="0"/>
                        <a:t>دخول </a:t>
                      </a:r>
                      <a:r>
                        <a:rPr lang="ar-SA" sz="3200" dirty="0" smtClean="0"/>
                        <a:t>أضحى</a:t>
                      </a:r>
                      <a:endParaRPr lang="he-IL" sz="3200" dirty="0"/>
                    </a:p>
                  </a:txBody>
                  <a:tcPr/>
                </a:tc>
              </a:tr>
              <a:tr h="1549400"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العاملان مجتهدان</a:t>
                      </a:r>
                      <a:endParaRPr lang="he-IL" sz="32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32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חץ ימינה 5"/>
          <p:cNvSpPr/>
          <p:nvPr/>
        </p:nvSpPr>
        <p:spPr>
          <a:xfrm>
            <a:off x="1143000" y="5638800"/>
            <a:ext cx="1447800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ا</a:t>
            </a:r>
            <a:r>
              <a:rPr lang="ar-SA" dirty="0" smtClean="0">
                <a:hlinkClick r:id="rId3" action="ppaction://hlinksldjump"/>
              </a:rPr>
              <a:t>لرجوع</a:t>
            </a:r>
            <a:endParaRPr lang="he-IL" dirty="0"/>
          </a:p>
        </p:txBody>
      </p:sp>
      <p:sp>
        <p:nvSpPr>
          <p:cNvPr id="7" name="מלבן 6"/>
          <p:cNvSpPr/>
          <p:nvPr/>
        </p:nvSpPr>
        <p:spPr>
          <a:xfrm>
            <a:off x="1600200" y="3200400"/>
            <a:ext cx="27432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chemeClr val="accent2">
                    <a:lumMod val="50000"/>
                  </a:schemeClr>
                </a:solidFill>
              </a:rPr>
              <a:t>أضحى العاملان مجتهدين</a:t>
            </a:r>
            <a:endParaRPr lang="he-IL" sz="3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up.hnona.com/uploads/images/hnona.com-fca37e175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5162"/>
          </a:xfrm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00B0F0"/>
                </a:solidFill>
              </a:rPr>
              <a:t>في جعبتي العديد من الدروس </a:t>
            </a:r>
            <a:r>
              <a:rPr lang="ar-SA" dirty="0" err="1" smtClean="0">
                <a:solidFill>
                  <a:srgbClr val="00B0F0"/>
                </a:solidFill>
              </a:rPr>
              <a:t>المحوسبة</a:t>
            </a:r>
            <a:r>
              <a:rPr lang="ar-SA" dirty="0" smtClean="0">
                <a:solidFill>
                  <a:srgbClr val="00B0F0"/>
                </a:solidFill>
              </a:rPr>
              <a:t> انتظروني في الدرس </a:t>
            </a:r>
            <a:r>
              <a:rPr lang="ar-SA" smtClean="0">
                <a:solidFill>
                  <a:srgbClr val="00B0F0"/>
                </a:solidFill>
              </a:rPr>
              <a:t>القادم </a:t>
            </a:r>
            <a:r>
              <a:rPr lang="ar-SA" smtClean="0">
                <a:solidFill>
                  <a:srgbClr val="00B0F0"/>
                </a:solidFill>
              </a:rPr>
              <a:t>وإلى </a:t>
            </a:r>
            <a:r>
              <a:rPr lang="ar-SA" dirty="0" smtClean="0">
                <a:solidFill>
                  <a:srgbClr val="00B0F0"/>
                </a:solidFill>
              </a:rPr>
              <a:t>اللقاء</a:t>
            </a:r>
            <a:br>
              <a:rPr lang="ar-SA" dirty="0" smtClean="0">
                <a:solidFill>
                  <a:srgbClr val="00B0F0"/>
                </a:solidFill>
              </a:rPr>
            </a:br>
            <a:r>
              <a:rPr lang="ar-SA" dirty="0" smtClean="0">
                <a:solidFill>
                  <a:srgbClr val="00B0F0"/>
                </a:solidFill>
              </a:rPr>
              <a:t/>
            </a:r>
            <a:br>
              <a:rPr lang="ar-SA" dirty="0" smtClean="0">
                <a:solidFill>
                  <a:srgbClr val="00B0F0"/>
                </a:solidFill>
              </a:rPr>
            </a:br>
            <a:r>
              <a:rPr lang="ar-SA" dirty="0" smtClean="0">
                <a:solidFill>
                  <a:srgbClr val="00B0F0"/>
                </a:solidFill>
              </a:rPr>
              <a:t/>
            </a:r>
            <a:br>
              <a:rPr lang="ar-SA" dirty="0" smtClean="0">
                <a:solidFill>
                  <a:srgbClr val="00B0F0"/>
                </a:solidFill>
              </a:rPr>
            </a:br>
            <a:r>
              <a:rPr lang="ar-SA" dirty="0" smtClean="0">
                <a:solidFill>
                  <a:srgbClr val="00B0F0"/>
                </a:solidFill>
              </a:rPr>
              <a:t>أزهار عمري</a:t>
            </a:r>
            <a:r>
              <a:rPr lang="ar-SA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.</a:t>
            </a:r>
            <a:endParaRPr lang="he-IL" dirty="0"/>
          </a:p>
        </p:txBody>
      </p:sp>
      <p:pic>
        <p:nvPicPr>
          <p:cNvPr id="7" name="Picture 4" descr="http://r15.imgfast.net/users/1511/18/89/91/smiles/52486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3429000"/>
            <a:ext cx="1575840" cy="2438400"/>
          </a:xfrm>
          <a:prstGeom prst="rect">
            <a:avLst/>
          </a:prstGeom>
          <a:noFill/>
        </p:spPr>
      </p:pic>
      <p:pic>
        <p:nvPicPr>
          <p:cNvPr id="8" name="Picture 4" descr="http://r15.imgfast.net/users/1511/18/89/91/smiles/52486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399" y="3124200"/>
            <a:ext cx="1017457" cy="251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8" descr="http://www.moltqa-alnoor.net/upload/uploads/images/alnoor-f1910b061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851276" y="2967335"/>
            <a:ext cx="744146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7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ما هي أخوات كان؟؟؟؟؟؟</a:t>
            </a:r>
            <a:endParaRPr lang="en-US" sz="72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8" descr="http://www.moltqa-alnoor.net/upload/uploads/images/alnoor-f1910b061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574"/>
            <a:ext cx="9144000" cy="6875574"/>
          </a:xfrm>
          <a:prstGeom prst="rect">
            <a:avLst/>
          </a:prstGeom>
          <a:noFill/>
        </p:spPr>
      </p:pic>
      <p:sp>
        <p:nvSpPr>
          <p:cNvPr id="7" name="Oval 6"/>
          <p:cNvSpPr/>
          <p:nvPr/>
        </p:nvSpPr>
        <p:spPr>
          <a:xfrm>
            <a:off x="3810000" y="3048000"/>
            <a:ext cx="19050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أ</a:t>
            </a:r>
            <a:r>
              <a:rPr lang="ar-SA" sz="3200" dirty="0" smtClean="0"/>
              <a:t>خوات </a:t>
            </a:r>
            <a:r>
              <a:rPr lang="ar-SA" sz="3200" dirty="0" smtClean="0">
                <a:hlinkClick r:id="rId3" action="ppaction://hlinksldjump"/>
              </a:rPr>
              <a:t>كان</a:t>
            </a:r>
            <a:endParaRPr lang="en-US" sz="3200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4953000" y="2362200"/>
            <a:ext cx="76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Wave 16"/>
          <p:cNvSpPr/>
          <p:nvPr/>
        </p:nvSpPr>
        <p:spPr>
          <a:xfrm>
            <a:off x="4495800" y="1676400"/>
            <a:ext cx="1143000" cy="8382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>
                <a:hlinkClick r:id="rId4" action="ppaction://hlinksldjump"/>
              </a:rPr>
              <a:t>صار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3886200" y="2819400"/>
            <a:ext cx="381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Wave 19"/>
          <p:cNvSpPr/>
          <p:nvPr/>
        </p:nvSpPr>
        <p:spPr>
          <a:xfrm>
            <a:off x="2209800" y="2438400"/>
            <a:ext cx="1219200" cy="7620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أ</a:t>
            </a:r>
            <a:r>
              <a:rPr lang="ar-SA" dirty="0" smtClean="0">
                <a:hlinkClick r:id="rId5" action="ppaction://hlinksldjump"/>
              </a:rPr>
              <a:t>مسى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3352800" y="3581400"/>
            <a:ext cx="3810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Wave 22"/>
          <p:cNvSpPr/>
          <p:nvPr/>
        </p:nvSpPr>
        <p:spPr>
          <a:xfrm>
            <a:off x="2133600" y="3276600"/>
            <a:ext cx="1219200" cy="8382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>
                <a:hlinkClick r:id="rId6" action="ppaction://hlinksldjump"/>
              </a:rPr>
              <a:t>ما دام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3733800" y="3962400"/>
            <a:ext cx="3810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Wave 26"/>
          <p:cNvSpPr/>
          <p:nvPr/>
        </p:nvSpPr>
        <p:spPr>
          <a:xfrm>
            <a:off x="2209800" y="4343400"/>
            <a:ext cx="1219200" cy="6858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>
                <a:hlinkClick r:id="rId7" action="ppaction://hlinksldjump"/>
              </a:rPr>
              <a:t>ما زال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4419600" y="4038600"/>
            <a:ext cx="1524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Wave 29"/>
          <p:cNvSpPr/>
          <p:nvPr/>
        </p:nvSpPr>
        <p:spPr>
          <a:xfrm>
            <a:off x="3733800" y="4572000"/>
            <a:ext cx="1066800" cy="7620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>
                <a:hlinkClick r:id="rId8" action="ppaction://hlinksldjump"/>
              </a:rPr>
              <a:t>ما برح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5105400" y="3962400"/>
            <a:ext cx="2286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Wave 33"/>
          <p:cNvSpPr/>
          <p:nvPr/>
        </p:nvSpPr>
        <p:spPr>
          <a:xfrm>
            <a:off x="4953000" y="4572000"/>
            <a:ext cx="1066800" cy="7620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م</a:t>
            </a:r>
            <a:r>
              <a:rPr lang="ar-SA" dirty="0" smtClean="0">
                <a:hlinkClick r:id="rId9" action="ppaction://hlinksldjump"/>
              </a:rPr>
              <a:t>ا فتئ</a:t>
            </a:r>
            <a:endParaRPr lang="en-US" dirty="0"/>
          </a:p>
        </p:txBody>
      </p:sp>
      <p:cxnSp>
        <p:nvCxnSpPr>
          <p:cNvPr id="36" name="Straight Arrow Connector 35"/>
          <p:cNvCxnSpPr>
            <a:stCxn id="7" idx="5"/>
          </p:cNvCxnSpPr>
          <p:nvPr/>
        </p:nvCxnSpPr>
        <p:spPr>
          <a:xfrm>
            <a:off x="5436019" y="3828489"/>
            <a:ext cx="431381" cy="2863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Wave 36"/>
          <p:cNvSpPr/>
          <p:nvPr/>
        </p:nvSpPr>
        <p:spPr>
          <a:xfrm>
            <a:off x="5867400" y="4038600"/>
            <a:ext cx="1295400" cy="6858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>
                <a:hlinkClick r:id="rId10" action="ppaction://hlinksldjump"/>
              </a:rPr>
              <a:t>بات</a:t>
            </a:r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791200" y="3505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Wave 39">
            <a:hlinkClick r:id="rId11" action="ppaction://hlinksldjump"/>
          </p:cNvPr>
          <p:cNvSpPr/>
          <p:nvPr/>
        </p:nvSpPr>
        <p:spPr>
          <a:xfrm>
            <a:off x="6324600" y="3276600"/>
            <a:ext cx="1066800" cy="6858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>
                <a:hlinkClick r:id="rId11" action="ppaction://hlinksldjump"/>
              </a:rPr>
              <a:t>ظل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>
          <a:xfrm flipV="1">
            <a:off x="5715000" y="3048000"/>
            <a:ext cx="457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5410200" y="2743201"/>
            <a:ext cx="304800" cy="3047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 flipV="1">
            <a:off x="4343400" y="2514600"/>
            <a:ext cx="2286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Wave 47"/>
          <p:cNvSpPr/>
          <p:nvPr/>
        </p:nvSpPr>
        <p:spPr>
          <a:xfrm>
            <a:off x="6248400" y="2438400"/>
            <a:ext cx="1295400" cy="7620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>
                <a:hlinkClick r:id="rId12" action="ppaction://hlinksldjump"/>
              </a:rPr>
              <a:t>أصبح</a:t>
            </a:r>
            <a:endParaRPr lang="en-US" dirty="0"/>
          </a:p>
        </p:txBody>
      </p:sp>
      <p:sp>
        <p:nvSpPr>
          <p:cNvPr id="49" name="Wave 48"/>
          <p:cNvSpPr/>
          <p:nvPr/>
        </p:nvSpPr>
        <p:spPr>
          <a:xfrm>
            <a:off x="5715000" y="1905000"/>
            <a:ext cx="914400" cy="6858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أ</a:t>
            </a:r>
            <a:r>
              <a:rPr lang="ar-SA" dirty="0" smtClean="0">
                <a:hlinkClick r:id="rId13" action="ppaction://hlinksldjump"/>
              </a:rPr>
              <a:t>ضحى</a:t>
            </a:r>
            <a:endParaRPr lang="en-US" dirty="0"/>
          </a:p>
        </p:txBody>
      </p:sp>
      <p:sp>
        <p:nvSpPr>
          <p:cNvPr id="51" name="Wave 50"/>
          <p:cNvSpPr/>
          <p:nvPr/>
        </p:nvSpPr>
        <p:spPr>
          <a:xfrm>
            <a:off x="3048000" y="1676400"/>
            <a:ext cx="1295400" cy="7620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>
                <a:hlinkClick r:id="rId14" action="ppaction://hlinksldjump"/>
              </a:rPr>
              <a:t>ليس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http://www.moltqa-alnoor.net/upload/uploads/images/alnoor-f1910b061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73762"/>
          </a:xfrm>
        </p:spPr>
        <p:txBody>
          <a:bodyPr>
            <a:normAutofit/>
          </a:bodyPr>
          <a:lstStyle/>
          <a:p>
            <a:r>
              <a:rPr lang="ar-SA" dirty="0" smtClean="0">
                <a:solidFill>
                  <a:schemeClr val="accent2">
                    <a:lumMod val="50000"/>
                  </a:schemeClr>
                </a:solidFill>
              </a:rPr>
              <a:t>على </a:t>
            </a:r>
            <a:r>
              <a:rPr lang="ar-SA" dirty="0" smtClean="0">
                <a:solidFill>
                  <a:schemeClr val="accent2">
                    <a:lumMod val="50000"/>
                  </a:schemeClr>
                </a:solidFill>
              </a:rPr>
              <a:t>أي </a:t>
            </a:r>
            <a:r>
              <a:rPr lang="ar-SA" dirty="0" smtClean="0">
                <a:solidFill>
                  <a:schemeClr val="accent2">
                    <a:lumMod val="50000"/>
                  </a:schemeClr>
                </a:solidFill>
              </a:rPr>
              <a:t>نوع من الجمل تدخل كان </a:t>
            </a:r>
            <a:br>
              <a:rPr lang="ar-SA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ar-SA" dirty="0" smtClean="0">
                <a:solidFill>
                  <a:schemeClr val="accent2">
                    <a:lumMod val="50000"/>
                  </a:schemeClr>
                </a:solidFill>
              </a:rPr>
              <a:t>وأخواتها؟؟؟؟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http://www.moltqa-alnoor.net/upload/uploads/images/alnoor-f1910b061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02162"/>
          </a:xfrm>
        </p:spPr>
        <p:txBody>
          <a:bodyPr>
            <a:normAutofit/>
          </a:bodyPr>
          <a:lstStyle/>
          <a:p>
            <a:r>
              <a:rPr lang="ar-SA" dirty="0" smtClean="0">
                <a:solidFill>
                  <a:schemeClr val="accent2">
                    <a:lumMod val="50000"/>
                  </a:schemeClr>
                </a:solidFill>
              </a:rPr>
              <a:t>ماذا تفعل كان وأخواتها إذا دخلت على الجملة </a:t>
            </a:r>
            <a:br>
              <a:rPr lang="ar-SA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ar-SA" dirty="0" smtClean="0">
                <a:solidFill>
                  <a:schemeClr val="accent2">
                    <a:lumMod val="50000"/>
                  </a:schemeClr>
                </a:solidFill>
              </a:rPr>
              <a:t>الاسمية؟؟؟</a:t>
            </a:r>
            <a:br>
              <a:rPr lang="ar-SA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ar-SA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ar-SA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ar-SA" dirty="0" smtClean="0">
                <a:solidFill>
                  <a:schemeClr val="accent2">
                    <a:lumMod val="50000"/>
                  </a:schemeClr>
                </a:solidFill>
              </a:rPr>
              <a:t>تجعل </a:t>
            </a:r>
            <a:r>
              <a:rPr lang="ar-SA" dirty="0" smtClean="0">
                <a:solidFill>
                  <a:schemeClr val="accent2">
                    <a:lumMod val="50000"/>
                  </a:schemeClr>
                </a:solidFill>
              </a:rPr>
              <a:t>المبتدأ      </a:t>
            </a:r>
            <a:r>
              <a:rPr lang="ar-SA" dirty="0" smtClean="0">
                <a:solidFill>
                  <a:schemeClr val="accent2">
                    <a:lumMod val="50000"/>
                  </a:schemeClr>
                </a:solidFill>
              </a:rPr>
              <a:t>إسماً لها </a:t>
            </a:r>
            <a:r>
              <a:rPr lang="ar-SA" dirty="0" smtClean="0">
                <a:solidFill>
                  <a:schemeClr val="accent1">
                    <a:lumMod val="50000"/>
                  </a:schemeClr>
                </a:solidFill>
              </a:rPr>
              <a:t>مرفوعاً</a:t>
            </a:r>
            <a:r>
              <a:rPr lang="ar-SA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br>
              <a:rPr lang="ar-SA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ar-SA" dirty="0" smtClean="0">
                <a:solidFill>
                  <a:schemeClr val="accent2">
                    <a:lumMod val="50000"/>
                  </a:schemeClr>
                </a:solidFill>
              </a:rPr>
              <a:t>وتجعل الخبر     خبراً لها </a:t>
            </a:r>
            <a:r>
              <a:rPr lang="ar-SA" dirty="0" smtClean="0">
                <a:solidFill>
                  <a:schemeClr val="accent1">
                    <a:lumMod val="50000"/>
                  </a:schemeClr>
                </a:solidFill>
              </a:rPr>
              <a:t>منصوباً </a:t>
            </a:r>
            <a:r>
              <a:rPr lang="ar-SA" dirty="0" smtClean="0">
                <a:solidFill>
                  <a:schemeClr val="accent2">
                    <a:lumMod val="50000"/>
                  </a:schemeClr>
                </a:solidFill>
              </a:rPr>
              <a:t>       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4724400" y="32766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51816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8" descr="http://www.moltqa-alnoor.net/upload/uploads/images/alnoor-f1910b061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5800" y="1397000"/>
          <a:ext cx="8077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38600"/>
                <a:gridCol w="4038600"/>
              </a:tblGrid>
              <a:tr h="1854200">
                <a:tc>
                  <a:txBody>
                    <a:bodyPr/>
                    <a:lstStyle/>
                    <a:p>
                      <a:pPr algn="ctr"/>
                      <a:r>
                        <a:rPr lang="ar-SA" sz="3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بعد</a:t>
                      </a:r>
                      <a:r>
                        <a:rPr lang="ar-SA" sz="3600" dirty="0" smtClean="0"/>
                        <a:t> دخول كان </a:t>
                      </a:r>
                    </a:p>
                    <a:p>
                      <a:pPr algn="ctr"/>
                      <a:r>
                        <a:rPr lang="ar-SA" sz="3600" dirty="0" smtClean="0"/>
                        <a:t>على الجملة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3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قبل</a:t>
                      </a:r>
                      <a:r>
                        <a:rPr lang="ar-SA" sz="3600" dirty="0" smtClean="0"/>
                        <a:t> دخول كان</a:t>
                      </a:r>
                    </a:p>
                    <a:p>
                      <a:pPr algn="ctr"/>
                      <a:r>
                        <a:rPr lang="ar-SA" sz="3600" dirty="0" smtClean="0"/>
                        <a:t> على الجملة</a:t>
                      </a:r>
                      <a:endParaRPr lang="en-US" sz="3600" dirty="0"/>
                    </a:p>
                  </a:txBody>
                  <a:tcPr/>
                </a:tc>
              </a:tr>
              <a:tr h="1854200">
                <a:tc>
                  <a:txBody>
                    <a:bodyPr/>
                    <a:lstStyle/>
                    <a:p>
                      <a:endParaRPr lang="ar-SA" sz="36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ar-SA" sz="36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ar-SA" sz="3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المجتهد</a:t>
                      </a:r>
                      <a:r>
                        <a:rPr lang="ar-SA" sz="3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و</a:t>
                      </a:r>
                      <a:r>
                        <a:rPr lang="ar-SA" sz="3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ن محبوب</a:t>
                      </a:r>
                      <a:r>
                        <a:rPr lang="ar-SA" sz="3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و</a:t>
                      </a:r>
                      <a:r>
                        <a:rPr lang="ar-SA" sz="3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ن</a:t>
                      </a:r>
                      <a:endParaRPr lang="en-US" sz="36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חץ ימינה 7"/>
          <p:cNvSpPr/>
          <p:nvPr/>
        </p:nvSpPr>
        <p:spPr>
          <a:xfrm>
            <a:off x="1143000" y="5638800"/>
            <a:ext cx="1447800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ا</a:t>
            </a:r>
            <a:r>
              <a:rPr lang="ar-SA" dirty="0" smtClean="0">
                <a:hlinkClick r:id="rId3" action="ppaction://hlinksldjump"/>
              </a:rPr>
              <a:t>لرجوع</a:t>
            </a:r>
            <a:endParaRPr lang="he-IL" dirty="0"/>
          </a:p>
        </p:txBody>
      </p:sp>
      <p:sp>
        <p:nvSpPr>
          <p:cNvPr id="9" name="מלבן 8"/>
          <p:cNvSpPr/>
          <p:nvPr/>
        </p:nvSpPr>
        <p:spPr>
          <a:xfrm>
            <a:off x="1143000" y="3505200"/>
            <a:ext cx="2971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accent2">
                    <a:lumMod val="50000"/>
                  </a:schemeClr>
                </a:solidFill>
              </a:rPr>
              <a:t>كان المجتهد</a:t>
            </a:r>
            <a:r>
              <a:rPr lang="ar-SA" dirty="0" smtClean="0">
                <a:solidFill>
                  <a:schemeClr val="accent5">
                    <a:lumMod val="50000"/>
                  </a:schemeClr>
                </a:solidFill>
              </a:rPr>
              <a:t>و</a:t>
            </a:r>
            <a:r>
              <a:rPr lang="ar-SA" dirty="0" smtClean="0">
                <a:solidFill>
                  <a:schemeClr val="accent2">
                    <a:lumMod val="50000"/>
                  </a:schemeClr>
                </a:solidFill>
              </a:rPr>
              <a:t>ن محبوب</a:t>
            </a:r>
            <a:r>
              <a:rPr lang="ar-S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ي</a:t>
            </a:r>
            <a:r>
              <a:rPr lang="ar-SA" dirty="0" smtClean="0">
                <a:solidFill>
                  <a:schemeClr val="accent2">
                    <a:lumMod val="50000"/>
                  </a:schemeClr>
                </a:solidFill>
              </a:rPr>
              <a:t>ن</a:t>
            </a: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he-I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http://www.moltqa-alnoor.net/upload/uploads/images/alnoor-f1910b061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574"/>
            <a:ext cx="9144000" cy="687557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35562"/>
          </a:xfrm>
        </p:spPr>
        <p:txBody>
          <a:bodyPr/>
          <a:lstStyle/>
          <a:p>
            <a:r>
              <a:rPr lang="ar-SA" b="1" dirty="0" smtClean="0"/>
              <a:t>.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00200" y="914400"/>
          <a:ext cx="6096000" cy="4434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48000"/>
                <a:gridCol w="3048000"/>
              </a:tblGrid>
              <a:tr h="2362200">
                <a:tc>
                  <a:txBody>
                    <a:bodyPr/>
                    <a:lstStyle/>
                    <a:p>
                      <a:pPr algn="ctr"/>
                      <a:endParaRPr lang="ar-SA" sz="4000" dirty="0" smtClean="0"/>
                    </a:p>
                    <a:p>
                      <a:pPr algn="ctr"/>
                      <a:r>
                        <a:rPr lang="ar-SA" sz="4000" dirty="0" smtClean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</a:rPr>
                        <a:t>بعد دخول صار</a:t>
                      </a:r>
                    </a:p>
                    <a:p>
                      <a:pPr algn="ctr"/>
                      <a:endParaRPr lang="ar-SA" sz="4000" dirty="0" smtClean="0"/>
                    </a:p>
                    <a:p>
                      <a:pPr algn="ctr"/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3600" dirty="0" smtClean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  <a:p>
                      <a:r>
                        <a:rPr lang="ar-SA" sz="3600" dirty="0" smtClean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</a:rPr>
                        <a:t>قبل دخول صار</a:t>
                      </a:r>
                      <a:endParaRPr lang="en-US" sz="3600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905000">
                <a:tc>
                  <a:txBody>
                    <a:bodyPr/>
                    <a:lstStyle/>
                    <a:p>
                      <a:pPr algn="ctr"/>
                      <a:endParaRPr lang="ar-SA" sz="3600" b="1" dirty="0" smtClean="0"/>
                    </a:p>
                    <a:p>
                      <a:pPr algn="ctr"/>
                      <a:endParaRPr lang="ar-SA" sz="3600" b="1" dirty="0" smtClean="0"/>
                    </a:p>
                    <a:p>
                      <a:pPr algn="ctr"/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ar-SA" sz="4000" b="1" dirty="0" smtClean="0"/>
                    </a:p>
                    <a:p>
                      <a:pPr algn="ctr"/>
                      <a:r>
                        <a:rPr lang="ar-SA" sz="4000" b="1" dirty="0" smtClean="0"/>
                        <a:t>الثو</a:t>
                      </a:r>
                      <a:r>
                        <a:rPr lang="ar-SA" sz="4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بُ</a:t>
                      </a:r>
                      <a:r>
                        <a:rPr lang="ar-SA" sz="4000" b="1" dirty="0" smtClean="0"/>
                        <a:t> قصي</a:t>
                      </a:r>
                      <a:r>
                        <a:rPr lang="ar-SA" sz="4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رٌ</a:t>
                      </a:r>
                      <a:r>
                        <a:rPr lang="ar-SA" b="1" dirty="0" smtClean="0"/>
                        <a:t>  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חץ ימינה 6"/>
          <p:cNvSpPr/>
          <p:nvPr/>
        </p:nvSpPr>
        <p:spPr>
          <a:xfrm>
            <a:off x="1143000" y="5638800"/>
            <a:ext cx="1447800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ا</a:t>
            </a:r>
            <a:r>
              <a:rPr lang="ar-SA" dirty="0" smtClean="0">
                <a:hlinkClick r:id="rId3" action="ppaction://hlinksldjump"/>
              </a:rPr>
              <a:t>لرجوع</a:t>
            </a:r>
            <a:endParaRPr lang="he-IL" dirty="0"/>
          </a:p>
        </p:txBody>
      </p:sp>
      <p:sp>
        <p:nvSpPr>
          <p:cNvPr id="8" name="מלבן 7"/>
          <p:cNvSpPr/>
          <p:nvPr/>
        </p:nvSpPr>
        <p:spPr>
          <a:xfrm>
            <a:off x="1752600" y="3581400"/>
            <a:ext cx="26670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/>
              <a:t>صار الثو</a:t>
            </a:r>
            <a:r>
              <a:rPr lang="ar-SA" sz="2800" b="1" dirty="0" smtClean="0">
                <a:solidFill>
                  <a:schemeClr val="accent4">
                    <a:lumMod val="50000"/>
                  </a:schemeClr>
                </a:solidFill>
              </a:rPr>
              <a:t>بُ</a:t>
            </a:r>
            <a:r>
              <a:rPr lang="ar-SA" sz="2800" b="1" dirty="0" smtClean="0"/>
              <a:t> </a:t>
            </a:r>
            <a:r>
              <a:rPr lang="ar-SA" sz="2800" b="1" dirty="0" smtClean="0"/>
              <a:t>قصيرًا</a:t>
            </a:r>
            <a:endParaRPr lang="ar-SA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8" descr="http://www.moltqa-alnoor.net/upload/uploads/images/alnoor-f1910b061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1066800"/>
          <a:ext cx="6096000" cy="4114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971800"/>
                <a:gridCol w="3124200"/>
              </a:tblGrid>
              <a:tr h="2057400">
                <a:tc>
                  <a:txBody>
                    <a:bodyPr/>
                    <a:lstStyle/>
                    <a:p>
                      <a:pPr algn="ctr"/>
                      <a:endParaRPr lang="ar-SA" sz="3600" dirty="0" smtClean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ar-SA" sz="360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</a:rPr>
                        <a:t>بعد دخول </a:t>
                      </a:r>
                      <a:r>
                        <a:rPr lang="ar-SA" sz="3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ليس</a:t>
                      </a:r>
                      <a:r>
                        <a:rPr lang="ar-SA" sz="360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</a:rPr>
                        <a:t> </a:t>
                      </a:r>
                      <a:endParaRPr lang="en-US" sz="36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3600" dirty="0" smtClean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</a:endParaRPr>
                    </a:p>
                    <a:p>
                      <a:r>
                        <a:rPr lang="ar-SA" sz="360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</a:rPr>
                        <a:t>قبل دخول </a:t>
                      </a:r>
                      <a:r>
                        <a:rPr lang="ar-SA" sz="3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ليس</a:t>
                      </a:r>
                      <a:endParaRPr lang="en-US" sz="3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057400">
                <a:tc>
                  <a:txBody>
                    <a:bodyPr/>
                    <a:lstStyle/>
                    <a:p>
                      <a:endParaRPr lang="en-US" sz="40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sz="3600" b="1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ا</a:t>
                      </a:r>
                      <a:r>
                        <a:rPr lang="ar-SA" sz="4000" b="1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لخاد</a:t>
                      </a:r>
                      <a:r>
                        <a:rPr lang="ar-SA" sz="4000" b="1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مُ</a:t>
                      </a:r>
                      <a:r>
                        <a:rPr lang="ar-SA" sz="4000" b="1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قو</a:t>
                      </a:r>
                      <a:r>
                        <a:rPr lang="ar-SA" sz="4000" b="1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يٌ</a:t>
                      </a:r>
                      <a:r>
                        <a:rPr lang="ar-SA" sz="4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     </a:t>
                      </a:r>
                      <a:endParaRPr lang="en-US" sz="4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חץ ימינה 5"/>
          <p:cNvSpPr/>
          <p:nvPr/>
        </p:nvSpPr>
        <p:spPr>
          <a:xfrm>
            <a:off x="1143000" y="5638800"/>
            <a:ext cx="1447800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ا</a:t>
            </a:r>
            <a:r>
              <a:rPr lang="ar-SA" dirty="0" smtClean="0">
                <a:hlinkClick r:id="rId3" action="ppaction://hlinksldjump"/>
              </a:rPr>
              <a:t>لرجوع</a:t>
            </a:r>
            <a:endParaRPr lang="he-IL" dirty="0"/>
          </a:p>
        </p:txBody>
      </p:sp>
      <p:sp>
        <p:nvSpPr>
          <p:cNvPr id="7" name="מלבן 6"/>
          <p:cNvSpPr/>
          <p:nvPr/>
        </p:nvSpPr>
        <p:spPr>
          <a:xfrm>
            <a:off x="1752600" y="3657600"/>
            <a:ext cx="24384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A" sz="3600" b="1" dirty="0" smtClean="0">
                <a:solidFill>
                  <a:schemeClr val="accent4">
                    <a:lumMod val="50000"/>
                  </a:schemeClr>
                </a:solidFill>
              </a:rPr>
              <a:t>ليس الخاد</a:t>
            </a:r>
            <a:r>
              <a:rPr lang="ar-SA" sz="3600" b="1" dirty="0" smtClean="0">
                <a:solidFill>
                  <a:schemeClr val="bg2">
                    <a:lumMod val="25000"/>
                  </a:schemeClr>
                </a:solidFill>
              </a:rPr>
              <a:t>مُ</a:t>
            </a:r>
            <a:r>
              <a:rPr lang="ar-SA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ar-SA" sz="3600" b="1" dirty="0" smtClean="0">
                <a:solidFill>
                  <a:schemeClr val="accent4">
                    <a:lumMod val="50000"/>
                  </a:schemeClr>
                </a:solidFill>
              </a:rPr>
              <a:t>قويّاً</a:t>
            </a:r>
            <a:endParaRPr lang="en-US" sz="36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8" descr="http://www.moltqa-alnoor.net/upload/uploads/images/alnoor-f1910b061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0" y="1397000"/>
          <a:ext cx="6096000" cy="3556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48000"/>
                <a:gridCol w="3048000"/>
              </a:tblGrid>
              <a:tr h="1948319">
                <a:tc>
                  <a:txBody>
                    <a:bodyPr/>
                    <a:lstStyle/>
                    <a:p>
                      <a:pPr algn="ctr"/>
                      <a:endParaRPr lang="ar-SA" sz="3200" dirty="0" smtClean="0"/>
                    </a:p>
                    <a:p>
                      <a:pPr algn="ctr"/>
                      <a:r>
                        <a:rPr lang="ar-SA" sz="3200" dirty="0" smtClean="0"/>
                        <a:t>بعد دخول أمسى</a:t>
                      </a:r>
                    </a:p>
                    <a:p>
                      <a:pPr algn="ctr"/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3200" dirty="0" smtClean="0"/>
                    </a:p>
                    <a:p>
                      <a:r>
                        <a:rPr lang="ar-SA" sz="3200" dirty="0" smtClean="0"/>
                        <a:t>قبل دخول أمسى </a:t>
                      </a:r>
                    </a:p>
                    <a:p>
                      <a:endParaRPr lang="ar-SA" sz="3200" dirty="0" smtClean="0"/>
                    </a:p>
                  </a:txBody>
                  <a:tcPr/>
                </a:tc>
              </a:tr>
              <a:tr h="1607681"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2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الزهرُ ذابلُ</a:t>
                      </a:r>
                      <a:r>
                        <a:rPr lang="ar-SA" sz="3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ar-S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 </a:t>
                      </a:r>
                      <a:endParaRPr lang="ar-SA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חץ ימינה 4"/>
          <p:cNvSpPr/>
          <p:nvPr/>
        </p:nvSpPr>
        <p:spPr>
          <a:xfrm>
            <a:off x="1143000" y="5638800"/>
            <a:ext cx="1447800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ا</a:t>
            </a:r>
            <a:r>
              <a:rPr lang="ar-SA" dirty="0" smtClean="0">
                <a:hlinkClick r:id="rId3" action="ppaction://hlinksldjump"/>
              </a:rPr>
              <a:t>لرجوع</a:t>
            </a:r>
            <a:endParaRPr lang="he-IL" dirty="0"/>
          </a:p>
        </p:txBody>
      </p:sp>
      <p:sp>
        <p:nvSpPr>
          <p:cNvPr id="8" name="מלבן 7"/>
          <p:cNvSpPr/>
          <p:nvPr/>
        </p:nvSpPr>
        <p:spPr>
          <a:xfrm>
            <a:off x="1752600" y="3733800"/>
            <a:ext cx="2590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accent2">
                    <a:lumMod val="50000"/>
                  </a:schemeClr>
                </a:solidFill>
              </a:rPr>
              <a:t>أمسى الزهرُ ذابلاً</a:t>
            </a:r>
            <a:endParaRPr lang="en-US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</TotalTime>
  <Words>222</Words>
  <Application>Microsoft Office PowerPoint</Application>
  <PresentationFormat>On-screen Show (4:3)</PresentationFormat>
  <Paragraphs>104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على أي نوع من الجمل تدخل كان  وأخواتها؟؟؟؟</vt:lpstr>
      <vt:lpstr>ماذا تفعل كان وأخواتها إذا دخلت على الجملة  الاسمية؟؟؟  تجعل المبتدأ      إسماً لها مرفوعاً  وتجعل الخبر     خبراً لها منصوباً        </vt:lpstr>
      <vt:lpstr>PowerPoint Presentation</vt:lpstr>
      <vt:lpstr>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في جعبتي العديد من الدروس المحوسبة انتظروني في الدرس القادم وإلى اللقاء   أزهار عمري.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qsm</dc:creator>
  <cp:lastModifiedBy>ahmad1</cp:lastModifiedBy>
  <cp:revision>24</cp:revision>
  <dcterms:created xsi:type="dcterms:W3CDTF">2012-04-22T13:23:45Z</dcterms:created>
  <dcterms:modified xsi:type="dcterms:W3CDTF">2013-04-29T11:23:33Z</dcterms:modified>
</cp:coreProperties>
</file>