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9"/>
  </p:notesMasterIdLst>
  <p:handoutMasterIdLst>
    <p:handoutMasterId r:id="rId120"/>
  </p:handoutMasterIdLst>
  <p:sldIdLst>
    <p:sldId id="256" r:id="rId2"/>
    <p:sldId id="311" r:id="rId3"/>
    <p:sldId id="288" r:id="rId4"/>
    <p:sldId id="285" r:id="rId5"/>
    <p:sldId id="286" r:id="rId6"/>
    <p:sldId id="310" r:id="rId7"/>
    <p:sldId id="319" r:id="rId8"/>
    <p:sldId id="320" r:id="rId9"/>
    <p:sldId id="327" r:id="rId10"/>
    <p:sldId id="321" r:id="rId11"/>
    <p:sldId id="322" r:id="rId12"/>
    <p:sldId id="324" r:id="rId13"/>
    <p:sldId id="323" r:id="rId14"/>
    <p:sldId id="316" r:id="rId15"/>
    <p:sldId id="312" r:id="rId16"/>
    <p:sldId id="325" r:id="rId17"/>
    <p:sldId id="289" r:id="rId18"/>
    <p:sldId id="292" r:id="rId19"/>
    <p:sldId id="300" r:id="rId20"/>
    <p:sldId id="290" r:id="rId21"/>
    <p:sldId id="302" r:id="rId22"/>
    <p:sldId id="303" r:id="rId23"/>
    <p:sldId id="328" r:id="rId24"/>
    <p:sldId id="326" r:id="rId25"/>
    <p:sldId id="329" r:id="rId26"/>
    <p:sldId id="330" r:id="rId27"/>
    <p:sldId id="331" r:id="rId28"/>
    <p:sldId id="317" r:id="rId29"/>
    <p:sldId id="313" r:id="rId30"/>
    <p:sldId id="333" r:id="rId31"/>
    <p:sldId id="291" r:id="rId32"/>
    <p:sldId id="304" r:id="rId33"/>
    <p:sldId id="332" r:id="rId34"/>
    <p:sldId id="296" r:id="rId35"/>
    <p:sldId id="305" r:id="rId36"/>
    <p:sldId id="334" r:id="rId37"/>
    <p:sldId id="335" r:id="rId38"/>
    <p:sldId id="318" r:id="rId39"/>
    <p:sldId id="314" r:id="rId40"/>
    <p:sldId id="336" r:id="rId41"/>
    <p:sldId id="298" r:id="rId42"/>
    <p:sldId id="299" r:id="rId43"/>
    <p:sldId id="306" r:id="rId44"/>
    <p:sldId id="307" r:id="rId45"/>
    <p:sldId id="308" r:id="rId46"/>
    <p:sldId id="337" r:id="rId47"/>
    <p:sldId id="339" r:id="rId48"/>
    <p:sldId id="338" r:id="rId49"/>
    <p:sldId id="340" r:id="rId50"/>
    <p:sldId id="341" r:id="rId51"/>
    <p:sldId id="352" r:id="rId52"/>
    <p:sldId id="353" r:id="rId53"/>
    <p:sldId id="406" r:id="rId54"/>
    <p:sldId id="315" r:id="rId55"/>
    <p:sldId id="351" r:id="rId56"/>
    <p:sldId id="342" r:id="rId57"/>
    <p:sldId id="357" r:id="rId58"/>
    <p:sldId id="343" r:id="rId59"/>
    <p:sldId id="347" r:id="rId60"/>
    <p:sldId id="344" r:id="rId61"/>
    <p:sldId id="345" r:id="rId62"/>
    <p:sldId id="356" r:id="rId63"/>
    <p:sldId id="346" r:id="rId64"/>
    <p:sldId id="348" r:id="rId65"/>
    <p:sldId id="350" r:id="rId66"/>
    <p:sldId id="349" r:id="rId67"/>
    <p:sldId id="354" r:id="rId68"/>
    <p:sldId id="358" r:id="rId69"/>
    <p:sldId id="355" r:id="rId70"/>
    <p:sldId id="309"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388" r:id="rId101"/>
    <p:sldId id="389" r:id="rId102"/>
    <p:sldId id="390" r:id="rId103"/>
    <p:sldId id="391" r:id="rId104"/>
    <p:sldId id="392" r:id="rId105"/>
    <p:sldId id="393" r:id="rId106"/>
    <p:sldId id="394" r:id="rId107"/>
    <p:sldId id="395" r:id="rId108"/>
    <p:sldId id="396" r:id="rId109"/>
    <p:sldId id="397" r:id="rId110"/>
    <p:sldId id="398" r:id="rId111"/>
    <p:sldId id="399" r:id="rId112"/>
    <p:sldId id="400" r:id="rId113"/>
    <p:sldId id="401" r:id="rId114"/>
    <p:sldId id="402" r:id="rId115"/>
    <p:sldId id="403" r:id="rId116"/>
    <p:sldId id="404" r:id="rId117"/>
    <p:sldId id="405" r:id="rId11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4624" autoAdjust="0"/>
  </p:normalViewPr>
  <p:slideViewPr>
    <p:cSldViewPr>
      <p:cViewPr varScale="1">
        <p:scale>
          <a:sx n="65" d="100"/>
          <a:sy n="65" d="100"/>
        </p:scale>
        <p:origin x="-10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9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ar-AE" smtClean="0"/>
              <a:t>الأحد       29.1.2012</a:t>
            </a:r>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F3406C9D-4E53-4CD3-AE7C-952673167FBE}" type="slidenum">
              <a:rPr lang="he-IL" smtClean="0"/>
              <a:pPr/>
              <a:t>‹#›</a:t>
            </a:fld>
            <a:endParaRPr lang="he-IL"/>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r>
              <a:rPr lang="ar-AE" smtClean="0"/>
              <a:t>الأحد       29.1.2012</a:t>
            </a:r>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8B30748-7DD2-4829-97EA-9396E63FE2A0}" type="slidenum">
              <a:rPr lang="he-IL" smtClean="0"/>
              <a:pPr/>
              <a:t>‹#›</a:t>
            </a:fld>
            <a:endParaRPr lang="he-IL"/>
          </a:p>
        </p:txBody>
      </p:sp>
    </p:spTree>
  </p:cSld>
  <p:clrMap bg1="lt1" tx1="dk1" bg2="lt2" tx2="dk2" accent1="accent1" accent2="accent2" accent3="accent3" accent4="accent4" accent5="accent5" accent6="accent6" hlink="hlink" folHlink="folHlink"/>
  <p:hf sldNum="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8" name="מציין מיקום של כותרת עליונה 7"/>
          <p:cNvSpPr>
            <a:spLocks noGrp="1"/>
          </p:cNvSpPr>
          <p:nvPr>
            <p:ph type="hdr" sz="quarter" idx="10"/>
          </p:nvPr>
        </p:nvSpPr>
        <p:spPr/>
        <p:txBody>
          <a:bodyPr/>
          <a:lstStyle/>
          <a:p>
            <a:r>
              <a:rPr lang="ar-AE" smtClean="0"/>
              <a:t>الأحد       29.1.2012</a:t>
            </a:r>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r>
              <a:rPr lang="he-IL" smtClean="0"/>
              <a:t>29/1/2012</a:t>
            </a:r>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29/1/2012</a:t>
            </a:r>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29/1/2012</a:t>
            </a:r>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r>
              <a:rPr lang="he-IL" smtClean="0"/>
              <a:t>29/1/2012</a:t>
            </a:r>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r>
              <a:rPr lang="he-IL" smtClean="0"/>
              <a:t>29/1/2012</a:t>
            </a:r>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r>
              <a:rPr lang="he-IL" smtClean="0"/>
              <a:t>29/1/2012</a:t>
            </a:r>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r>
              <a:rPr lang="he-IL" smtClean="0"/>
              <a:t>29/1/2012</a:t>
            </a:r>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r>
              <a:rPr lang="he-IL" smtClean="0"/>
              <a:t>29/1/2012</a:t>
            </a:r>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r>
              <a:rPr lang="he-IL" smtClean="0"/>
              <a:t>29/1/2012</a:t>
            </a:r>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29/1/2012</a:t>
            </a:r>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r>
              <a:rPr lang="he-IL" smtClean="0"/>
              <a:t>29/1/2012</a:t>
            </a:r>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he-IL" smtClean="0"/>
              <a:t>29/1/2012</a:t>
            </a:r>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youtube.com/watch?v=Vqfy4ScRXFQ" TargetMode="External"/><Relationship Id="rId4" Type="http://schemas.openxmlformats.org/officeDocument/2006/relationships/image" Target="../media/image3.jpeg"/></Relationships>
</file>

<file path=ppt/slides/_rels/slide100.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01.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02.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03.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0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10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10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10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0.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111.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112.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54.xml"/></Relationships>
</file>

<file path=ppt/slides/_rels/slide11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1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1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1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11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8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youtube.com/watch?v=zurKApDnLiQ&amp;feature=fvst"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7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youtube.com/watch?v=PACjNsQF0Z0&amp;feature=related" TargetMode="Externa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slide" Target="slide9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www.youtube.com/watch?v=shGAKeQkYis&amp;feature=related"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slide" Target="slide99.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youtube.com/watch?v=aM7tSqeo-wo" TargetMode="Externa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slide" Target="slide108.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gif"/></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youtube.com/watch?v=Vqfy4ScRXFQ"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5.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8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slide" Target="slide92.xml"/></Relationships>
</file>

<file path=ppt/slides/_rels/slide92.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94.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9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9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9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9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72008"/>
            <a:ext cx="9143999" cy="68853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3528" y="0"/>
            <a:ext cx="8568952" cy="7232749"/>
          </a:xfrm>
          <a:prstGeom prst="rect">
            <a:avLst/>
          </a:prstGeom>
          <a:noFill/>
        </p:spPr>
        <p:txBody>
          <a:bodyPr wrap="square" rtlCol="1">
            <a:spAutoFit/>
          </a:bodyPr>
          <a:lstStyle/>
          <a:p>
            <a:pPr algn="ctr"/>
            <a:endParaRPr lang="ar-AE" sz="4000" b="1" dirty="0" smtClean="0">
              <a:solidFill>
                <a:srgbClr val="002060"/>
              </a:solidFill>
              <a:latin typeface="Traditional Arabic" pitchFamily="18" charset="-78"/>
              <a:cs typeface="Traditional Arabic" pitchFamily="18" charset="-78"/>
            </a:endParaRPr>
          </a:p>
          <a:p>
            <a:pPr algn="ctr"/>
            <a:endParaRPr lang="ar-SA" sz="4000" b="1" dirty="0" smtClean="0">
              <a:solidFill>
                <a:srgbClr val="002060"/>
              </a:solidFill>
              <a:latin typeface="Traditional Arabic" pitchFamily="18" charset="-78"/>
              <a:cs typeface="Traditional Arabic" pitchFamily="18" charset="-78"/>
            </a:endParaRPr>
          </a:p>
          <a:p>
            <a:pPr algn="ctr"/>
            <a:r>
              <a:rPr lang="ar-AE" sz="4000" b="1" dirty="0" smtClean="0">
                <a:solidFill>
                  <a:srgbClr val="002060"/>
                </a:solidFill>
                <a:latin typeface="Traditional Arabic" pitchFamily="18" charset="-78"/>
                <a:cs typeface="Traditional Arabic" pitchFamily="18" charset="-78"/>
              </a:rPr>
              <a:t>مدرسة برطعة الابتدائية</a:t>
            </a:r>
          </a:p>
          <a:p>
            <a:pPr algn="ctr"/>
            <a:endParaRPr lang="ar-AE" sz="1600" b="1"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rPr>
              <a:t>الصف : الثاني أ</a:t>
            </a:r>
          </a:p>
          <a:p>
            <a:pPr algn="ctr"/>
            <a:endParaRPr lang="ar-AE" sz="1600" dirty="0" smtClean="0">
              <a:solidFill>
                <a:srgbClr val="002060"/>
              </a:solidFill>
              <a:latin typeface="Traditional Arabic" pitchFamily="18" charset="-78"/>
              <a:cs typeface="Traditional Arabic" pitchFamily="18" charset="-78"/>
            </a:endParaRPr>
          </a:p>
          <a:p>
            <a:pPr algn="ctr"/>
            <a:endParaRPr lang="ar-AE" sz="800" dirty="0" smtClean="0">
              <a:solidFill>
                <a:srgbClr val="002060"/>
              </a:solidFill>
              <a:latin typeface="Traditional Arabic" pitchFamily="18" charset="-78"/>
              <a:cs typeface="Traditional Arabic" pitchFamily="18" charset="-78"/>
            </a:endParaRPr>
          </a:p>
          <a:p>
            <a:pPr algn="ctr"/>
            <a:r>
              <a:rPr lang="ar-SA" sz="4000" dirty="0" smtClean="0">
                <a:solidFill>
                  <a:srgbClr val="002060"/>
                </a:solidFill>
                <a:latin typeface="Traditional Arabic" pitchFamily="18" charset="-78"/>
                <a:cs typeface="Traditional Arabic" pitchFamily="18" charset="-78"/>
              </a:rPr>
              <a:t>الموضوع :</a:t>
            </a:r>
            <a:r>
              <a:rPr lang="ar-AE" sz="4000" dirty="0" smtClean="0">
                <a:solidFill>
                  <a:srgbClr val="002060"/>
                </a:solidFill>
                <a:latin typeface="Traditional Arabic" pitchFamily="18" charset="-78"/>
                <a:cs typeface="Traditional Arabic" pitchFamily="18" charset="-78"/>
              </a:rPr>
              <a:t> دين إسلامي</a:t>
            </a:r>
            <a:endParaRPr lang="ar-SA"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endParaRPr lang="ar-AE" sz="800" dirty="0" smtClean="0">
              <a:solidFill>
                <a:srgbClr val="002060"/>
              </a:solidFill>
              <a:latin typeface="Traditional Arabic" pitchFamily="18" charset="-78"/>
              <a:cs typeface="Traditional Arabic" pitchFamily="18" charset="-78"/>
            </a:endParaRPr>
          </a:p>
          <a:p>
            <a:pPr algn="ctr"/>
            <a:endParaRPr lang="ar-AE" sz="16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rPr>
              <a:t>إعداد وتدريس : نداء ياسين</a:t>
            </a:r>
            <a:endParaRPr lang="ar-SA" sz="4000" dirty="0" smtClean="0">
              <a:solidFill>
                <a:srgbClr val="002060"/>
              </a:solidFill>
              <a:latin typeface="Traditional Arabic" pitchFamily="18" charset="-78"/>
              <a:cs typeface="Traditional Arabic" pitchFamily="18" charset="-78"/>
            </a:endParaRPr>
          </a:p>
          <a:p>
            <a:pPr algn="ctr"/>
            <a:r>
              <a:rPr lang="ar-SA" sz="4000" dirty="0" smtClean="0">
                <a:solidFill>
                  <a:srgbClr val="002060"/>
                </a:solidFill>
                <a:latin typeface="Traditional Arabic" pitchFamily="18" charset="-78"/>
                <a:cs typeface="Traditional Arabic" pitchFamily="18" charset="-78"/>
              </a:rPr>
              <a:t>مقدم </a:t>
            </a:r>
            <a:r>
              <a:rPr lang="ar-SA" sz="4000" dirty="0" err="1" smtClean="0">
                <a:solidFill>
                  <a:srgbClr val="002060"/>
                </a:solidFill>
                <a:latin typeface="Traditional Arabic" pitchFamily="18" charset="-78"/>
                <a:cs typeface="Traditional Arabic" pitchFamily="18" charset="-78"/>
              </a:rPr>
              <a:t>الى</a:t>
            </a:r>
            <a:r>
              <a:rPr lang="ar-SA" sz="4000" dirty="0" smtClean="0">
                <a:solidFill>
                  <a:srgbClr val="002060"/>
                </a:solidFill>
                <a:latin typeface="Traditional Arabic" pitchFamily="18" charset="-78"/>
                <a:cs typeface="Traditional Arabic" pitchFamily="18" charset="-78"/>
              </a:rPr>
              <a:t>: د فائدة </a:t>
            </a:r>
            <a:r>
              <a:rPr lang="ar-SA" sz="4000" dirty="0" err="1" smtClean="0">
                <a:solidFill>
                  <a:srgbClr val="002060"/>
                </a:solidFill>
                <a:latin typeface="Traditional Arabic" pitchFamily="18" charset="-78"/>
                <a:cs typeface="Traditional Arabic" pitchFamily="18" charset="-78"/>
              </a:rPr>
              <a:t>ابو</a:t>
            </a:r>
            <a:r>
              <a:rPr lang="ar-SA" sz="4000" dirty="0" smtClean="0">
                <a:solidFill>
                  <a:srgbClr val="002060"/>
                </a:solidFill>
                <a:latin typeface="Traditional Arabic" pitchFamily="18" charset="-78"/>
                <a:cs typeface="Traditional Arabic" pitchFamily="18" charset="-78"/>
              </a:rPr>
              <a:t> مخ</a:t>
            </a:r>
          </a:p>
          <a:p>
            <a:pPr algn="ctr"/>
            <a:endParaRPr lang="ar-SA"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p:txBody>
      </p:sp>
      <p:sp>
        <p:nvSpPr>
          <p:cNvPr id="9" name="מציין מיקום של תאריך 8"/>
          <p:cNvSpPr>
            <a:spLocks noGrp="1"/>
          </p:cNvSpPr>
          <p:nvPr>
            <p:ph type="dt" sz="half" idx="10"/>
          </p:nvPr>
        </p:nvSpPr>
        <p:spPr>
          <a:xfrm>
            <a:off x="323528" y="620688"/>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3501008"/>
            <a:ext cx="8280920" cy="3046988"/>
          </a:xfrm>
          <a:prstGeom prst="rect">
            <a:avLst/>
          </a:prstGeom>
          <a:noFill/>
        </p:spPr>
        <p:txBody>
          <a:bodyPr wrap="square" rtlCol="1">
            <a:spAutoFit/>
          </a:bodyPr>
          <a:lstStyle/>
          <a:p>
            <a:pPr marL="514350" indent="-514350"/>
            <a:r>
              <a:rPr lang="ar-AE" sz="3200" dirty="0" smtClean="0">
                <a:latin typeface="Traditional Arabic" pitchFamily="18" charset="-78"/>
                <a:cs typeface="Traditional Arabic" pitchFamily="18" charset="-78"/>
              </a:rPr>
              <a:t>     والآن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 وَقَد </a:t>
            </a:r>
            <a:r>
              <a:rPr lang="ar-AE" sz="3200" dirty="0" smtClean="0">
                <a:latin typeface="Traditional Arabic" pitchFamily="18" charset="-78"/>
                <a:cs typeface="Traditional Arabic" pitchFamily="18" charset="-78"/>
              </a:rPr>
              <a:t>وضعت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بين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أيديكم لعبة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تركيبية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ب</a:t>
            </a:r>
            <a:r>
              <a:rPr lang="ar-AE" sz="3200" dirty="0" smtClean="0">
                <a:latin typeface="Traditional Arabic" pitchFamily="18" charset="-78"/>
                <a:cs typeface="Traditional Arabic" pitchFamily="18" charset="-78"/>
              </a:rPr>
              <a:t>حيث</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عليك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 أن ترتبوا الأركان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الخمسة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 من الأول حتى الخامس.</a:t>
            </a:r>
          </a:p>
          <a:p>
            <a:pPr marL="514350" indent="-514350"/>
            <a:r>
              <a:rPr lang="ar-AE" sz="3200" dirty="0" smtClean="0">
                <a:latin typeface="Traditional Arabic" pitchFamily="18" charset="-78"/>
                <a:cs typeface="Traditional Arabic" pitchFamily="18" charset="-78"/>
              </a:rPr>
              <a:t>     على كل قطعة </a:t>
            </a:r>
            <a:r>
              <a:rPr lang="ar-SA" sz="3200" dirty="0" smtClean="0">
                <a:latin typeface="Traditional Arabic" pitchFamily="18" charset="-78"/>
                <a:cs typeface="Traditional Arabic" pitchFamily="18" charset="-78"/>
              </a:rPr>
              <a:t>ركْنٌ</a:t>
            </a:r>
            <a:r>
              <a:rPr lang="ar-AE" sz="3200" dirty="0" smtClean="0">
                <a:latin typeface="Traditional Arabic" pitchFamily="18" charset="-78"/>
                <a:cs typeface="Traditional Arabic" pitchFamily="18" charset="-78"/>
              </a:rPr>
              <a:t> من أركان الإسلام ، </a:t>
            </a:r>
            <a:r>
              <a:rPr lang="ar-SA" sz="3200" dirty="0" smtClean="0">
                <a:latin typeface="Traditional Arabic" pitchFamily="18" charset="-78"/>
                <a:cs typeface="Traditional Arabic" pitchFamily="18" charset="-78"/>
              </a:rPr>
              <a:t>وعلى اللوحَةِ رقمها وعليكم </a:t>
            </a:r>
            <a:r>
              <a:rPr lang="ar-AE" sz="3200" dirty="0" smtClean="0">
                <a:latin typeface="Traditional Arabic" pitchFamily="18" charset="-78"/>
                <a:cs typeface="Traditional Arabic" pitchFamily="18" charset="-78"/>
              </a:rPr>
              <a:t>أن تضعوا القطعة على الرقم المناسب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لَها</a:t>
            </a:r>
            <a:r>
              <a:rPr lang="ar-AE" sz="3200" dirty="0" smtClean="0">
                <a:latin typeface="Traditional Arabic" pitchFamily="18" charset="-78"/>
                <a:cs typeface="Traditional Arabic" pitchFamily="18" charset="-78"/>
              </a:rPr>
              <a:t>.</a:t>
            </a:r>
          </a:p>
          <a:p>
            <a:pPr marL="514350" indent="-514350"/>
            <a:r>
              <a:rPr lang="ar-AE" sz="3200" dirty="0" smtClean="0">
                <a:latin typeface="Traditional Arabic" pitchFamily="18" charset="-78"/>
                <a:cs typeface="Traditional Arabic" pitchFamily="18" charset="-78"/>
              </a:rPr>
              <a:t>     تعاونوا مع</a:t>
            </a:r>
            <a:r>
              <a:rPr lang="ar-SA" sz="3200" dirty="0" err="1" smtClean="0">
                <a:latin typeface="Traditional Arabic" pitchFamily="18" charset="-78"/>
                <a:cs typeface="Traditional Arabic" pitchFamily="18" charset="-78"/>
              </a:rPr>
              <a:t>ًا</a:t>
            </a:r>
            <a:r>
              <a:rPr lang="ar-AE" sz="3200" dirty="0" smtClean="0">
                <a:latin typeface="Traditional Arabic" pitchFamily="18" charset="-78"/>
                <a:cs typeface="Traditional Arabic" pitchFamily="18" charset="-78"/>
              </a:rPr>
              <a:t>، وسنرى أي مجموعة تُنهي مهمتها أولاً.</a:t>
            </a:r>
            <a:r>
              <a:rPr lang="ar-SA" sz="3200" dirty="0" smtClean="0">
                <a:latin typeface="Traditional Arabic" pitchFamily="18" charset="-78"/>
                <a:cs typeface="Traditional Arabic" pitchFamily="18" charset="-78"/>
              </a:rPr>
              <a:t>و</a:t>
            </a:r>
            <a:r>
              <a:rPr lang="ar-AE" sz="3200" dirty="0" smtClean="0">
                <a:latin typeface="Traditional Arabic" pitchFamily="18" charset="-78"/>
                <a:cs typeface="Traditional Arabic" pitchFamily="18" charset="-78"/>
              </a:rPr>
              <a:t> بالنجاح</a:t>
            </a:r>
            <a:r>
              <a:rPr lang="ar-SA" sz="3200" dirty="0" smtClean="0">
                <a:latin typeface="Traditional Arabic" pitchFamily="18" charset="-78"/>
                <a:cs typeface="Traditional Arabic" pitchFamily="18" charset="-78"/>
              </a:rPr>
              <a:t> ان شاء الله</a:t>
            </a:r>
            <a:r>
              <a:rPr lang="ar-AE" sz="3200" dirty="0" smtClean="0">
                <a:latin typeface="Traditional Arabic" pitchFamily="18" charset="-78"/>
                <a:cs typeface="Traditional Arabic" pitchFamily="18" charset="-78"/>
              </a:rPr>
              <a:t>.</a:t>
            </a:r>
            <a:r>
              <a:rPr lang="ar-SA" sz="3200" dirty="0" smtClean="0">
                <a:latin typeface="Traditional Arabic" pitchFamily="18" charset="-78"/>
                <a:cs typeface="Traditional Arabic" pitchFamily="18" charset="-78"/>
              </a:rPr>
              <a:t> </a:t>
            </a:r>
          </a:p>
          <a:p>
            <a:pPr marL="514350" indent="-514350"/>
            <a:r>
              <a:rPr lang="ar-SA" sz="3200" dirty="0" smtClean="0">
                <a:latin typeface="Traditional Arabic" pitchFamily="18" charset="-78"/>
                <a:cs typeface="Traditional Arabic" pitchFamily="18" charset="-78"/>
              </a:rPr>
              <a:t>   </a:t>
            </a:r>
          </a:p>
        </p:txBody>
      </p:sp>
      <p:pic>
        <p:nvPicPr>
          <p:cNvPr id="5" name="תמונה 4" descr="IMG_0329.JPG"/>
          <p:cNvPicPr>
            <a:picLocks noChangeAspect="1"/>
          </p:cNvPicPr>
          <p:nvPr/>
        </p:nvPicPr>
        <p:blipFill>
          <a:blip r:embed="rId4" cstate="print"/>
          <a:srcRect l="9329" t="5718" b="2555"/>
          <a:stretch>
            <a:fillRect/>
          </a:stretch>
        </p:blipFill>
        <p:spPr>
          <a:xfrm>
            <a:off x="1979712" y="476673"/>
            <a:ext cx="6408712" cy="2808312"/>
          </a:xfrm>
          <a:prstGeom prst="rect">
            <a:avLst/>
          </a:prstGeom>
        </p:spPr>
      </p:pic>
      <p:pic>
        <p:nvPicPr>
          <p:cNvPr id="7" name="Picture 6" descr="Picture1.png">
            <a:hlinkClick r:id="rId5"/>
          </p:cNvPr>
          <p:cNvPicPr>
            <a:picLocks noChangeAspect="1"/>
          </p:cNvPicPr>
          <p:nvPr/>
        </p:nvPicPr>
        <p:blipFill>
          <a:blip r:embed="rId6" cstate="print"/>
          <a:stretch>
            <a:fillRect/>
          </a:stretch>
        </p:blipFill>
        <p:spPr>
          <a:xfrm>
            <a:off x="1115616" y="6042615"/>
            <a:ext cx="792088" cy="815385"/>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152400" y="336848"/>
            <a:ext cx="8458200" cy="6216352"/>
          </a:xfrm>
        </p:spPr>
        <p:txBody>
          <a:bodyPr>
            <a:noAutofit/>
          </a:bodyPr>
          <a:lstStyle/>
          <a:p>
            <a:pPr algn="r" rtl="1">
              <a:buNone/>
            </a:pPr>
            <a:endParaRPr lang="ar-SA"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إدراكية (</a:t>
            </a:r>
            <a:r>
              <a:rPr lang="ar-SA" sz="2400" dirty="0" smtClean="0">
                <a:latin typeface="Traditional Arabic" pitchFamily="18" charset="-78"/>
                <a:cs typeface="Traditional Arabic" pitchFamily="18" charset="-78"/>
              </a:rPr>
              <a:t>معرفة معلومات،مضامين، قدرات، مهارات، تحصيل، نتاج علمي</a:t>
            </a:r>
            <a:r>
              <a:rPr lang="ar-SA" sz="2400" b="1" dirty="0" smtClean="0">
                <a:latin typeface="Traditional Arabic" pitchFamily="18" charset="-78"/>
                <a:cs typeface="Traditional Arabic" pitchFamily="18" charset="-78"/>
              </a:rPr>
              <a:t>)</a:t>
            </a: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يعرف الطالب معنى الركن الخامس.</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يعرف الطالب معنى الإستطاعه.</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يعرف الطالب مناسك الحج.</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يتذكر الطالب ما تعلمه في الصف.</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يتعرف الطالب على جزاء الحاج.</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يميز الطالب أهمية أداء فريضة الحج.</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يربط الطالب المجسم بموضوع الدرس.</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يستنتج الطالب موضوع الدرس من المجسم.</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1295400"/>
            <a:ext cx="7941568" cy="4343400"/>
          </a:xfrm>
        </p:spPr>
        <p:txBody>
          <a:bodyPr>
            <a:noAutofit/>
          </a:bodyPr>
          <a:lstStyle/>
          <a:p>
            <a:pPr algn="r" rtl="1">
              <a:buNone/>
            </a:pPr>
            <a:r>
              <a:rPr lang="ar-SA" sz="2400" b="1" dirty="0" smtClean="0">
                <a:latin typeface="Traditional Arabic" pitchFamily="18" charset="-78"/>
                <a:cs typeface="Traditional Arabic" pitchFamily="18" charset="-78"/>
              </a:rPr>
              <a:t>أهداف وجدانية (</a:t>
            </a:r>
            <a:r>
              <a:rPr lang="ar-SA" sz="2400" dirty="0" smtClean="0">
                <a:latin typeface="Traditional Arabic" pitchFamily="18" charset="-78"/>
                <a:cs typeface="Traditional Arabic" pitchFamily="18" charset="-78"/>
              </a:rPr>
              <a:t>انفعالات، مشاعر، أحاسيس، ميول، اتجاهات، اهتمامات، استجابات، مواقف</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يذوت الطالب أهمية مناسك الحج.</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يقدر أهمية أداء الفروض المفروضة من الله تعالى.</a:t>
            </a:r>
            <a:endParaRPr lang="en-US" sz="2400" dirty="0" smtClean="0">
              <a:latin typeface="Traditional Arabic" pitchFamily="18" charset="-78"/>
              <a:cs typeface="Traditional Arabic" pitchFamily="18" charset="-78"/>
            </a:endParaRPr>
          </a:p>
          <a:p>
            <a:pPr algn="r" rtl="1">
              <a:buNone/>
            </a:pPr>
            <a:endParaRPr lang="en-US"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إجتماعية (</a:t>
            </a:r>
            <a:r>
              <a:rPr lang="ar-SA" sz="2400" dirty="0" smtClean="0">
                <a:latin typeface="Traditional Arabic" pitchFamily="18" charset="-78"/>
                <a:cs typeface="Traditional Arabic" pitchFamily="18" charset="-78"/>
              </a:rPr>
              <a:t>تفاعل، بلورة صفية، نزعة انسانية، علاقة اجتماعية، انسجام، نظام، انضباط</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لقراءة زملائه للركن الخامس.</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685800"/>
            <a:ext cx="7941568" cy="5334000"/>
          </a:xfrm>
        </p:spPr>
        <p:txBody>
          <a:bodyPr>
            <a:noAutofit/>
          </a:bodyPr>
          <a:lstStyle/>
          <a:p>
            <a:pPr algn="r" rtl="1">
              <a:buNone/>
            </a:pPr>
            <a:r>
              <a:rPr lang="ar-SA" sz="2400" b="1" dirty="0" smtClean="0">
                <a:latin typeface="Traditional Arabic" pitchFamily="18" charset="-78"/>
                <a:cs typeface="Traditional Arabic" pitchFamily="18" charset="-78"/>
              </a:rPr>
              <a:t>أهداف نفسحركية (</a:t>
            </a:r>
            <a:r>
              <a:rPr lang="ar-SA" sz="2400" dirty="0" smtClean="0">
                <a:latin typeface="Traditional Arabic" pitchFamily="18" charset="-78"/>
                <a:cs typeface="Traditional Arabic" pitchFamily="18" charset="-78"/>
              </a:rPr>
              <a:t>تدريب، أداء، مهارات، تناسق، كفاءات، تصميم سلوك، إنتاج</a:t>
            </a:r>
            <a:r>
              <a:rPr lang="ar-SA" sz="2400" b="1" dirty="0" smtClean="0">
                <a:latin typeface="Traditional Arabic" pitchFamily="18" charset="-78"/>
                <a:cs typeface="Traditional Arabic" pitchFamily="18" charset="-78"/>
              </a:rPr>
              <a:t>)</a:t>
            </a:r>
            <a:endParaRPr lang="en-US" sz="2400" b="1"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عن أسئلة العارضة.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على الفرض المنزلي.</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يشاهد الطالب المجسم المعروض أمامه.</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عن أسئلة المعلمة.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لتلبية.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يرى الطالب الصورة المعروضة.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يقرأ الطالب الركن الخامس.</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لقراءة زملائه للركن الخامس.</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0" y="-27384"/>
            <a:ext cx="9143999" cy="688538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01216" y="404664"/>
            <a:ext cx="7787208" cy="6120680"/>
          </a:xfrm>
        </p:spPr>
        <p:txBody>
          <a:bodyPr>
            <a:normAutofit lnSpcReduction="10000"/>
          </a:bodyPr>
          <a:lstStyle/>
          <a:p>
            <a:pPr algn="r" rtl="1"/>
            <a:r>
              <a:rPr lang="ar-SA" sz="2400" b="1" dirty="0" smtClean="0">
                <a:latin typeface="Traditional Arabic" pitchFamily="18" charset="-78"/>
                <a:cs typeface="Traditional Arabic" pitchFamily="18" charset="-78"/>
              </a:rPr>
              <a:t>إستراتيجية التدريس (</a:t>
            </a:r>
            <a:r>
              <a:rPr lang="ar-SA" sz="2400" dirty="0" smtClean="0">
                <a:latin typeface="Traditional Arabic" pitchFamily="18" charset="-78"/>
                <a:cs typeface="Traditional Arabic" pitchFamily="18" charset="-78"/>
              </a:rPr>
              <a:t>وجاهية، حوارية، مجموعات، زوجية، فردانية</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وجاهية </a:t>
            </a:r>
          </a:p>
          <a:p>
            <a:pPr algn="r" rtl="1">
              <a:buNone/>
            </a:pP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طريقة التدريس (</a:t>
            </a:r>
            <a:r>
              <a:rPr lang="ar-SA" sz="2400" dirty="0" smtClean="0">
                <a:latin typeface="Traditional Arabic" pitchFamily="18" charset="-78"/>
                <a:cs typeface="Traditional Arabic" pitchFamily="18" charset="-78"/>
              </a:rPr>
              <a:t>إيضاحات، بحث واستكشاف، عرض، فعاليات، عمل ذاتي، تمثيل أدوار</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    عرض ، فعاليات.</a:t>
            </a:r>
          </a:p>
          <a:p>
            <a:pPr algn="r" rtl="1">
              <a:buNone/>
            </a:pP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أسلوب التدريس (</a:t>
            </a:r>
            <a:r>
              <a:rPr lang="ar-SA" sz="2400" dirty="0" smtClean="0">
                <a:latin typeface="Traditional Arabic" pitchFamily="18" charset="-78"/>
                <a:cs typeface="Traditional Arabic" pitchFamily="18" charset="-78"/>
              </a:rPr>
              <a:t>محاضرة، أوراق عمل وتمارين، أسئلة بحث واستقراء، تعليم للإتقان </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     تعليم للإتقان</a:t>
            </a: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مصادر إضافية  - الإنترنت</a:t>
            </a: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وسائل تعليمية (إيضاح/مُعينة) – عارضة</a:t>
            </a:r>
          </a:p>
          <a:p>
            <a:pPr algn="r" rtl="1">
              <a:buNone/>
            </a:pP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الأفكار المركزية   - </a:t>
            </a:r>
            <a:r>
              <a:rPr lang="ar-SA" sz="2400" dirty="0" smtClean="0">
                <a:latin typeface="Traditional Arabic" pitchFamily="18" charset="-78"/>
                <a:cs typeface="Traditional Arabic" pitchFamily="18" charset="-78"/>
              </a:rPr>
              <a:t>الحج .</a:t>
            </a: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مصطلحات ومفاهيم محورية -  </a:t>
            </a:r>
            <a:r>
              <a:rPr lang="ar-SA" sz="2400" dirty="0" smtClean="0">
                <a:latin typeface="Traditional Arabic" pitchFamily="18" charset="-78"/>
                <a:cs typeface="Traditional Arabic" pitchFamily="18" charset="-78"/>
              </a:rPr>
              <a:t>مناسك الحج.</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332656"/>
          <a:ext cx="9144000" cy="6336050"/>
        </p:xfrm>
        <a:graphic>
          <a:graphicData uri="http://schemas.openxmlformats.org/drawingml/2006/table">
            <a:tbl>
              <a:tblPr rtl="1"/>
              <a:tblGrid>
                <a:gridCol w="784122"/>
                <a:gridCol w="1602658"/>
                <a:gridCol w="2755490"/>
                <a:gridCol w="3208974"/>
                <a:gridCol w="792756"/>
              </a:tblGrid>
              <a:tr h="1250422">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الخطوة</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والوقت الزمني </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المضامين والفعاليّات التعليميّة والتعلّميّة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الأهداف</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سيرورة وخطوات العمل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الأسلوب والوسائل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4178">
                <a:tc>
                  <a:txBody>
                    <a:bodyPr/>
                    <a:lstStyle/>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التمهيد</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smtClean="0">
                          <a:latin typeface="Traditional Arabic" pitchFamily="18" charset="-78"/>
                          <a:ea typeface="Times New Roman"/>
                          <a:cs typeface="Traditional Arabic" pitchFamily="18" charset="-78"/>
                        </a:rPr>
                        <a:t>10</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SA" sz="2400" kern="1200" dirty="0" smtClean="0">
                          <a:solidFill>
                            <a:schemeClr val="tx1"/>
                          </a:solidFill>
                          <a:latin typeface="Traditional Arabic" pitchFamily="18" charset="-78"/>
                          <a:ea typeface="+mn-ea"/>
                          <a:cs typeface="Traditional Arabic" pitchFamily="18" charset="-78"/>
                        </a:rPr>
                        <a:t>مشاهدة مجسم محسوس لمناسك الحج.</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عصف ذهني عن طريق مشاهدة المجسم وتعبير عنه.</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ربط المجسم بموضوع الدرس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يجيب الطالب عن أسئلة العارضة.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يشاهد الطالب المجسم المعروض أمامه.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يجيب الطالب عن أسئلة المعلمة.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يربط الطالب المجسم بموضوع الدرس.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يستنتج الطالب موضوع الدرس من المجسم.</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بعد التحية والسلام والسؤال عن الأحوال، وكتابة التاريخ واليوم.</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أبدأ الدرس المحوسب بفعالية العصف الذهني عن طريق مجسم وأسأل الطلاب " تَعالَوْا نَتَمَعَّنَ بالمُجسمِ </a:t>
                      </a:r>
                      <a:r>
                        <a:rPr lang="ar-AE" sz="2400" kern="1200" dirty="0" smtClean="0">
                          <a:solidFill>
                            <a:schemeClr val="tx1"/>
                          </a:solidFill>
                          <a:latin typeface="Traditional Arabic" pitchFamily="18" charset="-78"/>
                          <a:ea typeface="+mn-ea"/>
                          <a:cs typeface="Traditional Arabic" pitchFamily="18" charset="-78"/>
                        </a:rPr>
                        <a:t> ال</a:t>
                      </a:r>
                      <a:r>
                        <a:rPr lang="ar-SA" sz="2400" kern="1200" dirty="0" smtClean="0">
                          <a:solidFill>
                            <a:schemeClr val="tx1"/>
                          </a:solidFill>
                          <a:latin typeface="Traditional Arabic" pitchFamily="18" charset="-78"/>
                          <a:ea typeface="+mn-ea"/>
                          <a:cs typeface="Traditional Arabic" pitchFamily="18" charset="-78"/>
                        </a:rPr>
                        <a:t>مَوجودِ</a:t>
                      </a:r>
                      <a:r>
                        <a:rPr lang="ar-AE" sz="2400" kern="1200" dirty="0" smtClean="0">
                          <a:solidFill>
                            <a:schemeClr val="tx1"/>
                          </a:solidFill>
                          <a:latin typeface="Traditional Arabic" pitchFamily="18" charset="-78"/>
                          <a:ea typeface="+mn-ea"/>
                          <a:cs typeface="Traditional Arabic" pitchFamily="18" charset="-78"/>
                        </a:rPr>
                        <a:t> أمامكم</a:t>
                      </a:r>
                      <a:r>
                        <a:rPr lang="ar-SA" sz="2400" kern="1200" dirty="0" smtClean="0">
                          <a:solidFill>
                            <a:schemeClr val="tx1"/>
                          </a:solidFill>
                          <a:latin typeface="Traditional Arabic" pitchFamily="18" charset="-78"/>
                          <a:ea typeface="+mn-ea"/>
                          <a:cs typeface="Traditional Arabic" pitchFamily="18" charset="-78"/>
                        </a:rPr>
                        <a:t> وَما </a:t>
                      </a:r>
                      <a:r>
                        <a:rPr lang="ar-AE" sz="2400" kern="1200" dirty="0" smtClean="0">
                          <a:solidFill>
                            <a:schemeClr val="tx1"/>
                          </a:solidFill>
                          <a:latin typeface="Traditional Arabic" pitchFamily="18" charset="-78"/>
                          <a:ea typeface="+mn-ea"/>
                          <a:cs typeface="Traditional Arabic" pitchFamily="18" charset="-78"/>
                        </a:rPr>
                        <a:t>رأيك</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 </a:t>
                      </a:r>
                      <a:r>
                        <a:rPr lang="ar-SA" sz="2400" kern="1200" dirty="0" smtClean="0">
                          <a:solidFill>
                            <a:schemeClr val="tx1"/>
                          </a:solidFill>
                          <a:latin typeface="Traditional Arabic" pitchFamily="18" charset="-78"/>
                          <a:ea typeface="+mn-ea"/>
                          <a:cs typeface="Traditional Arabic" pitchFamily="18" charset="-78"/>
                        </a:rPr>
                        <a:t>بِهِ" ، المجسم يعبر عن مناسك الحج، حيث به مجسم مصغر للكعبة المشرفة، وللصفا والمروه، ولجبل عرفات وخيم منى، والمسلة،ومزدلفة والحصى،وأخيرا الخراف.</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ثم أطلب من الطلاب أن يشرح أحدهم المجسم المتواجد أمامهم.</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ثم اسألهم ماذا يتوقعون موضوع الدرس.</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الكتاب المدرسي</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عصف ذهني</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عن طريق مجسم</a:t>
                      </a:r>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99392"/>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0" y="642595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763688" y="6453336"/>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6200"/>
          <a:ext cx="9144000" cy="6400800"/>
        </p:xfrm>
        <a:graphic>
          <a:graphicData uri="http://schemas.openxmlformats.org/drawingml/2006/table">
            <a:tbl>
              <a:tblPr rtl="1"/>
              <a:tblGrid>
                <a:gridCol w="679453"/>
                <a:gridCol w="1862185"/>
                <a:gridCol w="2838231"/>
                <a:gridCol w="2663184"/>
                <a:gridCol w="1100947"/>
              </a:tblGrid>
              <a:tr h="6400800">
                <a:tc>
                  <a:txBody>
                    <a:bodyPr/>
                    <a:lstStyle/>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العرض</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SA" sz="2400" kern="1200" dirty="0" smtClean="0">
                          <a:solidFill>
                            <a:schemeClr val="tx1"/>
                          </a:solidFill>
                          <a:latin typeface="Traditional Arabic" pitchFamily="18" charset="-78"/>
                          <a:ea typeface="+mn-ea"/>
                          <a:cs typeface="Traditional Arabic" pitchFamily="18" charset="-78"/>
                        </a:rPr>
                        <a:t>مشاهدة صور.</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شرح الركن الخامس.</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شرح بعض من مناسك الحج.</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إستماع للتلبية (محوسب).</a:t>
                      </a:r>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يرى الطالب الصورة المعروضة.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يقرأ الطالب الركن الخامس.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الطالب لقراءة زملائه للركن الخامس.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يعرف الطالب معنى الركن الخامس.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يعرف الطالب معنى الإستطاعه.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يتعرف الطالب على جزاء الحاج.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يميز الطالب أهمية أداء فريضة الحج.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يعرف الطالب مناسك الحج.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الطالب لتلبية.</a:t>
                      </a: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dirty="0" smtClean="0">
                          <a:latin typeface="Traditional Arabic" pitchFamily="18" charset="-78"/>
                          <a:ea typeface="Times New Roman"/>
                          <a:cs typeface="Traditional Arabic" pitchFamily="18" charset="-78"/>
                        </a:rPr>
                        <a:t> </a:t>
                      </a:r>
                      <a:r>
                        <a:rPr lang="ar-SA" sz="2400" kern="1200" dirty="0" smtClean="0">
                          <a:solidFill>
                            <a:schemeClr val="tx1"/>
                          </a:solidFill>
                          <a:latin typeface="Traditional Arabic" pitchFamily="18" charset="-78"/>
                          <a:ea typeface="+mn-ea"/>
                          <a:cs typeface="Traditional Arabic" pitchFamily="18" charset="-78"/>
                        </a:rPr>
                        <a:t>ثم تظهر العارضة صورة للركن الخامس، حيث كتب على الصورة "الركن الخامس: حج البيت من إستطاع إليه سبيلا، كم أحب   زيارة بيت الله الحرام وزيارة مسجد النبوي الشريف".</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أطلب من احد الطلاب قراءة ما مكتوب في الصورة.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ثم أبدأ بشرح الركن الخامس من أركان الإسلام وهو الحج.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أشرح ما المقصود بالحج، وما معنى الإستطاعه، وما هو جزاء الحاج.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ثم أبدأ بشرح الرحلة، ومناسك الحج.</a:t>
                      </a:r>
                      <a:endParaRPr lang="en-US" sz="2400" kern="1200" dirty="0" smtClean="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الكتاب المدرسي</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وجاهية </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251520"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763688"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6200"/>
          <a:ext cx="9144000" cy="6400800"/>
        </p:xfrm>
        <a:graphic>
          <a:graphicData uri="http://schemas.openxmlformats.org/drawingml/2006/table">
            <a:tbl>
              <a:tblPr rtl="1"/>
              <a:tblGrid>
                <a:gridCol w="679453"/>
                <a:gridCol w="1862185"/>
                <a:gridCol w="2838231"/>
                <a:gridCol w="2663184"/>
                <a:gridCol w="1100947"/>
              </a:tblGrid>
              <a:tr h="6400800">
                <a:tc>
                  <a:txBody>
                    <a:bodyPr/>
                    <a:lstStyle/>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العرض</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يذوت الطالب أهمية مناسك الحج.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يقدر أهمية أداء الفروض المفروضة من الله تعالى.</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منسك الإحرام والنية، </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هناك مقطع صوتي للتلبية ، وشرح بسيط مبسط عن كل منسك يلائم جيل وعقل طلاب الصف.</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ثم شرح ممنوعات الإحرام.</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 وبعدها شرح عن طواف القدوم، ثم السعي بين الصفا والمروة، ثم الذهاب إلى منى.</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 بالإضافة للصور الممتع التي تساعد الطلاب على فهم المادة وحفظها وحيث تجذب أنظارهم.</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لن أتمكن من شرح جميع مناسك الحج في درس واحد لذلك أشرح بعض منها في هذا الدرس والباقي في الدرس القادم.</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إن شاء الله.</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251520"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763688"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76200"/>
          <a:ext cx="9144000" cy="6697325"/>
        </p:xfrm>
        <a:graphic>
          <a:graphicData uri="http://schemas.openxmlformats.org/drawingml/2006/table">
            <a:tbl>
              <a:tblPr rtl="1"/>
              <a:tblGrid>
                <a:gridCol w="742337"/>
                <a:gridCol w="2030360"/>
                <a:gridCol w="2411362"/>
                <a:gridCol w="3116826"/>
                <a:gridCol w="843115"/>
              </a:tblGrid>
              <a:tr h="3810000">
                <a:tc>
                  <a:txBody>
                    <a:bodyPr/>
                    <a:lstStyle/>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إجمال ونتاج تعلّمي</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3</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تلخيص الدرس.</a:t>
                      </a:r>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AE" sz="2400" kern="1200" dirty="0" smtClean="0">
                          <a:solidFill>
                            <a:schemeClr val="tx1"/>
                          </a:solidFill>
                          <a:latin typeface="Traditional Arabic" pitchFamily="18" charset="-78"/>
                          <a:ea typeface="+mn-ea"/>
                          <a:cs typeface="Traditional Arabic" pitchFamily="18" charset="-78"/>
                        </a:rPr>
                        <a:t>ت</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ع</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ل</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نا </a:t>
                      </a:r>
                      <a:r>
                        <a:rPr lang="ar-SA" sz="2400" kern="1200" dirty="0" smtClean="0">
                          <a:solidFill>
                            <a:schemeClr val="tx1"/>
                          </a:solidFill>
                          <a:latin typeface="Traditional Arabic" pitchFamily="18" charset="-78"/>
                          <a:ea typeface="+mn-ea"/>
                          <a:cs typeface="Traditional Arabic" pitchFamily="18" charset="-78"/>
                        </a:rPr>
                        <a:t>في </a:t>
                      </a:r>
                      <a:r>
                        <a:rPr lang="ar-AE" sz="2400" kern="1200" dirty="0" smtClean="0">
                          <a:solidFill>
                            <a:schemeClr val="tx1"/>
                          </a:solidFill>
                          <a:latin typeface="Traditional Arabic" pitchFamily="18" charset="-78"/>
                          <a:ea typeface="+mn-ea"/>
                          <a:cs typeface="Traditional Arabic" pitchFamily="18" charset="-78"/>
                        </a:rPr>
                        <a:t>هذا الد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س</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عن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الركن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a:t>
                      </a:r>
                      <a:r>
                        <a:rPr lang="ar-SA" sz="2400" kern="1200" dirty="0" smtClean="0">
                          <a:solidFill>
                            <a:schemeClr val="tx1"/>
                          </a:solidFill>
                          <a:latin typeface="Traditional Arabic" pitchFamily="18" charset="-78"/>
                          <a:ea typeface="+mn-ea"/>
                          <a:cs typeface="Traditional Arabic" pitchFamily="18" charset="-78"/>
                        </a:rPr>
                        <a:t>خامسِ</a:t>
                      </a:r>
                      <a:r>
                        <a:rPr lang="ar-AE" sz="2400" kern="1200" dirty="0" smtClean="0">
                          <a:solidFill>
                            <a:schemeClr val="tx1"/>
                          </a:solidFill>
                          <a:latin typeface="Traditional Arabic" pitchFamily="18" charset="-78"/>
                          <a:ea typeface="+mn-ea"/>
                          <a:cs typeface="Traditional Arabic" pitchFamily="18" charset="-78"/>
                        </a:rPr>
                        <a:t> 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هو</a:t>
                      </a:r>
                      <a:r>
                        <a:rPr lang="ar-SA" sz="2400" kern="1200" dirty="0" smtClean="0">
                          <a:solidFill>
                            <a:schemeClr val="tx1"/>
                          </a:solidFill>
                          <a:latin typeface="Traditional Arabic" pitchFamily="18" charset="-78"/>
                          <a:ea typeface="+mn-ea"/>
                          <a:cs typeface="Traditional Arabic" pitchFamily="18" charset="-78"/>
                        </a:rPr>
                        <a:t>َ حَجُ الْبَيتِ</a:t>
                      </a:r>
                      <a:r>
                        <a:rPr lang="ar-AE" sz="2400" kern="1200" dirty="0" smtClean="0">
                          <a:solidFill>
                            <a:schemeClr val="tx1"/>
                          </a:solidFill>
                          <a:latin typeface="Traditional Arabic" pitchFamily="18" charset="-78"/>
                          <a:ea typeface="+mn-ea"/>
                          <a:cs typeface="Traditional Arabic" pitchFamily="18" charset="-78"/>
                        </a:rPr>
                        <a:t>، </a:t>
                      </a:r>
                      <a:r>
                        <a:rPr lang="ar-SA" sz="2400" kern="1200" dirty="0" smtClean="0">
                          <a:solidFill>
                            <a:schemeClr val="tx1"/>
                          </a:solidFill>
                          <a:latin typeface="Traditional Arabic" pitchFamily="18" charset="-78"/>
                          <a:ea typeface="+mn-ea"/>
                          <a:cs typeface="Traditional Arabic" pitchFamily="18" charset="-78"/>
                        </a:rPr>
                        <a:t>وَما المــَـقْصودِ بِهِ، </a:t>
                      </a:r>
                      <a:endParaRPr lang="en-US" sz="2400" kern="1200" dirty="0" smtClean="0">
                        <a:solidFill>
                          <a:schemeClr val="tx1"/>
                        </a:solidFill>
                        <a:latin typeface="Traditional Arabic" pitchFamily="18" charset="-78"/>
                        <a:ea typeface="+mn-ea"/>
                        <a:cs typeface="Traditional Arabic" pitchFamily="18" charset="-78"/>
                      </a:endParaRPr>
                    </a:p>
                    <a:p>
                      <a:pPr algn="r" rtl="1"/>
                      <a:r>
                        <a:rPr lang="ar-AE" sz="2400" kern="1200" dirty="0" smtClean="0">
                          <a:solidFill>
                            <a:schemeClr val="tx1"/>
                          </a:solidFill>
                          <a:latin typeface="Traditional Arabic" pitchFamily="18" charset="-78"/>
                          <a:ea typeface="+mn-ea"/>
                          <a:cs typeface="Traditional Arabic" pitchFamily="18" charset="-78"/>
                        </a:rPr>
                        <a:t>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ت</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ع</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ل</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نا أ</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يضًا </a:t>
                      </a:r>
                      <a:r>
                        <a:rPr lang="ar-SA" sz="2400" kern="1200" dirty="0" smtClean="0">
                          <a:solidFill>
                            <a:schemeClr val="tx1"/>
                          </a:solidFill>
                          <a:latin typeface="Traditional Arabic" pitchFamily="18" charset="-78"/>
                          <a:ea typeface="+mn-ea"/>
                          <a:cs typeface="Traditional Arabic" pitchFamily="18" charset="-78"/>
                        </a:rPr>
                        <a:t>أَنَ جَزاءَ كُلِ مَنْ يُؤَدي فَريضَةَ الْحَجِ كَما أَمَرَهُ اللهُ تَعالى </a:t>
                      </a:r>
                      <a:r>
                        <a:rPr lang="ar-AE" sz="2400" kern="1200" dirty="0" smtClean="0">
                          <a:solidFill>
                            <a:schemeClr val="tx1"/>
                          </a:solidFill>
                          <a:latin typeface="Traditional Arabic" pitchFamily="18" charset="-78"/>
                          <a:ea typeface="+mn-ea"/>
                          <a:cs typeface="Traditional Arabic" pitchFamily="18" charset="-78"/>
                        </a:rPr>
                        <a:t>ي</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عود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إلى </a:t>
                      </a:r>
                      <a:r>
                        <a:rPr lang="ar-SA" sz="2400" kern="1200" dirty="0" smtClean="0">
                          <a:solidFill>
                            <a:schemeClr val="tx1"/>
                          </a:solidFill>
                          <a:latin typeface="Traditional Arabic" pitchFamily="18" charset="-78"/>
                          <a:ea typeface="+mn-ea"/>
                          <a:cs typeface="Traditional Arabic" pitchFamily="18" charset="-78"/>
                        </a:rPr>
                        <a:t>بَيْتِهِ </a:t>
                      </a:r>
                      <a:r>
                        <a:rPr lang="ar-AE" sz="2400" kern="1200" dirty="0" smtClean="0">
                          <a:solidFill>
                            <a:schemeClr val="tx1"/>
                          </a:solidFill>
                          <a:latin typeface="Traditional Arabic" pitchFamily="18" charset="-78"/>
                          <a:ea typeface="+mn-ea"/>
                          <a:cs typeface="Traditional Arabic" pitchFamily="18" charset="-78"/>
                        </a:rPr>
                        <a:t>أ</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له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ق</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ي</a:t>
                      </a:r>
                      <a:r>
                        <a:rPr lang="ar-SA" sz="2400" kern="1200" dirty="0" smtClean="0">
                          <a:solidFill>
                            <a:schemeClr val="tx1"/>
                          </a:solidFill>
                          <a:latin typeface="Traditional Arabic" pitchFamily="18" charset="-78"/>
                          <a:ea typeface="+mn-ea"/>
                          <a:cs typeface="Traditional Arabic" pitchFamily="18" charset="-78"/>
                        </a:rPr>
                        <a:t>ًّا </a:t>
                      </a:r>
                      <a:r>
                        <a:rPr lang="ar-AE" sz="2400" kern="1200" dirty="0" smtClean="0">
                          <a:solidFill>
                            <a:schemeClr val="tx1"/>
                          </a:solidFill>
                          <a:latin typeface="Traditional Arabic" pitchFamily="18" charset="-78"/>
                          <a:ea typeface="+mn-ea"/>
                          <a:cs typeface="Traditional Arabic" pitchFamily="18" charset="-78"/>
                        </a:rPr>
                        <a:t>طاه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ًا</a:t>
                      </a:r>
                      <a:r>
                        <a:rPr lang="ar-AE" sz="2400" kern="1200" dirty="0" smtClean="0">
                          <a:solidFill>
                            <a:schemeClr val="tx1"/>
                          </a:solidFill>
                          <a:latin typeface="Traditional Arabic" pitchFamily="18" charset="-78"/>
                          <a:ea typeface="+mn-ea"/>
                          <a:cs typeface="Traditional Arabic" pitchFamily="18" charset="-78"/>
                        </a:rPr>
                        <a:t> من</a:t>
                      </a:r>
                      <a:r>
                        <a:rPr lang="ar-SA" sz="2400" kern="1200" dirty="0" smtClean="0">
                          <a:solidFill>
                            <a:schemeClr val="tx1"/>
                          </a:solidFill>
                          <a:latin typeface="Traditional Arabic" pitchFamily="18" charset="-78"/>
                          <a:ea typeface="+mn-ea"/>
                          <a:cs typeface="Traditional Arabic" pitchFamily="18" charset="-78"/>
                        </a:rPr>
                        <a:t>َ </a:t>
                      </a:r>
                      <a:r>
                        <a:rPr lang="ar-AE" sz="2400" kern="1200" dirty="0" smtClean="0">
                          <a:solidFill>
                            <a:schemeClr val="tx1"/>
                          </a:solidFill>
                          <a:latin typeface="Traditional Arabic" pitchFamily="18" charset="-78"/>
                          <a:ea typeface="+mn-ea"/>
                          <a:cs typeface="Traditional Arabic" pitchFamily="18" charset="-78"/>
                        </a:rPr>
                        <a:t>الذ</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نوب</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ك</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ي</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ل</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ت</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a:t>
                      </a:r>
                      <a:r>
                        <a:rPr lang="ar-SA" sz="2400" kern="1200" dirty="0" smtClean="0">
                          <a:solidFill>
                            <a:schemeClr val="tx1"/>
                          </a:solidFill>
                          <a:latin typeface="Traditional Arabic" pitchFamily="18" charset="-78"/>
                          <a:ea typeface="+mn-ea"/>
                          <a:cs typeface="Traditional Arabic" pitchFamily="18" charset="-78"/>
                        </a:rPr>
                        <a:t>ُ، بِلا</a:t>
                      </a:r>
                      <a:r>
                        <a:rPr lang="ar-AE" sz="2400" kern="1200" dirty="0" smtClean="0">
                          <a:solidFill>
                            <a:schemeClr val="tx1"/>
                          </a:solidFill>
                          <a:latin typeface="Traditional Arabic" pitchFamily="18" charset="-78"/>
                          <a:ea typeface="+mn-ea"/>
                          <a:cs typeface="Traditional Arabic" pitchFamily="18" charset="-78"/>
                        </a:rPr>
                        <a:t> ذنب</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a:t>
                      </a:r>
                      <a:r>
                        <a:rPr lang="ar-SA" sz="2400" kern="1200" dirty="0" smtClean="0">
                          <a:solidFill>
                            <a:schemeClr val="tx1"/>
                          </a:solidFill>
                          <a:latin typeface="Traditional Arabic" pitchFamily="18" charset="-78"/>
                          <a:ea typeface="+mn-ea"/>
                          <a:cs typeface="Traditional Arabic" pitchFamily="18" charset="-78"/>
                        </a:rPr>
                        <a:t>وَلا إثْمٍ</a:t>
                      </a:r>
                      <a:r>
                        <a:rPr lang="ar-AE" sz="2400"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algn="r"/>
                      <a:r>
                        <a:rPr lang="ar-AE" sz="2400" kern="1200" dirty="0" smtClean="0">
                          <a:solidFill>
                            <a:schemeClr val="tx1"/>
                          </a:solidFill>
                          <a:latin typeface="Traditional Arabic" pitchFamily="18" charset="-78"/>
                          <a:ea typeface="+mn-ea"/>
                          <a:cs typeface="Traditional Arabic" pitchFamily="18" charset="-78"/>
                        </a:rPr>
                        <a:t>و</a:t>
                      </a:r>
                      <a:r>
                        <a:rPr lang="ar-SA" sz="2400" kern="1200" dirty="0" smtClean="0">
                          <a:solidFill>
                            <a:schemeClr val="tx1"/>
                          </a:solidFill>
                          <a:latin typeface="Traditional Arabic" pitchFamily="18" charset="-78"/>
                          <a:ea typeface="+mn-ea"/>
                          <a:cs typeface="Traditional Arabic" pitchFamily="18" charset="-78"/>
                        </a:rPr>
                        <a:t>َالحَجُّ</a:t>
                      </a:r>
                      <a:r>
                        <a:rPr lang="ar-AE" sz="2400" kern="1200" dirty="0" smtClean="0">
                          <a:solidFill>
                            <a:schemeClr val="tx1"/>
                          </a:solidFill>
                          <a:latin typeface="Traditional Arabic" pitchFamily="18" charset="-78"/>
                          <a:ea typeface="+mn-ea"/>
                          <a:cs typeface="Traditional Arabic" pitchFamily="18" charset="-78"/>
                        </a:rPr>
                        <a:t> واج</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ب</a:t>
                      </a:r>
                      <a:r>
                        <a:rPr lang="ar-SA" sz="2400" kern="1200" dirty="0" smtClean="0">
                          <a:solidFill>
                            <a:schemeClr val="tx1"/>
                          </a:solidFill>
                          <a:latin typeface="Traditional Arabic" pitchFamily="18" charset="-78"/>
                          <a:ea typeface="+mn-ea"/>
                          <a:cs typeface="Traditional Arabic" pitchFamily="18" charset="-78"/>
                        </a:rPr>
                        <a:t>ٌ </a:t>
                      </a:r>
                      <a:r>
                        <a:rPr lang="ar-AE" sz="2400" kern="1200" dirty="0" smtClean="0">
                          <a:solidFill>
                            <a:schemeClr val="tx1"/>
                          </a:solidFill>
                          <a:latin typeface="Traditional Arabic" pitchFamily="18" charset="-78"/>
                          <a:ea typeface="+mn-ea"/>
                          <a:cs typeface="Traditional Arabic" pitchFamily="18" charset="-78"/>
                        </a:rPr>
                        <a:t>على المس</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ت</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طيع</a:t>
                      </a:r>
                      <a:r>
                        <a:rPr lang="ar-SA" sz="2400" kern="1200" dirty="0" smtClean="0">
                          <a:solidFill>
                            <a:schemeClr val="tx1"/>
                          </a:solidFill>
                          <a:latin typeface="Traditional Arabic" pitchFamily="18" charset="-78"/>
                          <a:ea typeface="+mn-ea"/>
                          <a:cs typeface="Traditional Arabic" pitchFamily="18" charset="-78"/>
                        </a:rPr>
                        <a:t>ِ </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ة</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واح</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ة</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في الع</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فإن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أدَّاه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أكثر من مرة فله ثواب</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أعظم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وأكثر</a:t>
                      </a:r>
                      <a:r>
                        <a:rPr lang="ar-SA" sz="2400" kern="1200" dirty="0" smtClean="0">
                          <a:solidFill>
                            <a:schemeClr val="tx1"/>
                          </a:solidFill>
                          <a:latin typeface="Traditional Arabic" pitchFamily="18" charset="-78"/>
                          <a:ea typeface="+mn-ea"/>
                          <a:cs typeface="Traditional Arabic" pitchFamily="18" charset="-78"/>
                        </a:rPr>
                        <a:t>َ. </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325">
                <a:tc>
                  <a:txBody>
                    <a:bodyPr/>
                    <a:lstStyle/>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الفرض </a:t>
                      </a:r>
                      <a:r>
                        <a:rPr lang="ar-SA" sz="2400" b="1" dirty="0" smtClean="0">
                          <a:solidFill>
                            <a:srgbClr val="FF0000"/>
                          </a:solidFill>
                          <a:latin typeface="Traditional Arabic" pitchFamily="18" charset="-78"/>
                          <a:ea typeface="Times New Roman"/>
                          <a:cs typeface="Traditional Arabic" pitchFamily="18" charset="-78"/>
                        </a:rPr>
                        <a:t>المنزلي</a:t>
                      </a:r>
                      <a:endParaRPr lang="en-US" sz="2400" b="1" dirty="0" smtClean="0">
                        <a:solidFill>
                          <a:srgbClr val="FF0000"/>
                        </a:solidFill>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2</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kern="1200" dirty="0" smtClean="0">
                          <a:solidFill>
                            <a:schemeClr val="tx1"/>
                          </a:solidFill>
                          <a:latin typeface="Traditional Arabic" pitchFamily="18" charset="-78"/>
                          <a:ea typeface="+mn-ea"/>
                          <a:cs typeface="Traditional Arabic" pitchFamily="18" charset="-78"/>
                        </a:rPr>
                        <a:t>حل الفرض المنزلي – مراجعة ما تعلمناه في الصف بالإجابة عن الاسئلة.</a:t>
                      </a:r>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يجيب الطالب على أسئلة الفرض المنزلي. </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يذكر الطالب اسم الشهر الذي نصوم به.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يعرف الطالب معنى الصوم.</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أن يحدد الطالب متى يفطر الصائم</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AE" sz="2400" kern="1200" dirty="0" smtClean="0">
                          <a:solidFill>
                            <a:schemeClr val="tx1"/>
                          </a:solidFill>
                          <a:latin typeface="Traditional Arabic" pitchFamily="18" charset="-78"/>
                          <a:ea typeface="+mn-ea"/>
                          <a:cs typeface="Traditional Arabic" pitchFamily="18" charset="-78"/>
                        </a:rPr>
                        <a:t>ما 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و</a:t>
                      </a:r>
                      <a:r>
                        <a:rPr lang="ar-SA" sz="2400" kern="1200" dirty="0" smtClean="0">
                          <a:solidFill>
                            <a:schemeClr val="tx1"/>
                          </a:solidFill>
                          <a:latin typeface="Traditional Arabic" pitchFamily="18" charset="-78"/>
                          <a:ea typeface="+mn-ea"/>
                          <a:cs typeface="Traditional Arabic" pitchFamily="18" charset="-78"/>
                        </a:rPr>
                        <a:t>َ ا</a:t>
                      </a:r>
                      <a:r>
                        <a:rPr lang="ar-AE" sz="2400" kern="1200" dirty="0" smtClean="0">
                          <a:solidFill>
                            <a:schemeClr val="tx1"/>
                          </a:solidFill>
                          <a:latin typeface="Traditional Arabic" pitchFamily="18" charset="-78"/>
                          <a:ea typeface="+mn-ea"/>
                          <a:cs typeface="Traditional Arabic" pitchFamily="18" charset="-78"/>
                        </a:rPr>
                        <a:t>س</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الش</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الذي 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صوم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ب</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a:t>
                      </a:r>
                      <a:r>
                        <a:rPr lang="ar-SA" sz="2400" kern="1200" dirty="0" smtClean="0">
                          <a:solidFill>
                            <a:schemeClr val="tx1"/>
                          </a:solidFill>
                          <a:latin typeface="Traditional Arabic" pitchFamily="18" charset="-78"/>
                          <a:ea typeface="+mn-ea"/>
                          <a:cs typeface="Traditional Arabic" pitchFamily="18" charset="-78"/>
                        </a:rPr>
                        <a:t>ِ </a:t>
                      </a:r>
                      <a:r>
                        <a:rPr lang="ar-AE" sz="2400" kern="1200" dirty="0" smtClean="0">
                          <a:solidFill>
                            <a:schemeClr val="tx1"/>
                          </a:solidFill>
                          <a:latin typeface="Traditional Arabic" pitchFamily="18" charset="-78"/>
                          <a:ea typeface="+mn-ea"/>
                          <a:cs typeface="Traditional Arabic" pitchFamily="18" charset="-78"/>
                        </a:rPr>
                        <a:t>؟</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AE" sz="2400" kern="1200" dirty="0" smtClean="0">
                          <a:solidFill>
                            <a:schemeClr val="tx1"/>
                          </a:solidFill>
                          <a:latin typeface="Traditional Arabic" pitchFamily="18" charset="-78"/>
                          <a:ea typeface="+mn-ea"/>
                          <a:cs typeface="Traditional Arabic" pitchFamily="18" charset="-78"/>
                        </a:rPr>
                        <a:t> ما 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ع</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نى الص</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 </a:t>
                      </a:r>
                      <a:r>
                        <a:rPr lang="ar-AE" sz="2400" kern="1200" dirty="0" smtClean="0">
                          <a:solidFill>
                            <a:schemeClr val="tx1"/>
                          </a:solidFill>
                          <a:latin typeface="Traditional Arabic" pitchFamily="18" charset="-78"/>
                          <a:ea typeface="+mn-ea"/>
                          <a:cs typeface="Traditional Arabic" pitchFamily="18" charset="-78"/>
                        </a:rPr>
                        <a:t>؟</a:t>
                      </a:r>
                      <a:endParaRPr lang="en-US" sz="2400" kern="1200" dirty="0" smtClean="0">
                        <a:solidFill>
                          <a:schemeClr val="tx1"/>
                        </a:solidFill>
                        <a:latin typeface="Traditional Arabic" pitchFamily="18" charset="-78"/>
                        <a:ea typeface="+mn-ea"/>
                        <a:cs typeface="Traditional Arabic" pitchFamily="18" charset="-78"/>
                      </a:endParaRPr>
                    </a:p>
                    <a:p>
                      <a:pPr algn="r"/>
                      <a:r>
                        <a:rPr lang="ar-AE" sz="2400" kern="1200" dirty="0" smtClean="0">
                          <a:solidFill>
                            <a:schemeClr val="tx1"/>
                          </a:solidFill>
                          <a:latin typeface="Traditional Arabic" pitchFamily="18" charset="-78"/>
                          <a:ea typeface="+mn-ea"/>
                          <a:cs typeface="Traditional Arabic" pitchFamily="18" charset="-78"/>
                        </a:rPr>
                        <a:t> 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تى ي</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ف</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ط</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الص</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ائ</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ed Rectangle 4">
            <a:hlinkClick r:id="rId2" action="ppaction://hlinksldjump"/>
          </p:cNvPr>
          <p:cNvSpPr/>
          <p:nvPr/>
        </p:nvSpPr>
        <p:spPr>
          <a:xfrm>
            <a:off x="323528"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609600" y="0"/>
            <a:ext cx="8138864" cy="6597352"/>
          </a:xfrm>
        </p:spPr>
        <p:txBody>
          <a:bodyPr>
            <a:noAutofit/>
          </a:bodyPr>
          <a:lstStyle/>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r>
              <a:rPr lang="ar-SA" dirty="0" smtClean="0">
                <a:latin typeface="Traditional Arabic" pitchFamily="18" charset="-78"/>
                <a:cs typeface="Traditional Arabic" pitchFamily="18" charset="-78"/>
              </a:rPr>
              <a:t>نموذج تخطيط </a:t>
            </a:r>
            <a:r>
              <a:rPr lang="ar-AE" dirty="0" smtClean="0">
                <a:latin typeface="Traditional Arabic" pitchFamily="18" charset="-78"/>
                <a:cs typeface="Traditional Arabic" pitchFamily="18" charset="-78"/>
              </a:rPr>
              <a:t>الدرس </a:t>
            </a:r>
            <a:r>
              <a:rPr lang="ar-SA" dirty="0" smtClean="0">
                <a:latin typeface="Traditional Arabic" pitchFamily="18" charset="-78"/>
                <a:cs typeface="Traditional Arabic" pitchFamily="18" charset="-78"/>
              </a:rPr>
              <a:t>الخامس</a:t>
            </a:r>
          </a:p>
          <a:p>
            <a:pPr algn="ctr" rtl="1">
              <a:buNone/>
            </a:pPr>
            <a:endParaRPr lang="ar-SA" dirty="0" smtClean="0">
              <a:latin typeface="Traditional Arabic" pitchFamily="18" charset="-78"/>
              <a:cs typeface="Traditional Arabic" pitchFamily="18" charset="-78"/>
            </a:endParaRPr>
          </a:p>
          <a:p>
            <a:pPr algn="ctr">
              <a:buNone/>
            </a:pPr>
            <a:r>
              <a:rPr lang="ar-SA" dirty="0" smtClean="0">
                <a:latin typeface="Traditional Arabic" pitchFamily="18" charset="-78"/>
                <a:cs typeface="Traditional Arabic" pitchFamily="18" charset="-78"/>
              </a:rPr>
              <a:t>تكملة </a:t>
            </a:r>
            <a:r>
              <a:rPr lang="ar-AE" dirty="0" smtClean="0">
                <a:latin typeface="Traditional Arabic" pitchFamily="18" charset="-78"/>
                <a:cs typeface="Traditional Arabic" pitchFamily="18" charset="-78"/>
              </a:rPr>
              <a:t>شرح</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الركن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الخامس</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 ح</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ج</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البيت</a:t>
            </a:r>
            <a:r>
              <a:rPr lang="ar-SA" dirty="0" smtClean="0">
                <a:latin typeface="Traditional Arabic" pitchFamily="18" charset="-78"/>
                <a:cs typeface="Traditional Arabic" pitchFamily="18" charset="-78"/>
              </a:rPr>
              <a:t>ِ الحَرامِ</a:t>
            </a:r>
            <a:endParaRPr lang="ar-AE" dirty="0" smtClean="0">
              <a:latin typeface="Traditional Arabic" pitchFamily="18" charset="-78"/>
              <a:cs typeface="Traditional Arabic" pitchFamily="18" charset="-78"/>
            </a:endParaRPr>
          </a:p>
          <a:p>
            <a:pPr algn="ctr">
              <a:buNone/>
            </a:pPr>
            <a:endParaRPr lang="ar-AE" dirty="0" smtClean="0">
              <a:solidFill>
                <a:srgbClr val="002060"/>
              </a:solidFill>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r" rtl="1">
              <a:buNone/>
            </a:pPr>
            <a:endParaRPr lang="en-US"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152400" y="336848"/>
            <a:ext cx="8458200" cy="6216352"/>
          </a:xfrm>
        </p:spPr>
        <p:txBody>
          <a:bodyPr>
            <a:noAutofit/>
          </a:bodyPr>
          <a:lstStyle/>
          <a:p>
            <a:pPr algn="r" rtl="1">
              <a:buNone/>
            </a:pPr>
            <a:endParaRPr lang="ar-SA"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إدراكية (</a:t>
            </a:r>
            <a:r>
              <a:rPr lang="ar-SA" sz="2400" dirty="0" smtClean="0">
                <a:latin typeface="Traditional Arabic" pitchFamily="18" charset="-78"/>
                <a:cs typeface="Traditional Arabic" pitchFamily="18" charset="-78"/>
              </a:rPr>
              <a:t>معرفة معلومات،مضامين، قدرات، مهارات، تحصيل، نتاج علمي</a:t>
            </a:r>
            <a:r>
              <a:rPr lang="ar-SA" sz="2400" b="1" dirty="0" smtClean="0">
                <a:latin typeface="Traditional Arabic" pitchFamily="18" charset="-78"/>
                <a:cs typeface="Traditional Arabic" pitchFamily="18" charset="-78"/>
              </a:rPr>
              <a:t>)</a:t>
            </a: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يعرف الطالب مناسك الحج.</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يذكر الطالب ما تعلمه ف يالدرس السابق.</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يعدد الطالب مناسك الحج المفروضة علينا.</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يشرح الطالب ما قام به مع افراد مجموعته مستعينًا بالمجسم.</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يرتب الطالب الطالب مناسك الحج المكتوبة على العارضة حسب تريتب أداءها.</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يناقش الطالب أفراد مجموعته بترتيب مناسك الحج.</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ان يقيم الطالب العمل الذي قام به مع مجموعته.</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1187624" y="476672"/>
            <a:ext cx="7272808" cy="1077218"/>
          </a:xfrm>
          <a:prstGeom prst="rect">
            <a:avLst/>
          </a:prstGeom>
          <a:noFill/>
        </p:spPr>
        <p:txBody>
          <a:bodyPr wrap="square" rtlCol="1">
            <a:spAutoFit/>
          </a:bodyPr>
          <a:lstStyle/>
          <a:p>
            <a:pPr marL="514350" indent="-514350" algn="ctr"/>
            <a:r>
              <a:rPr lang="ar-AE" sz="3200" dirty="0" smtClean="0">
                <a:latin typeface="Traditional Arabic" pitchFamily="18" charset="-78"/>
                <a:cs typeface="Traditional Arabic" pitchFamily="18" charset="-78"/>
              </a:rPr>
              <a:t>الصورة </a:t>
            </a:r>
            <a:r>
              <a:rPr lang="ar-AE" sz="3200" dirty="0" err="1" smtClean="0">
                <a:latin typeface="Traditional Arabic" pitchFamily="18" charset="-78"/>
                <a:cs typeface="Traditional Arabic" pitchFamily="18" charset="-78"/>
              </a:rPr>
              <a:t>ال</a:t>
            </a:r>
            <a:r>
              <a:rPr lang="ar-SA" sz="3200" dirty="0" smtClean="0">
                <a:latin typeface="Traditional Arabic" pitchFamily="18" charset="-78"/>
                <a:cs typeface="Traditional Arabic" pitchFamily="18" charset="-78"/>
              </a:rPr>
              <a:t>تر</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ي</a:t>
            </a:r>
            <a:r>
              <a:rPr lang="ar-AE" sz="3200" dirty="0" smtClean="0">
                <a:latin typeface="Traditional Arabic" pitchFamily="18" charset="-78"/>
                <a:cs typeface="Traditional Arabic" pitchFamily="18" charset="-78"/>
              </a:rPr>
              <a:t>ب</a:t>
            </a:r>
            <a:r>
              <a:rPr lang="ar-SA" sz="3200" dirty="0" err="1" smtClean="0">
                <a:latin typeface="Traditional Arabic" pitchFamily="18" charset="-78"/>
                <a:cs typeface="Traditional Arabic" pitchFamily="18" charset="-78"/>
              </a:rPr>
              <a:t>ية</a:t>
            </a:r>
            <a:r>
              <a:rPr lang="ar-SA" sz="3200" dirty="0" smtClean="0">
                <a:latin typeface="Traditional Arabic" pitchFamily="18" charset="-78"/>
                <a:cs typeface="Traditional Arabic" pitchFamily="18" charset="-78"/>
              </a:rPr>
              <a:t>- </a:t>
            </a:r>
            <a:r>
              <a:rPr lang="ar-SA" sz="3200" dirty="0" err="1" smtClean="0">
                <a:latin typeface="Traditional Arabic" pitchFamily="18" charset="-78"/>
                <a:cs typeface="Traditional Arabic" pitchFamily="18" charset="-78"/>
              </a:rPr>
              <a:t>البازل</a:t>
            </a:r>
            <a:endParaRPr lang="ar-SA" sz="3200" dirty="0" smtClean="0">
              <a:latin typeface="Traditional Arabic" pitchFamily="18" charset="-78"/>
              <a:cs typeface="Traditional Arabic" pitchFamily="18" charset="-78"/>
            </a:endParaRPr>
          </a:p>
          <a:p>
            <a:pPr marL="514350" indent="-514350" algn="ctr"/>
            <a:endParaRPr lang="ar-AE" sz="3200" dirty="0" smtClean="0">
              <a:latin typeface="Traditional Arabic" pitchFamily="18" charset="-78"/>
              <a:cs typeface="Traditional Arabic" pitchFamily="18" charset="-78"/>
            </a:endParaRPr>
          </a:p>
        </p:txBody>
      </p:sp>
      <p:pic>
        <p:nvPicPr>
          <p:cNvPr id="7" name="תמונה 6" descr="IMG_0331.JPG"/>
          <p:cNvPicPr>
            <a:picLocks noChangeAspect="1"/>
          </p:cNvPicPr>
          <p:nvPr/>
        </p:nvPicPr>
        <p:blipFill>
          <a:blip r:embed="rId4" cstate="print"/>
          <a:srcRect l="3651" b="3610"/>
          <a:stretch>
            <a:fillRect/>
          </a:stretch>
        </p:blipFill>
        <p:spPr>
          <a:xfrm>
            <a:off x="1115616" y="1052736"/>
            <a:ext cx="7056784" cy="5273055"/>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1295400"/>
            <a:ext cx="7941568" cy="4343400"/>
          </a:xfrm>
        </p:spPr>
        <p:txBody>
          <a:bodyPr>
            <a:noAutofit/>
          </a:bodyPr>
          <a:lstStyle/>
          <a:p>
            <a:pPr algn="r" rtl="1">
              <a:buNone/>
            </a:pPr>
            <a:r>
              <a:rPr lang="ar-SA" sz="2400" b="1" dirty="0" smtClean="0">
                <a:latin typeface="Traditional Arabic" pitchFamily="18" charset="-78"/>
                <a:cs typeface="Traditional Arabic" pitchFamily="18" charset="-78"/>
              </a:rPr>
              <a:t>أهداف وجدانية (</a:t>
            </a:r>
            <a:r>
              <a:rPr lang="ar-SA" sz="2400" dirty="0" smtClean="0">
                <a:latin typeface="Traditional Arabic" pitchFamily="18" charset="-78"/>
                <a:cs typeface="Traditional Arabic" pitchFamily="18" charset="-78"/>
              </a:rPr>
              <a:t>انفعالات، مشاعر، أحاسيس، ميول، اتجاهات، اهتمامات، استجابات، مواقف</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يذوت الطالب أهمية مناسك الحج.</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يقدر أهمية أداء الفروض المفروضة من الله تعالى.</a:t>
            </a:r>
            <a:endParaRPr lang="en-US" sz="2400" dirty="0" smtClean="0">
              <a:latin typeface="Traditional Arabic" pitchFamily="18" charset="-78"/>
              <a:cs typeface="Traditional Arabic" pitchFamily="18" charset="-78"/>
            </a:endParaRPr>
          </a:p>
          <a:p>
            <a:pPr algn="r" rtl="1">
              <a:buNone/>
            </a:pPr>
            <a:endParaRPr lang="en-US"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إجتماعية (</a:t>
            </a:r>
            <a:r>
              <a:rPr lang="ar-SA" sz="2400" dirty="0" smtClean="0">
                <a:latin typeface="Traditional Arabic" pitchFamily="18" charset="-78"/>
                <a:cs typeface="Traditional Arabic" pitchFamily="18" charset="-78"/>
              </a:rPr>
              <a:t>تفاعل، بلورة صفية، نزعة انسانية، علاقة اجتماعية، انسجام، نظام، انضباط</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يتعاون الطالب مع أفراد مجموعته.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يلتزم الطالب بتعليمات المعلمة.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يساعد الطالب زملائِهِ.</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609600"/>
            <a:ext cx="7941568" cy="5334000"/>
          </a:xfrm>
        </p:spPr>
        <p:txBody>
          <a:bodyPr>
            <a:noAutofit/>
          </a:bodyPr>
          <a:lstStyle/>
          <a:p>
            <a:pPr algn="r" rtl="1">
              <a:buNone/>
            </a:pPr>
            <a:r>
              <a:rPr lang="ar-SA" sz="2400" b="1" dirty="0" smtClean="0">
                <a:latin typeface="Traditional Arabic" pitchFamily="18" charset="-78"/>
                <a:cs typeface="Traditional Arabic" pitchFamily="18" charset="-78"/>
              </a:rPr>
              <a:t>أهداف نفسحركية (</a:t>
            </a:r>
            <a:r>
              <a:rPr lang="ar-SA" sz="2400" dirty="0" smtClean="0">
                <a:latin typeface="Traditional Arabic" pitchFamily="18" charset="-78"/>
                <a:cs typeface="Traditional Arabic" pitchFamily="18" charset="-78"/>
              </a:rPr>
              <a:t>تدريب، أداء، مهارات، تناسق، كفاءات، تصميم سلوك، إنتاج</a:t>
            </a:r>
            <a:r>
              <a:rPr lang="ar-SA" sz="2400" b="1" dirty="0" smtClean="0">
                <a:latin typeface="Traditional Arabic" pitchFamily="18" charset="-78"/>
                <a:cs typeface="Traditional Arabic" pitchFamily="18" charset="-78"/>
              </a:rPr>
              <a:t>)</a:t>
            </a:r>
            <a:endParaRPr lang="en-US" sz="2400" b="1"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عن سؤال الفرض المنزلي.</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يتحادث الطالب مع الآخرين.</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لتجارب الآخرين.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يقرأ الطالب مناسك الحج المكتوبة على العارضة.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يقرأ الطالب ما رتبه مع افراد مجموعته جهرًا.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إلى تعليمات المعلمة.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يرى الطالب الصور المعروضة.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عن أسئلة العارضة.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يشاهد الطالب المجسم المعروض أمامه.</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عن أسئلة المعلمة.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الطلاب لشرح المعلمة لمناسك الحج.</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0" y="-27384"/>
            <a:ext cx="9143999" cy="688538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01216" y="404664"/>
            <a:ext cx="7787208" cy="6120680"/>
          </a:xfrm>
        </p:spPr>
        <p:txBody>
          <a:bodyPr>
            <a:normAutofit lnSpcReduction="10000"/>
          </a:bodyPr>
          <a:lstStyle/>
          <a:p>
            <a:pPr algn="r" rtl="1"/>
            <a:r>
              <a:rPr lang="ar-SA" sz="2400" b="1" dirty="0" smtClean="0">
                <a:latin typeface="Traditional Arabic" pitchFamily="18" charset="-78"/>
                <a:cs typeface="Traditional Arabic" pitchFamily="18" charset="-78"/>
              </a:rPr>
              <a:t>إستراتيجية التدريس (</a:t>
            </a:r>
            <a:r>
              <a:rPr lang="ar-SA" sz="2400" dirty="0" smtClean="0">
                <a:latin typeface="Traditional Arabic" pitchFamily="18" charset="-78"/>
                <a:cs typeface="Traditional Arabic" pitchFamily="18" charset="-78"/>
              </a:rPr>
              <a:t>وجاهية، حوارية، مجموعات، زوجية، فردانية</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     وجاهية</a:t>
            </a:r>
            <a:endParaRPr lang="en-US" sz="2400" dirty="0" smtClean="0">
              <a:latin typeface="Traditional Arabic" pitchFamily="18" charset="-78"/>
              <a:cs typeface="Traditional Arabic" pitchFamily="18" charset="-78"/>
            </a:endParaRPr>
          </a:p>
          <a:p>
            <a:pPr algn="r" rtl="1"/>
            <a:endParaRPr lang="ar-SA" sz="2400" b="1"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طريقة التدريس (</a:t>
            </a:r>
            <a:r>
              <a:rPr lang="ar-SA" sz="2400" dirty="0" smtClean="0">
                <a:latin typeface="Traditional Arabic" pitchFamily="18" charset="-78"/>
                <a:cs typeface="Traditional Arabic" pitchFamily="18" charset="-78"/>
              </a:rPr>
              <a:t>إيضاحات، بحث واستكشاف، عرض، فعاليات، عمل ذاتي، تمثيل أدوار</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     عرض ، فعاليات.</a:t>
            </a:r>
            <a:endParaRPr lang="en-US" sz="2400" dirty="0" smtClean="0">
              <a:latin typeface="Traditional Arabic" pitchFamily="18" charset="-78"/>
              <a:cs typeface="Traditional Arabic" pitchFamily="18" charset="-78"/>
            </a:endParaRPr>
          </a:p>
          <a:p>
            <a:pPr algn="r" rtl="1"/>
            <a:endParaRPr lang="ar-SA" sz="2400" b="1"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أسلوب التدريس (</a:t>
            </a:r>
            <a:r>
              <a:rPr lang="ar-SA" sz="2400" dirty="0" smtClean="0">
                <a:latin typeface="Traditional Arabic" pitchFamily="18" charset="-78"/>
                <a:cs typeface="Traditional Arabic" pitchFamily="18" charset="-78"/>
              </a:rPr>
              <a:t>محاضرة، أوراق عمل وتمارين، أسئلة بحث واستقراء، تعليم للإتقان </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    تعليم للإتقان</a:t>
            </a:r>
            <a:endParaRPr lang="en-US" sz="2400" dirty="0" smtClean="0">
              <a:latin typeface="Traditional Arabic" pitchFamily="18" charset="-78"/>
              <a:cs typeface="Traditional Arabic" pitchFamily="18" charset="-78"/>
            </a:endParaRPr>
          </a:p>
          <a:p>
            <a:pPr algn="r" rtl="1">
              <a:buNone/>
            </a:pPr>
            <a:endParaRPr lang="ar-SA"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مصادر إضافية  - الإنترنت</a:t>
            </a:r>
            <a:endParaRPr lang="en-US" sz="2400" dirty="0" smtClean="0">
              <a:latin typeface="Traditional Arabic" pitchFamily="18" charset="-78"/>
              <a:cs typeface="Traditional Arabic" pitchFamily="18" charset="-78"/>
            </a:endParaRPr>
          </a:p>
          <a:p>
            <a:pPr algn="r" rtl="1"/>
            <a:endParaRPr lang="ar-SA"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وسائل تعليمية (إيضاح/مُعينة) - عارضة</a:t>
            </a:r>
            <a:endParaRPr lang="en-US" sz="2400" dirty="0" smtClean="0">
              <a:latin typeface="Traditional Arabic" pitchFamily="18" charset="-78"/>
              <a:cs typeface="Traditional Arabic" pitchFamily="18" charset="-78"/>
            </a:endParaRPr>
          </a:p>
          <a:p>
            <a:pPr algn="r" rtl="1"/>
            <a:endParaRPr lang="ar-SA" sz="2400" b="1"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الأفكار المركزية   - </a:t>
            </a:r>
            <a:r>
              <a:rPr lang="ar-SA" sz="2400" dirty="0" smtClean="0">
                <a:latin typeface="Traditional Arabic" pitchFamily="18" charset="-78"/>
                <a:cs typeface="Traditional Arabic" pitchFamily="18" charset="-78"/>
              </a:rPr>
              <a:t>الحج .</a:t>
            </a: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مصطلحات ومفاهيم محورية -  </a:t>
            </a:r>
            <a:r>
              <a:rPr lang="ar-SA" sz="2400" dirty="0" smtClean="0">
                <a:latin typeface="Traditional Arabic" pitchFamily="18" charset="-78"/>
                <a:cs typeface="Traditional Arabic" pitchFamily="18" charset="-78"/>
              </a:rPr>
              <a:t>مناسك الحج.</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762000"/>
          <a:ext cx="9144000" cy="5867400"/>
        </p:xfrm>
        <a:graphic>
          <a:graphicData uri="http://schemas.openxmlformats.org/drawingml/2006/table">
            <a:tbl>
              <a:tblPr rtl="1"/>
              <a:tblGrid>
                <a:gridCol w="784122"/>
                <a:gridCol w="1602658"/>
                <a:gridCol w="2755490"/>
                <a:gridCol w="3208974"/>
                <a:gridCol w="792756"/>
              </a:tblGrid>
              <a:tr h="984613">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الخطوة</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والوقت الزمني </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المضامين والفعاليّات التعليميّة والتعلّميّة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الأهداف</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سيرورة وخطوات العمل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الأسلوب والوسائل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528">
                <a:tc>
                  <a:txBody>
                    <a:bodyPr/>
                    <a:lstStyle/>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التمهيد</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smtClean="0">
                          <a:latin typeface="Traditional Arabic" pitchFamily="18" charset="-78"/>
                          <a:ea typeface="Times New Roman"/>
                          <a:cs typeface="Traditional Arabic" pitchFamily="18" charset="-78"/>
                        </a:rPr>
                        <a:t>5</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SA" sz="2400" kern="1200" dirty="0" smtClean="0">
                          <a:solidFill>
                            <a:schemeClr val="tx1"/>
                          </a:solidFill>
                          <a:latin typeface="Traditional Arabic" pitchFamily="18" charset="-78"/>
                          <a:ea typeface="+mn-ea"/>
                          <a:cs typeface="Traditional Arabic" pitchFamily="18" charset="-78"/>
                        </a:rPr>
                        <a:t>مشاهدة مجسم محسوس لمناسك الحج.</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ربط ما تعلمه الطلاب في الدرس السابق مع هذا الدرس.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يجيب الطالب عن أسئلة العارضة.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يشاهد الطالب المجسم المعروض أمامه.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يجيب الطالب عن أسئلة المعلمة.</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أن يذكر الطالب ما تعلمه في يالدرس السابق.</a:t>
                      </a:r>
                      <a:endParaRPr lang="en-US" sz="2400" kern="1200" dirty="0" smtClean="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بعد التحية والسلام والسؤال عن الأحوال، وكتابة التاريخ واليوم.</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أبدأ الدرس المحوسب بسؤال:" </a:t>
                      </a:r>
                      <a:r>
                        <a:rPr lang="ar-AE" sz="2400" kern="1200" dirty="0" smtClean="0">
                          <a:solidFill>
                            <a:schemeClr val="tx1"/>
                          </a:solidFill>
                          <a:latin typeface="Traditional Arabic" pitchFamily="18" charset="-78"/>
                          <a:ea typeface="+mn-ea"/>
                          <a:cs typeface="Traditional Arabic" pitchFamily="18" charset="-78"/>
                        </a:rPr>
                        <a:t>من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ي</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ريد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يذكر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لي ماذا تعلمنا في الد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س</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الس</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ابق</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a:t>
                      </a:r>
                      <a:endParaRPr lang="en-US" sz="2400" kern="1200" dirty="0" smtClean="0">
                        <a:solidFill>
                          <a:schemeClr val="tx1"/>
                        </a:solidFill>
                        <a:latin typeface="Traditional Arabic" pitchFamily="18" charset="-78"/>
                        <a:ea typeface="+mn-ea"/>
                        <a:cs typeface="Traditional Arabic" pitchFamily="18" charset="-78"/>
                      </a:endParaRPr>
                    </a:p>
                    <a:p>
                      <a:pPr algn="r"/>
                      <a:r>
                        <a:rPr lang="ar-AE" sz="2400" kern="1200" dirty="0" smtClean="0">
                          <a:solidFill>
                            <a:schemeClr val="tx1"/>
                          </a:solidFill>
                          <a:latin typeface="Traditional Arabic" pitchFamily="18" charset="-78"/>
                          <a:ea typeface="+mn-ea"/>
                          <a:cs typeface="Traditional Arabic" pitchFamily="18" charset="-78"/>
                        </a:rPr>
                        <a:t>مع وجود المجسم المحسوس امامهم (الذي تعلمنا عنه الدرس السابق).</a:t>
                      </a:r>
                      <a:endParaRPr lang="en-US" sz="2400" kern="1200" dirty="0" smtClean="0">
                        <a:solidFill>
                          <a:schemeClr val="tx1"/>
                        </a:solidFill>
                        <a:latin typeface="Traditional Arabic" pitchFamily="18" charset="-78"/>
                        <a:ea typeface="+mn-ea"/>
                        <a:cs typeface="Traditional Arabic" pitchFamily="18" charset="-78"/>
                      </a:endParaRPr>
                    </a:p>
                    <a:p>
                      <a:pPr algn="r"/>
                      <a:r>
                        <a:rPr lang="ar-AE" sz="2400" kern="1200" dirty="0" smtClean="0">
                          <a:solidFill>
                            <a:schemeClr val="tx1"/>
                          </a:solidFill>
                          <a:latin typeface="Traditional Arabic" pitchFamily="18" charset="-78"/>
                          <a:ea typeface="+mn-ea"/>
                          <a:cs typeface="Traditional Arabic" pitchFamily="18" charset="-78"/>
                        </a:rPr>
                        <a:t>وبعد أن يذكر الطلاب ما تعلمناه في الدرس السابق، أذكر لهم ما تعلمناه .</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r>
                        <a:rPr lang="ar-SA" sz="2400" kern="1200" dirty="0" smtClean="0">
                          <a:solidFill>
                            <a:schemeClr val="tx1"/>
                          </a:solidFill>
                          <a:latin typeface="Traditional Arabic" pitchFamily="18" charset="-78"/>
                          <a:ea typeface="+mn-ea"/>
                          <a:cs typeface="Traditional Arabic" pitchFamily="18" charset="-78"/>
                        </a:rPr>
                        <a:t>العارض</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SA" sz="2400" kern="1200" dirty="0" smtClean="0">
                          <a:solidFill>
                            <a:schemeClr val="tx1"/>
                          </a:solidFill>
                          <a:latin typeface="Traditional Arabic" pitchFamily="18" charset="-78"/>
                          <a:ea typeface="+mn-ea"/>
                          <a:cs typeface="Traditional Arabic" pitchFamily="18" charset="-78"/>
                        </a:rPr>
                        <a:t>اللوح</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SA" sz="2400" kern="1200" dirty="0" smtClean="0">
                          <a:solidFill>
                            <a:schemeClr val="tx1"/>
                          </a:solidFill>
                          <a:latin typeface="Traditional Arabic" pitchFamily="18" charset="-78"/>
                          <a:ea typeface="+mn-ea"/>
                          <a:cs typeface="Traditional Arabic" pitchFamily="18" charset="-78"/>
                        </a:rPr>
                        <a:t>المجسم</a:t>
                      </a:r>
                      <a:endParaRPr lang="en-US" sz="2400" kern="1200" dirty="0">
                        <a:solidFill>
                          <a:schemeClr val="tx1"/>
                        </a:solidFill>
                        <a:latin typeface="Traditional Arabic" pitchFamily="18" charset="-78"/>
                        <a:ea typeface="+mn-ea"/>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15007"/>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251520"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763688"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762000"/>
          <a:ext cx="9144000" cy="5867400"/>
        </p:xfrm>
        <a:graphic>
          <a:graphicData uri="http://schemas.openxmlformats.org/drawingml/2006/table">
            <a:tbl>
              <a:tblPr rtl="1"/>
              <a:tblGrid>
                <a:gridCol w="784122"/>
                <a:gridCol w="1602658"/>
                <a:gridCol w="2755490"/>
                <a:gridCol w="3208974"/>
                <a:gridCol w="792756"/>
              </a:tblGrid>
              <a:tr h="984613">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الخطوة</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والوقت الزمني </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المضامين والفعاليّات التعليميّة والتعلّميّة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الأهداف</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سيرورة وخطوات العمل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الأسلوب والوسائل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528">
                <a:tc>
                  <a:txBody>
                    <a:bodyPr/>
                    <a:lstStyle/>
                    <a:p>
                      <a:pPr marL="0" marR="0" algn="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التمهيد</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smtClean="0">
                          <a:latin typeface="Traditional Arabic" pitchFamily="18" charset="-78"/>
                          <a:ea typeface="Times New Roman"/>
                          <a:cs typeface="Traditional Arabic" pitchFamily="18" charset="-78"/>
                        </a:rPr>
                        <a:t>35</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SA" sz="2400" kern="1200" dirty="0" smtClean="0">
                          <a:solidFill>
                            <a:schemeClr val="tx1"/>
                          </a:solidFill>
                          <a:latin typeface="Traditional Arabic" pitchFamily="18" charset="-78"/>
                          <a:ea typeface="+mn-ea"/>
                          <a:cs typeface="Traditional Arabic" pitchFamily="18" charset="-78"/>
                        </a:rPr>
                        <a:t>مشاهدة صور.</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شرح باقي مناسك الحج.</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فعالية ترتيب مناسك الحج.</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إستماع لأنشودة (محوسب).</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عرض ما اتمه الطلاب .</a:t>
                      </a:r>
                      <a:endParaRPr lang="en-US" sz="2400" kern="1200" dirty="0" smtClean="0">
                        <a:solidFill>
                          <a:schemeClr val="tx1"/>
                        </a:solidFill>
                        <a:latin typeface="Traditional Arabic" pitchFamily="18" charset="-78"/>
                        <a:ea typeface="+mn-ea"/>
                        <a:cs typeface="Traditional Arabic" pitchFamily="18" charset="-78"/>
                      </a:endParaRPr>
                    </a:p>
                    <a:p>
                      <a:pPr algn="r" rtl="1"/>
                      <a:r>
                        <a:rPr lang="en-US" sz="2400" kern="1200" dirty="0" smtClean="0">
                          <a:solidFill>
                            <a:schemeClr val="tx1"/>
                          </a:solidFill>
                          <a:latin typeface="Traditional Arabic" pitchFamily="18" charset="-78"/>
                          <a:ea typeface="+mn-ea"/>
                          <a:cs typeface="Traditional Arabic" pitchFamily="18" charset="-78"/>
                        </a:rPr>
                        <a:t> </a:t>
                      </a: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يرى الطالب الصور المعروضة.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الطلاب لشرح المعلمة لمناسك الحج.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يعرف الطالب مناسك الحج.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يذوت الطالب أهمية مناسك الحج.</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يقدر أهمية أداء الفروض المفروضة من الله تعالى..</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يعدد الطالب مناسك الحج المفروضة علينا.</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الطالب إلى تعليمات المعلمة.</a:t>
                      </a:r>
                      <a:endParaRPr lang="en-US" sz="2400" kern="1200" dirty="0" smtClean="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ar-AE" sz="2400" kern="1200" dirty="0" smtClean="0">
                          <a:solidFill>
                            <a:schemeClr val="tx1"/>
                          </a:solidFill>
                          <a:latin typeface="Traditional Arabic" pitchFamily="18" charset="-78"/>
                          <a:ea typeface="+mn-ea"/>
                          <a:cs typeface="Traditional Arabic" pitchFamily="18" charset="-78"/>
                        </a:rPr>
                        <a:t>أكمل شرح مناسك الحج.</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مع الصور المناسبة لكل منسك من مناسك الحج.</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AE" sz="2400" kern="1200" dirty="0" smtClean="0">
                          <a:solidFill>
                            <a:schemeClr val="tx1"/>
                          </a:solidFill>
                          <a:latin typeface="Traditional Arabic" pitchFamily="18" charset="-78"/>
                          <a:ea typeface="+mn-ea"/>
                          <a:cs typeface="Traditional Arabic" pitchFamily="18" charset="-78"/>
                        </a:rPr>
                        <a:t>الوقوف</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بعرفة</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AE" sz="2400" kern="1200" dirty="0" smtClean="0">
                          <a:solidFill>
                            <a:schemeClr val="tx1"/>
                          </a:solidFill>
                          <a:latin typeface="Traditional Arabic" pitchFamily="18" charset="-78"/>
                          <a:ea typeface="+mn-ea"/>
                          <a:cs typeface="Traditional Arabic" pitchFamily="18" charset="-78"/>
                        </a:rPr>
                        <a:t>الن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زول</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بمزدلفة</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والمبيت</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فيها</a:t>
                      </a:r>
                      <a:r>
                        <a:rPr lang="ar-SA" sz="2400" kern="1200" dirty="0" smtClean="0">
                          <a:solidFill>
                            <a:schemeClr val="tx1"/>
                          </a:solidFill>
                          <a:latin typeface="Traditional Arabic" pitchFamily="18" charset="-78"/>
                          <a:ea typeface="+mn-ea"/>
                          <a:cs typeface="Traditional Arabic" pitchFamily="18" charset="-78"/>
                        </a:rPr>
                        <a:t>.</a:t>
                      </a:r>
                      <a:r>
                        <a:rPr lang="ar-SA" sz="2400" b="1"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AE" sz="2400" kern="1200" dirty="0" smtClean="0">
                          <a:solidFill>
                            <a:schemeClr val="tx1"/>
                          </a:solidFill>
                          <a:latin typeface="Traditional Arabic" pitchFamily="18" charset="-78"/>
                          <a:ea typeface="+mn-ea"/>
                          <a:cs typeface="Traditional Arabic" pitchFamily="18" charset="-78"/>
                        </a:rPr>
                        <a:t>العودة</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إلى "م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نى" . </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AE" sz="2400" kern="1200" dirty="0" smtClean="0">
                          <a:solidFill>
                            <a:schemeClr val="tx1"/>
                          </a:solidFill>
                          <a:latin typeface="Traditional Arabic" pitchFamily="18" charset="-78"/>
                          <a:ea typeface="+mn-ea"/>
                          <a:cs typeface="Traditional Arabic" pitchFamily="18" charset="-78"/>
                        </a:rPr>
                        <a:t>رم</a:t>
                      </a:r>
                      <a:r>
                        <a:rPr lang="ar-SA" sz="2400" kern="1200" dirty="0" smtClean="0">
                          <a:solidFill>
                            <a:schemeClr val="tx1"/>
                          </a:solidFill>
                          <a:latin typeface="Traditional Arabic" pitchFamily="18" charset="-78"/>
                          <a:ea typeface="+mn-ea"/>
                          <a:cs typeface="Traditional Arabic" pitchFamily="18" charset="-78"/>
                        </a:rPr>
                        <a:t>يُ</a:t>
                      </a:r>
                      <a:r>
                        <a:rPr lang="ar-AE" sz="2400" kern="1200" dirty="0" smtClean="0">
                          <a:solidFill>
                            <a:schemeClr val="tx1"/>
                          </a:solidFill>
                          <a:latin typeface="Traditional Arabic" pitchFamily="18" charset="-78"/>
                          <a:ea typeface="+mn-ea"/>
                          <a:cs typeface="Traditional Arabic" pitchFamily="18" charset="-78"/>
                        </a:rPr>
                        <a:t> جمرة ال</a:t>
                      </a:r>
                      <a:r>
                        <a:rPr lang="ar-SA" sz="2400" kern="1200" dirty="0" smtClean="0">
                          <a:solidFill>
                            <a:schemeClr val="tx1"/>
                          </a:solidFill>
                          <a:latin typeface="Traditional Arabic" pitchFamily="18" charset="-78"/>
                          <a:ea typeface="+mn-ea"/>
                          <a:cs typeface="Traditional Arabic" pitchFamily="18" charset="-78"/>
                        </a:rPr>
                        <a:t>جِمارِ</a:t>
                      </a:r>
                      <a:r>
                        <a:rPr lang="ar-AE" sz="2400"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SA" sz="2400" kern="1200" dirty="0" smtClean="0">
                          <a:solidFill>
                            <a:schemeClr val="tx1"/>
                          </a:solidFill>
                          <a:latin typeface="Traditional Arabic" pitchFamily="18" charset="-78"/>
                          <a:ea typeface="+mn-ea"/>
                          <a:cs typeface="Traditional Arabic" pitchFamily="18" charset="-78"/>
                        </a:rPr>
                        <a:t>الأضحية.</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AE" sz="2400" kern="1200" dirty="0" smtClean="0">
                          <a:solidFill>
                            <a:schemeClr val="tx1"/>
                          </a:solidFill>
                          <a:latin typeface="Traditional Arabic" pitchFamily="18" charset="-78"/>
                          <a:ea typeface="+mn-ea"/>
                          <a:cs typeface="Traditional Arabic" pitchFamily="18" charset="-78"/>
                        </a:rPr>
                        <a:t> الحلق</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AE" sz="2400" kern="1200" dirty="0" smtClean="0">
                          <a:solidFill>
                            <a:schemeClr val="tx1"/>
                          </a:solidFill>
                          <a:latin typeface="Traditional Arabic" pitchFamily="18" charset="-78"/>
                          <a:ea typeface="+mn-ea"/>
                          <a:cs typeface="Traditional Arabic" pitchFamily="18" charset="-78"/>
                        </a:rPr>
                        <a:t>طواف</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الإفاض</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ة</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a:t>
                      </a:r>
                      <a:endParaRPr lang="en-US" sz="2400" kern="1200" dirty="0" smtClean="0">
                        <a:solidFill>
                          <a:schemeClr val="tx1"/>
                        </a:solidFill>
                        <a:latin typeface="Traditional Arabic" pitchFamily="18" charset="-78"/>
                        <a:ea typeface="+mn-ea"/>
                        <a:cs typeface="Traditional Arabic" pitchFamily="18" charset="-78"/>
                      </a:endParaRPr>
                    </a:p>
                    <a:p>
                      <a:pPr algn="ctr" rtl="1"/>
                      <a:r>
                        <a:rPr lang="ar-AE" sz="2400" kern="1200" dirty="0" smtClean="0">
                          <a:solidFill>
                            <a:schemeClr val="tx1"/>
                          </a:solidFill>
                          <a:latin typeface="Traditional Arabic" pitchFamily="18" charset="-78"/>
                          <a:ea typeface="+mn-ea"/>
                          <a:cs typeface="Traditional Arabic" pitchFamily="18" charset="-78"/>
                        </a:rPr>
                        <a:t>طواف</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الوداع</a:t>
                      </a:r>
                      <a:r>
                        <a:rPr lang="ar-SA" sz="2400" kern="1200" dirty="0" smtClean="0">
                          <a:solidFill>
                            <a:schemeClr val="tx1"/>
                          </a:solidFill>
                          <a:latin typeface="Traditional Arabic" pitchFamily="18" charset="-78"/>
                          <a:ea typeface="+mn-ea"/>
                          <a:cs typeface="Traditional Arabic" pitchFamily="18" charset="-78"/>
                        </a:rPr>
                        <a:t>ِ.</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العارض</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اللوح</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المجسم</a:t>
                      </a:r>
                      <a:endParaRPr lang="en-US" sz="2400" kern="1200" dirty="0">
                        <a:solidFill>
                          <a:schemeClr val="tx1"/>
                        </a:solidFill>
                        <a:latin typeface="Traditional Arabic" pitchFamily="18" charset="-78"/>
                        <a:ea typeface="+mn-ea"/>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15007"/>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251520"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763688"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548680"/>
          <a:ext cx="9144000" cy="6016752"/>
        </p:xfrm>
        <a:graphic>
          <a:graphicData uri="http://schemas.openxmlformats.org/drawingml/2006/table">
            <a:tbl>
              <a:tblPr rtl="1"/>
              <a:tblGrid>
                <a:gridCol w="784122"/>
                <a:gridCol w="1580954"/>
                <a:gridCol w="2777194"/>
                <a:gridCol w="3208974"/>
                <a:gridCol w="792756"/>
              </a:tblGrid>
              <a:tr h="1143000">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الخطوة</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والوقت الزمني </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المضامين والفعاليّات التعليميّة والتعلّميّة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الأهداف</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سيرورة وخطوات العمل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الأسلوب والوسائل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528">
                <a:tc>
                  <a:txBody>
                    <a:bodyPr/>
                    <a:lstStyle/>
                    <a:p>
                      <a:pPr marL="0" marR="0" algn="r"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العرض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35</a:t>
                      </a:r>
                      <a:endParaRPr lang="en-US" sz="2400" dirty="0">
                        <a:solidFill>
                          <a:srgbClr val="FF0000"/>
                        </a:solidFill>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يتعاون الطالب مع أفراد مجموعته. </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يساعد الطالب زملائِهِ.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يلتزم الطالب بتعليمات المعلمة.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يقرأ الطالب مناسك الحج المكتوبة على العارضة.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يرتب الطالب الطالب مناسك الحج المكتوبة على العارضة.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حسب تريتب أداءها.</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يناقش الطالب أفراد مجموعته بترتيب مناسك الحج.</a:t>
                      </a:r>
                      <a:endParaRPr lang="en-US" sz="2400" kern="1200" dirty="0" smtClean="0">
                        <a:solidFill>
                          <a:schemeClr val="tx1"/>
                        </a:solidFill>
                        <a:latin typeface="Traditional Arabic" pitchFamily="18" charset="-78"/>
                        <a:ea typeface="+mn-ea"/>
                        <a:cs typeface="Traditional Arabic" pitchFamily="18" charset="-78"/>
                      </a:endParaRPr>
                    </a:p>
                    <a:p>
                      <a:pPr algn="r" rtl="1"/>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أُقـَسِم الطلاب إلى 5 مجموعات، أطلب من  كل مجموعة أن يُرتِبوا مناسك الحَجِ التي مدونه على العارضة في دفاترهم.</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فعالية مناسك الحج : وهي أن ترتب كل مجموعة من الطلاب المناسك حسب ترتيب أداءها.  </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ولوجود التحدي بينهم هناك نقاط سوف أضعها لكل مجموعة حسب الشروط التالية: على التعاون بين افراد المجموعة 3 نقاط، على العمل بنظام 3 نقاط، وعلى السرعة بالإنهاء المهمة 3 نقاط، والمجموعة التي تحصل على اكثر عدد من النقاط تفوز بجائزة.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endParaRPr lang="en-US" sz="2400" kern="1200" dirty="0">
                        <a:solidFill>
                          <a:schemeClr val="tx1"/>
                        </a:solidFill>
                        <a:latin typeface="Traditional Arabic" pitchFamily="18" charset="-78"/>
                        <a:ea typeface="+mn-ea"/>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15007"/>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35496" y="630932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547664" y="630932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548680"/>
          <a:ext cx="9144000" cy="5867400"/>
        </p:xfrm>
        <a:graphic>
          <a:graphicData uri="http://schemas.openxmlformats.org/drawingml/2006/table">
            <a:tbl>
              <a:tblPr rtl="1"/>
              <a:tblGrid>
                <a:gridCol w="784122"/>
                <a:gridCol w="1580954"/>
                <a:gridCol w="2777194"/>
                <a:gridCol w="3208974"/>
                <a:gridCol w="792756"/>
              </a:tblGrid>
              <a:tr h="984613">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الخطوة</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والوقت الزمني </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المضامين والفعاليّات التعليميّة والتعلّميّة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الأهداف</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سيرورة وخطوات العمل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الأسلوب والوسائل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5528">
                <a:tc>
                  <a:txBody>
                    <a:bodyPr/>
                    <a:lstStyle/>
                    <a:p>
                      <a:pPr marL="0" marR="0" algn="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التمهيد</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smtClean="0">
                          <a:latin typeface="Traditional Arabic" pitchFamily="18" charset="-78"/>
                          <a:ea typeface="Times New Roman"/>
                          <a:cs typeface="Traditional Arabic" pitchFamily="18" charset="-78"/>
                        </a:rPr>
                        <a:t>35</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en-US" sz="2400" kern="1200" dirty="0" smtClean="0">
                          <a:solidFill>
                            <a:schemeClr val="tx1"/>
                          </a:solidFill>
                          <a:latin typeface="Traditional Arabic" pitchFamily="18" charset="-78"/>
                          <a:ea typeface="+mn-ea"/>
                          <a:cs typeface="Traditional Arabic" pitchFamily="18" charset="-78"/>
                        </a:rPr>
                        <a:t> </a:t>
                      </a: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يقرأ الطالب ما رتبه مع افراد مجموعته جهرًا. </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ان يقيم الطالب العمل الذي قام به مع مجموعته.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يشرح الطالب ما قام به مع افراد مجموعته مستعينًا بالمجسم.</a:t>
                      </a:r>
                      <a:endParaRPr lang="en-US" sz="2400" kern="1200" dirty="0" smtClean="0">
                        <a:solidFill>
                          <a:schemeClr val="tx1"/>
                        </a:solidFill>
                        <a:latin typeface="Traditional Arabic" pitchFamily="18" charset="-78"/>
                        <a:ea typeface="+mn-ea"/>
                        <a:cs typeface="Traditional Arabic" pitchFamily="18" charset="-78"/>
                      </a:endParaRPr>
                    </a:p>
                    <a:p>
                      <a:pPr algn="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وهنا أحاول أن أعطي الجوائز لأكثر من مجموعة لعدم التحسس والغيرة بين الطلاب.</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خلال الفعالية أضع أنشودة دينية ليسمعها الطلاب خلال أداءهم الفعالية.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 ثم أظهر للطلاب على العارضة الترتيب الصحيح لمناسك الحج، لتفحص كل مجموعة إن كانت إجابتها صحيحه أم لا، وتعطي كل مجموعة علامة لنفسها على الأداء والإجابة والتعاون.</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ثم يعرض أحد أفراد المجموعة ما اتمه مع مجموعته ويشرحه مستعينًا بالمجسم.</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endParaRPr lang="en-US" sz="2400" kern="1200" dirty="0">
                        <a:solidFill>
                          <a:schemeClr val="tx1"/>
                        </a:solidFill>
                        <a:latin typeface="Traditional Arabic" pitchFamily="18" charset="-78"/>
                        <a:ea typeface="+mn-ea"/>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15007"/>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107504" y="6381328"/>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691680" y="6381328"/>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609600"/>
          <a:ext cx="8610600" cy="5562600"/>
        </p:xfrm>
        <a:graphic>
          <a:graphicData uri="http://schemas.openxmlformats.org/drawingml/2006/table">
            <a:tbl>
              <a:tblPr rtl="1"/>
              <a:tblGrid>
                <a:gridCol w="699034"/>
                <a:gridCol w="1911922"/>
                <a:gridCol w="2270699"/>
                <a:gridCol w="2935012"/>
                <a:gridCol w="793933"/>
              </a:tblGrid>
              <a:tr h="3164474">
                <a:tc>
                  <a:txBody>
                    <a:bodyPr/>
                    <a:lstStyle/>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إجمال ونتاج تعلّمي</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3</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تلخيص الدرس.</a:t>
                      </a:r>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أَتتمَّنا في </a:t>
                      </a:r>
                      <a:r>
                        <a:rPr lang="ar-AE" sz="2400" kern="1200" dirty="0" smtClean="0">
                          <a:solidFill>
                            <a:schemeClr val="tx1"/>
                          </a:solidFill>
                          <a:latin typeface="Traditional Arabic" pitchFamily="18" charset="-78"/>
                          <a:ea typeface="+mn-ea"/>
                          <a:cs typeface="Traditional Arabic" pitchFamily="18" charset="-78"/>
                        </a:rPr>
                        <a:t>هذا الد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س</a:t>
                      </a:r>
                      <a:r>
                        <a:rPr lang="ar-SA" sz="2400" kern="1200" dirty="0" smtClean="0">
                          <a:solidFill>
                            <a:schemeClr val="tx1"/>
                          </a:solidFill>
                          <a:latin typeface="Traditional Arabic" pitchFamily="18" charset="-78"/>
                          <a:ea typeface="+mn-ea"/>
                          <a:cs typeface="Traditional Arabic" pitchFamily="18" charset="-78"/>
                        </a:rPr>
                        <a:t>ِ شَرح </a:t>
                      </a:r>
                      <a:r>
                        <a:rPr lang="ar-AE" sz="2400" kern="1200" dirty="0" smtClean="0">
                          <a:solidFill>
                            <a:schemeClr val="tx1"/>
                          </a:solidFill>
                          <a:latin typeface="Traditional Arabic" pitchFamily="18" charset="-78"/>
                          <a:ea typeface="+mn-ea"/>
                          <a:cs typeface="Traditional Arabic" pitchFamily="18" charset="-78"/>
                        </a:rPr>
                        <a:t>الركن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a:t>
                      </a:r>
                      <a:r>
                        <a:rPr lang="ar-SA" sz="2400" kern="1200" dirty="0" smtClean="0">
                          <a:solidFill>
                            <a:schemeClr val="tx1"/>
                          </a:solidFill>
                          <a:latin typeface="Traditional Arabic" pitchFamily="18" charset="-78"/>
                          <a:ea typeface="+mn-ea"/>
                          <a:cs typeface="Traditional Arabic" pitchFamily="18" charset="-78"/>
                        </a:rPr>
                        <a:t>خامسِ</a:t>
                      </a:r>
                      <a:r>
                        <a:rPr lang="ar-AE" sz="2400" kern="1200" dirty="0" smtClean="0">
                          <a:solidFill>
                            <a:schemeClr val="tx1"/>
                          </a:solidFill>
                          <a:latin typeface="Traditional Arabic" pitchFamily="18" charset="-78"/>
                          <a:ea typeface="+mn-ea"/>
                          <a:cs typeface="Traditional Arabic" pitchFamily="18" charset="-78"/>
                        </a:rPr>
                        <a:t> 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هو</a:t>
                      </a:r>
                      <a:r>
                        <a:rPr lang="ar-SA" sz="2400" kern="1200" dirty="0" smtClean="0">
                          <a:solidFill>
                            <a:schemeClr val="tx1"/>
                          </a:solidFill>
                          <a:latin typeface="Traditional Arabic" pitchFamily="18" charset="-78"/>
                          <a:ea typeface="+mn-ea"/>
                          <a:cs typeface="Traditional Arabic" pitchFamily="18" charset="-78"/>
                        </a:rPr>
                        <a:t>َ حَجُ الْبَيتِ</a:t>
                      </a:r>
                      <a:r>
                        <a:rPr lang="ar-AE" sz="2400" kern="1200" dirty="0" smtClean="0">
                          <a:solidFill>
                            <a:schemeClr val="tx1"/>
                          </a:solidFill>
                          <a:latin typeface="Traditional Arabic" pitchFamily="18" charset="-78"/>
                          <a:ea typeface="+mn-ea"/>
                          <a:cs typeface="Traditional Arabic" pitchFamily="18" charset="-78"/>
                        </a:rPr>
                        <a:t>،</a:t>
                      </a:r>
                      <a:r>
                        <a:rPr lang="ar-SA" sz="2400" kern="1200" dirty="0" smtClean="0">
                          <a:solidFill>
                            <a:schemeClr val="tx1"/>
                          </a:solidFill>
                          <a:latin typeface="Traditional Arabic" pitchFamily="18" charset="-78"/>
                          <a:ea typeface="+mn-ea"/>
                          <a:cs typeface="Traditional Arabic" pitchFamily="18" charset="-78"/>
                        </a:rPr>
                        <a:t> أَكْمَلنا شرح مَناسِك الحَجِ، وتَعرَفنا عَليها، تَعَلَمنا كيفية أدائِها، وَرَتبناها سَويتًا بِتَرتيبِ الأداءِ. </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8126">
                <a:tc>
                  <a:txBody>
                    <a:bodyPr/>
                    <a:lstStyle/>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الفرض </a:t>
                      </a:r>
                      <a:r>
                        <a:rPr lang="ar-SA" sz="2400" b="1" dirty="0" smtClean="0">
                          <a:solidFill>
                            <a:srgbClr val="FF0000"/>
                          </a:solidFill>
                          <a:latin typeface="Traditional Arabic" pitchFamily="18" charset="-78"/>
                          <a:ea typeface="Times New Roman"/>
                          <a:cs typeface="Traditional Arabic" pitchFamily="18" charset="-78"/>
                        </a:rPr>
                        <a:t>المنزلي</a:t>
                      </a:r>
                      <a:endParaRPr lang="en-US" sz="2400" b="1" dirty="0" smtClean="0">
                        <a:solidFill>
                          <a:srgbClr val="FF0000"/>
                        </a:solidFill>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2</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kern="1200" dirty="0" smtClean="0">
                          <a:solidFill>
                            <a:schemeClr val="tx1"/>
                          </a:solidFill>
                          <a:latin typeface="Traditional Arabic" pitchFamily="18" charset="-78"/>
                          <a:ea typeface="+mn-ea"/>
                          <a:cs typeface="Traditional Arabic" pitchFamily="18" charset="-78"/>
                        </a:rPr>
                        <a:t>حل الفرض المنزلي – مراجعة ما تعلمناه في الصف بالتحادث مع الجد أو الجدة أو أحد الأقارب.</a:t>
                      </a:r>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يجيب الطالب عن سؤال الفرض المنزلي.</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يتحادث الطالب مع الآخرين.</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أن يستمع الطالب لتجارب الآخرين.</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SA" sz="2400" kern="1200" dirty="0" smtClean="0">
                          <a:solidFill>
                            <a:schemeClr val="tx1"/>
                          </a:solidFill>
                          <a:latin typeface="Traditional Arabic" pitchFamily="18" charset="-78"/>
                          <a:ea typeface="+mn-ea"/>
                          <a:cs typeface="Traditional Arabic" pitchFamily="18" charset="-78"/>
                        </a:rPr>
                        <a:t>جَدَتُكَ أو أَحد أقارِبِكَ قد أَدى فَريضَة الحَج ودَعهُ يُحَدِثكَ عَن هذِهِ الرِحلةِ. </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35496"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1403648" y="856357"/>
            <a:ext cx="6408712" cy="4524315"/>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 نستنتج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من </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درس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اليوم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على </a:t>
            </a:r>
            <a:r>
              <a:rPr lang="ar-AE" sz="3200" dirty="0" smtClean="0">
                <a:latin typeface="Traditional Arabic" pitchFamily="18" charset="-78"/>
                <a:cs typeface="Traditional Arabic" pitchFamily="18" charset="-78"/>
              </a:rPr>
              <a:t>الإنسان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err="1" smtClean="0">
                <a:latin typeface="Traditional Arabic" pitchFamily="18" charset="-78"/>
                <a:cs typeface="Traditional Arabic" pitchFamily="18" charset="-78"/>
              </a:rPr>
              <a:t>ال</a:t>
            </a:r>
            <a:r>
              <a:rPr lang="ar-AE" sz="3200" dirty="0" smtClean="0">
                <a:latin typeface="Traditional Arabic" pitchFamily="18" charset="-78"/>
                <a:cs typeface="Traditional Arabic" pitchFamily="18" charset="-78"/>
              </a:rPr>
              <a:t>مسلم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أَنْ </a:t>
            </a:r>
            <a:r>
              <a:rPr lang="ar-SA" sz="3200" dirty="0" err="1" smtClean="0">
                <a:latin typeface="Traditional Arabic" pitchFamily="18" charset="-78"/>
                <a:cs typeface="Traditional Arabic" pitchFamily="18" charset="-78"/>
              </a:rPr>
              <a:t>يُ</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َعْمالاً تُعَدُّ</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الإسلام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وهي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أركان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الإسلام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الخمسة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وبدونها لا 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ص</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ح</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إ</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لام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a:t>
            </a:r>
          </a:p>
          <a:p>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وأركان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الإسلام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هي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p>
          <a:p>
            <a:pPr marL="514350" indent="-514350">
              <a:buAutoNum type="arabicParenR"/>
            </a:pPr>
            <a:r>
              <a:rPr lang="ar-AE" sz="3200" dirty="0" smtClean="0">
                <a:latin typeface="Traditional Arabic" pitchFamily="18" charset="-78"/>
                <a:cs typeface="Traditional Arabic" pitchFamily="18" charset="-78"/>
              </a:rPr>
              <a:t>شَهادَةُ أَنْ لا إِلهَ إِلا اللهُ وَأَنَّ مُحَمَدًا رَسولُ اللهِ.</a:t>
            </a:r>
          </a:p>
          <a:p>
            <a:pPr marL="514350" indent="-514350">
              <a:buAutoNum type="arabicParenR"/>
            </a:pPr>
            <a:r>
              <a:rPr lang="ar-AE" sz="3200" dirty="0" smtClean="0">
                <a:latin typeface="Traditional Arabic" pitchFamily="18" charset="-78"/>
                <a:cs typeface="Traditional Arabic" pitchFamily="18" charset="-78"/>
              </a:rPr>
              <a:t> إِقامَةُ الصَّلاةِ .</a:t>
            </a:r>
          </a:p>
          <a:p>
            <a:pPr marL="514350" indent="-514350">
              <a:buAutoNum type="arabicParenR"/>
            </a:pPr>
            <a:r>
              <a:rPr lang="ar-AE" sz="3200" dirty="0" smtClean="0">
                <a:latin typeface="Traditional Arabic" pitchFamily="18" charset="-78"/>
                <a:cs typeface="Traditional Arabic" pitchFamily="18" charset="-78"/>
              </a:rPr>
              <a:t>  إِيتاءُ الزَّكاةِ .</a:t>
            </a:r>
          </a:p>
          <a:p>
            <a:pPr marL="514350" indent="-514350">
              <a:buAutoNum type="arabicParenR"/>
            </a:pPr>
            <a:r>
              <a:rPr lang="ar-AE" sz="3200" dirty="0" smtClean="0">
                <a:latin typeface="Traditional Arabic" pitchFamily="18" charset="-78"/>
                <a:cs typeface="Traditional Arabic" pitchFamily="18" charset="-78"/>
              </a:rPr>
              <a:t> صَوْمُ رَمَضانَ .</a:t>
            </a:r>
          </a:p>
          <a:p>
            <a:pPr marL="514350" indent="-514350">
              <a:buAutoNum type="arabicParenR"/>
            </a:pPr>
            <a:r>
              <a:rPr lang="ar-AE" sz="3200" dirty="0" smtClean="0">
                <a:latin typeface="Traditional Arabic" pitchFamily="18" charset="-78"/>
                <a:cs typeface="Traditional Arabic" pitchFamily="18" charset="-78"/>
              </a:rPr>
              <a:t> حَجُّ البَيْتِ .</a:t>
            </a:r>
            <a:endParaRPr lang="he-IL" sz="3200" dirty="0">
              <a:latin typeface="Traditional Arabic"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TextBox 7"/>
          <p:cNvSpPr txBox="1"/>
          <p:nvPr/>
        </p:nvSpPr>
        <p:spPr>
          <a:xfrm>
            <a:off x="1907704" y="1772816"/>
            <a:ext cx="6192688" cy="2862322"/>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الفرض</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المنزلي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a:p>
            <a:endParaRPr lang="ar-AE" sz="3600" dirty="0" smtClean="0">
              <a:latin typeface="Traditional Arabic" pitchFamily="18" charset="-78"/>
              <a:cs typeface="Traditional Arabic" pitchFamily="18" charset="-78"/>
            </a:endParaRPr>
          </a:p>
          <a:p>
            <a:pPr marL="514350" indent="-514350"/>
            <a:r>
              <a:rPr lang="ar-SA" sz="3600" dirty="0" smtClean="0">
                <a:latin typeface="Traditional Arabic" pitchFamily="18" charset="-78"/>
                <a:cs typeface="Traditional Arabic" pitchFamily="18" charset="-78"/>
              </a:rPr>
              <a:t>1- </a:t>
            </a:r>
            <a:r>
              <a:rPr lang="ar-AE" sz="3600" dirty="0" smtClean="0">
                <a:latin typeface="Traditional Arabic" pitchFamily="18" charset="-78"/>
                <a:cs typeface="Traditional Arabic" pitchFamily="18" charset="-78"/>
              </a:rPr>
              <a:t>ما عَدَد أركان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الإسلام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a:p>
            <a:pPr marL="514350" indent="-514350"/>
            <a:r>
              <a:rPr lang="ar-SA" sz="3600" dirty="0" smtClean="0">
                <a:latin typeface="Traditional Arabic" pitchFamily="18" charset="-78"/>
                <a:cs typeface="Traditional Arabic" pitchFamily="18" charset="-78"/>
              </a:rPr>
              <a:t>2- </a:t>
            </a:r>
            <a:r>
              <a:rPr lang="ar-AE" sz="3600" dirty="0" smtClean="0">
                <a:latin typeface="Traditional Arabic" pitchFamily="18" charset="-78"/>
                <a:cs typeface="Traditional Arabic" pitchFamily="18" charset="-78"/>
              </a:rPr>
              <a:t> عَدِد أركان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الإسلام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بالترتيب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pPr marL="514350" indent="-514350"/>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מלבן 5"/>
          <p:cNvSpPr/>
          <p:nvPr/>
        </p:nvSpPr>
        <p:spPr>
          <a:xfrm>
            <a:off x="1403648" y="2557353"/>
            <a:ext cx="632256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ل</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ت</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قي في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ر</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س</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القاد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م</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p>
        </p:txBody>
      </p:sp>
      <p:sp>
        <p:nvSpPr>
          <p:cNvPr id="7" name="מלבן 6"/>
          <p:cNvSpPr/>
          <p:nvPr/>
        </p:nvSpPr>
        <p:spPr>
          <a:xfrm>
            <a:off x="3923928" y="4141529"/>
            <a:ext cx="203613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ب</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إذن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الله</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endPar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3528" y="764704"/>
            <a:ext cx="8568952" cy="5016758"/>
          </a:xfrm>
          <a:prstGeom prst="rect">
            <a:avLst/>
          </a:prstGeom>
          <a:noFill/>
        </p:spPr>
        <p:txBody>
          <a:bodyPr wrap="square" rtlCol="1">
            <a:spAutoFit/>
          </a:bodyPr>
          <a:lstStyle/>
          <a:p>
            <a:pPr algn="ctr"/>
            <a:endParaRPr lang="ar-AE" sz="4000" b="1"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rPr>
              <a:t>الدرس الثاني</a:t>
            </a: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rPr>
              <a:t>شرح</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الر</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كن</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a:t>
            </a:r>
            <a:r>
              <a:rPr lang="ar-AE" sz="4000" dirty="0" err="1" smtClean="0">
                <a:solidFill>
                  <a:srgbClr val="002060"/>
                </a:solidFill>
                <a:latin typeface="Traditional Arabic" pitchFamily="18" charset="-78"/>
                <a:cs typeface="Traditional Arabic" pitchFamily="18" charset="-78"/>
              </a:rPr>
              <a:t>ال</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أ</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و</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ل</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 </a:t>
            </a:r>
            <a:r>
              <a:rPr lang="ar-AE" sz="4000" dirty="0" err="1" smtClean="0">
                <a:solidFill>
                  <a:srgbClr val="002060"/>
                </a:solidFill>
                <a:latin typeface="Traditional Arabic" pitchFamily="18" charset="-78"/>
                <a:cs typeface="Traditional Arabic" pitchFamily="18" charset="-78"/>
              </a:rPr>
              <a:t>الش</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هاد</a:t>
            </a:r>
            <a:r>
              <a:rPr lang="ar-SA" sz="4000" dirty="0" smtClean="0">
                <a:solidFill>
                  <a:srgbClr val="002060"/>
                </a:solidFill>
                <a:latin typeface="Traditional Arabic" pitchFamily="18" charset="-78"/>
                <a:cs typeface="Traditional Arabic" pitchFamily="18" charset="-78"/>
              </a:rPr>
              <a:t>َ</a:t>
            </a:r>
            <a:r>
              <a:rPr lang="ar-AE" sz="4000" dirty="0" err="1" smtClean="0">
                <a:solidFill>
                  <a:srgbClr val="002060"/>
                </a:solidFill>
                <a:latin typeface="Traditional Arabic" pitchFamily="18" charset="-78"/>
                <a:cs typeface="Traditional Arabic" pitchFamily="18" charset="-78"/>
              </a:rPr>
              <a:t>تان</a:t>
            </a:r>
            <a:r>
              <a:rPr lang="ar-SA" sz="4000" dirty="0" smtClean="0">
                <a:solidFill>
                  <a:srgbClr val="002060"/>
                </a:solidFill>
                <a:latin typeface="Traditional Arabic" pitchFamily="18" charset="-78"/>
                <a:cs typeface="Traditional Arabic" pitchFamily="18" charset="-78"/>
              </a:rPr>
              <a:t>ِ</a:t>
            </a: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err="1" smtClean="0">
                <a:solidFill>
                  <a:srgbClr val="002060"/>
                </a:solidFill>
                <a:latin typeface="Traditional Arabic" pitchFamily="18" charset="-78"/>
                <a:cs typeface="Traditional Arabic" pitchFamily="18" charset="-78"/>
              </a:rPr>
              <a:t>والر</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ك</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ن</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a:t>
            </a:r>
            <a:r>
              <a:rPr lang="ar-AE" sz="4000" dirty="0" err="1" smtClean="0">
                <a:solidFill>
                  <a:srgbClr val="002060"/>
                </a:solidFill>
                <a:latin typeface="Traditional Arabic" pitchFamily="18" charset="-78"/>
                <a:cs typeface="Traditional Arabic" pitchFamily="18" charset="-78"/>
              </a:rPr>
              <a:t>الث</a:t>
            </a:r>
            <a:r>
              <a:rPr lang="ar-SA" sz="4000" dirty="0" smtClean="0">
                <a:solidFill>
                  <a:srgbClr val="002060"/>
                </a:solidFill>
                <a:latin typeface="Traditional Arabic" pitchFamily="18" charset="-78"/>
                <a:cs typeface="Traditional Arabic" pitchFamily="18" charset="-78"/>
              </a:rPr>
              <a:t>ّ</a:t>
            </a:r>
            <a:r>
              <a:rPr lang="ar-AE" sz="4000" dirty="0" err="1" smtClean="0">
                <a:solidFill>
                  <a:srgbClr val="002060"/>
                </a:solidFill>
                <a:latin typeface="Traditional Arabic" pitchFamily="18" charset="-78"/>
                <a:cs typeface="Traditional Arabic" pitchFamily="18" charset="-78"/>
              </a:rPr>
              <a:t>اني</a:t>
            </a:r>
            <a:r>
              <a:rPr lang="ar-AE" sz="4000" dirty="0" smtClean="0">
                <a:solidFill>
                  <a:srgbClr val="002060"/>
                </a:solidFill>
                <a:latin typeface="Traditional Arabic" pitchFamily="18" charset="-78"/>
                <a:cs typeface="Traditional Arabic" pitchFamily="18" charset="-78"/>
              </a:rPr>
              <a:t> – </a:t>
            </a:r>
            <a:r>
              <a:rPr lang="ar-AE" sz="4000" dirty="0" err="1" smtClean="0">
                <a:solidFill>
                  <a:srgbClr val="002060"/>
                </a:solidFill>
                <a:latin typeface="Traditional Arabic" pitchFamily="18" charset="-78"/>
                <a:cs typeface="Traditional Arabic" pitchFamily="18" charset="-78"/>
              </a:rPr>
              <a:t>إ</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قام</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ة</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a:t>
            </a:r>
            <a:r>
              <a:rPr lang="ar-AE" sz="4000" dirty="0" err="1" smtClean="0">
                <a:solidFill>
                  <a:srgbClr val="002060"/>
                </a:solidFill>
                <a:latin typeface="Traditional Arabic" pitchFamily="18" charset="-78"/>
                <a:cs typeface="Traditional Arabic" pitchFamily="18" charset="-78"/>
              </a:rPr>
              <a:t>الص</a:t>
            </a:r>
            <a:r>
              <a:rPr lang="ar-SA" sz="4000" dirty="0" smtClean="0">
                <a:solidFill>
                  <a:srgbClr val="002060"/>
                </a:solidFill>
                <a:latin typeface="Traditional Arabic" pitchFamily="18" charset="-78"/>
                <a:cs typeface="Traditional Arabic" pitchFamily="18" charset="-78"/>
              </a:rPr>
              <a:t>َّ</a:t>
            </a:r>
            <a:r>
              <a:rPr lang="ar-AE" sz="4000" dirty="0" err="1" smtClean="0">
                <a:solidFill>
                  <a:srgbClr val="002060"/>
                </a:solidFill>
                <a:latin typeface="Traditional Arabic" pitchFamily="18" charset="-78"/>
                <a:cs typeface="Traditional Arabic" pitchFamily="18" charset="-78"/>
              </a:rPr>
              <a:t>لاة</a:t>
            </a:r>
            <a:r>
              <a:rPr lang="ar-SA" sz="4000" dirty="0" smtClean="0">
                <a:solidFill>
                  <a:srgbClr val="002060"/>
                </a:solidFill>
                <a:latin typeface="Traditional Arabic" pitchFamily="18" charset="-78"/>
                <a:cs typeface="Traditional Arabic" pitchFamily="18" charset="-78"/>
              </a:rPr>
              <a:t>ِ</a:t>
            </a: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hlinkClick r:id="rId4" action="ppaction://hlinksldjump"/>
              </a:rPr>
              <a:t>ل</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ت</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خ</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err="1" smtClean="0">
                <a:solidFill>
                  <a:srgbClr val="002060"/>
                </a:solidFill>
                <a:latin typeface="Traditional Arabic" pitchFamily="18" charset="-78"/>
                <a:cs typeface="Traditional Arabic" pitchFamily="18" charset="-78"/>
                <a:hlinkClick r:id="rId4" action="ppaction://hlinksldjump"/>
              </a:rPr>
              <a:t>طيط</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 </a:t>
            </a:r>
            <a:r>
              <a:rPr lang="ar-AE" sz="4000" dirty="0" err="1" smtClean="0">
                <a:solidFill>
                  <a:srgbClr val="002060"/>
                </a:solidFill>
                <a:latin typeface="Traditional Arabic" pitchFamily="18" charset="-78"/>
                <a:cs typeface="Traditional Arabic" pitchFamily="18" charset="-78"/>
                <a:hlinkClick r:id="rId4" action="ppaction://hlinksldjump"/>
              </a:rPr>
              <a:t>الد</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ر</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س</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 </a:t>
            </a:r>
            <a:r>
              <a:rPr lang="ar-SA" sz="4000" dirty="0" err="1" smtClean="0">
                <a:solidFill>
                  <a:srgbClr val="002060"/>
                </a:solidFill>
                <a:latin typeface="Traditional Arabic" pitchFamily="18" charset="-78"/>
                <a:cs typeface="Traditional Arabic" pitchFamily="18" charset="-78"/>
                <a:hlinkClick r:id="rId4" action="ppaction://hlinksldjump"/>
              </a:rPr>
              <a:t>إِ</a:t>
            </a:r>
            <a:r>
              <a:rPr lang="ar-AE" sz="4000" dirty="0" smtClean="0">
                <a:solidFill>
                  <a:srgbClr val="002060"/>
                </a:solidFill>
                <a:latin typeface="Traditional Arabic" pitchFamily="18" charset="-78"/>
                <a:cs typeface="Traditional Arabic" pitchFamily="18" charset="-78"/>
                <a:hlinkClick r:id="rId4" action="ppaction://hlinksldjump"/>
              </a:rPr>
              <a:t>ض</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غ</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ط</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smtClean="0">
                <a:solidFill>
                  <a:srgbClr val="002060"/>
                </a:solidFill>
                <a:latin typeface="Traditional Arabic" pitchFamily="18" charset="-78"/>
                <a:cs typeface="Traditional Arabic" pitchFamily="18" charset="-78"/>
                <a:hlinkClick r:id="rId4" action="ppaction://hlinksldjump"/>
              </a:rPr>
              <a:t> ه</a:t>
            </a:r>
            <a:r>
              <a:rPr lang="ar-SA" sz="4000" dirty="0" smtClean="0">
                <a:solidFill>
                  <a:srgbClr val="002060"/>
                </a:solidFill>
                <a:latin typeface="Traditional Arabic" pitchFamily="18" charset="-78"/>
                <a:cs typeface="Traditional Arabic" pitchFamily="18" charset="-78"/>
                <a:hlinkClick r:id="rId4" action="ppaction://hlinksldjump"/>
              </a:rPr>
              <a:t>ُ</a:t>
            </a:r>
            <a:r>
              <a:rPr lang="ar-AE" sz="4000" dirty="0" err="1" smtClean="0">
                <a:solidFill>
                  <a:srgbClr val="002060"/>
                </a:solidFill>
                <a:latin typeface="Traditional Arabic" pitchFamily="18" charset="-78"/>
                <a:cs typeface="Traditional Arabic" pitchFamily="18" charset="-78"/>
                <a:hlinkClick r:id="rId4" action="ppaction://hlinksldjump"/>
              </a:rPr>
              <a:t>نا</a:t>
            </a:r>
            <a:endParaRPr lang="ar-AE" sz="4000" dirty="0" smtClean="0">
              <a:solidFill>
                <a:srgbClr val="002060"/>
              </a:solidFill>
              <a:latin typeface="Traditional Arabic" pitchFamily="18" charset="-78"/>
              <a:cs typeface="Traditional Arabic" pitchFamily="18" charset="-78"/>
            </a:endParaRPr>
          </a:p>
        </p:txBody>
      </p:sp>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6" name="תמונה 5" descr="4479122089_629eccfeba_z.jpg"/>
          <p:cNvPicPr>
            <a:picLocks noChangeAspect="1"/>
          </p:cNvPicPr>
          <p:nvPr/>
        </p:nvPicPr>
        <p:blipFill>
          <a:blip r:embed="rId4" cstate="print"/>
          <a:stretch>
            <a:fillRect/>
          </a:stretch>
        </p:blipFill>
        <p:spPr>
          <a:xfrm>
            <a:off x="5004487" y="476673"/>
            <a:ext cx="3561614" cy="2376264"/>
          </a:xfrm>
          <a:prstGeom prst="rect">
            <a:avLst/>
          </a:prstGeom>
        </p:spPr>
      </p:pic>
      <p:pic>
        <p:nvPicPr>
          <p:cNvPr id="7" name="תמונה 6" descr="background0150.jpg"/>
          <p:cNvPicPr>
            <a:picLocks noChangeAspect="1"/>
          </p:cNvPicPr>
          <p:nvPr/>
        </p:nvPicPr>
        <p:blipFill>
          <a:blip r:embed="rId5" cstate="print"/>
          <a:stretch>
            <a:fillRect/>
          </a:stretch>
        </p:blipFill>
        <p:spPr>
          <a:xfrm>
            <a:off x="551960" y="3212976"/>
            <a:ext cx="3587992" cy="3223524"/>
          </a:xfrm>
          <a:prstGeom prst="rect">
            <a:avLst/>
          </a:prstGeom>
        </p:spPr>
      </p:pic>
      <p:sp>
        <p:nvSpPr>
          <p:cNvPr id="8" name="TextBox 7"/>
          <p:cNvSpPr txBox="1"/>
          <p:nvPr/>
        </p:nvSpPr>
        <p:spPr>
          <a:xfrm>
            <a:off x="611560" y="908720"/>
            <a:ext cx="4032448" cy="584775"/>
          </a:xfrm>
          <a:prstGeom prst="rect">
            <a:avLst/>
          </a:prstGeom>
          <a:noFill/>
        </p:spPr>
        <p:txBody>
          <a:bodyPr wrap="square" rtlCol="1">
            <a:spAutoFit/>
          </a:bodyPr>
          <a:lstStyle/>
          <a:p>
            <a:pPr>
              <a:buFont typeface="Arial" pitchFamily="34" charset="0"/>
              <a:buChar char="•"/>
            </a:pPr>
            <a:r>
              <a:rPr lang="ar-SA"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بماذا</a:t>
            </a:r>
            <a:r>
              <a:rPr lang="ar-AE" sz="3200" dirty="0" smtClean="0">
                <a:latin typeface="Traditional Arabic" pitchFamily="18" charset="-78"/>
                <a:cs typeface="Traditional Arabic" pitchFamily="18" charset="-78"/>
              </a:rPr>
              <a:t> 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ذ</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 هذه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الصورة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endParaRPr lang="he-IL" sz="3200" dirty="0">
              <a:latin typeface="Traditional Arabic" pitchFamily="18" charset="-78"/>
            </a:endParaRPr>
          </a:p>
        </p:txBody>
      </p:sp>
      <p:sp>
        <p:nvSpPr>
          <p:cNvPr id="10" name="TextBox 9"/>
          <p:cNvSpPr txBox="1"/>
          <p:nvPr/>
        </p:nvSpPr>
        <p:spPr>
          <a:xfrm>
            <a:off x="467544" y="1412776"/>
            <a:ext cx="4536504" cy="584775"/>
          </a:xfrm>
          <a:prstGeom prst="rect">
            <a:avLst/>
          </a:prstGeom>
          <a:noFill/>
        </p:spPr>
        <p:txBody>
          <a:bodyPr wrap="square" rtlCol="1">
            <a:spAutoFit/>
          </a:bodyPr>
          <a:lstStyle/>
          <a:p>
            <a:pPr>
              <a:buFont typeface="Arial" pitchFamily="34" charset="0"/>
              <a:buChar char="•"/>
            </a:pP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ماذا نقول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في الر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كوع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عند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رفع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الس</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بابة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endParaRPr lang="he-IL" sz="3200" dirty="0">
              <a:latin typeface="Traditional Arabic" pitchFamily="18" charset="-78"/>
            </a:endParaRPr>
          </a:p>
        </p:txBody>
      </p:sp>
      <p:sp>
        <p:nvSpPr>
          <p:cNvPr id="11" name="TextBox 10"/>
          <p:cNvSpPr txBox="1"/>
          <p:nvPr/>
        </p:nvSpPr>
        <p:spPr>
          <a:xfrm>
            <a:off x="539552" y="2060848"/>
            <a:ext cx="4176464" cy="584775"/>
          </a:xfrm>
          <a:prstGeom prst="rect">
            <a:avLst/>
          </a:prstGeom>
          <a:noFill/>
        </p:spPr>
        <p:txBody>
          <a:bodyPr wrap="square" rtlCol="1">
            <a:spAutoFit/>
          </a:bodyPr>
          <a:lstStyle/>
          <a:p>
            <a:pPr>
              <a:buFont typeface="Arial" pitchFamily="34" charset="0"/>
              <a:buChar char="•"/>
            </a:pPr>
            <a:r>
              <a:rPr lang="ar-AE" sz="3200" dirty="0" smtClean="0">
                <a:latin typeface="Traditional Arabic" pitchFamily="18" charset="-78"/>
                <a:cs typeface="Traditional Arabic" pitchFamily="18" charset="-78"/>
              </a:rPr>
              <a:t>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نسمع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الش</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هادتين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يضًا</a:t>
            </a:r>
            <a:r>
              <a:rPr lang="ar-AE" sz="3200" dirty="0" smtClean="0">
                <a:latin typeface="Traditional Arabic" pitchFamily="18" charset="-78"/>
                <a:cs typeface="Traditional Arabic" pitchFamily="18" charset="-78"/>
              </a:rPr>
              <a:t>؟</a:t>
            </a:r>
            <a:endParaRPr lang="he-IL" sz="3200" dirty="0">
              <a:latin typeface="Traditional Arabic" pitchFamily="18" charset="-78"/>
            </a:endParaRPr>
          </a:p>
        </p:txBody>
      </p:sp>
      <p:sp>
        <p:nvSpPr>
          <p:cNvPr id="13" name="TextBox 12"/>
          <p:cNvSpPr txBox="1"/>
          <p:nvPr/>
        </p:nvSpPr>
        <p:spPr>
          <a:xfrm>
            <a:off x="4139952" y="3429000"/>
            <a:ext cx="4608512" cy="584775"/>
          </a:xfrm>
          <a:prstGeom prst="rect">
            <a:avLst/>
          </a:prstGeom>
          <a:noFill/>
        </p:spPr>
        <p:txBody>
          <a:bodyPr wrap="square" rtlCol="1">
            <a:spAutoFit/>
          </a:bodyPr>
          <a:lstStyle/>
          <a:p>
            <a:pPr>
              <a:buFont typeface="Arial" pitchFamily="34" charset="0"/>
              <a:buChar char="•"/>
            </a:pP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كيف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نعرف</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أنه قد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حان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موعد</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الصلاة</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a:t>
            </a:r>
            <a:endParaRPr lang="he-IL" sz="3200" dirty="0">
              <a:latin typeface="Traditional Arabic" pitchFamily="18" charset="-78"/>
            </a:endParaRPr>
          </a:p>
        </p:txBody>
      </p:sp>
      <p:sp>
        <p:nvSpPr>
          <p:cNvPr id="15" name="TextBox 14"/>
          <p:cNvSpPr txBox="1"/>
          <p:nvPr/>
        </p:nvSpPr>
        <p:spPr>
          <a:xfrm>
            <a:off x="4211960" y="4365104"/>
            <a:ext cx="4320480" cy="584775"/>
          </a:xfrm>
          <a:prstGeom prst="rect">
            <a:avLst/>
          </a:prstGeom>
          <a:noFill/>
        </p:spPr>
        <p:txBody>
          <a:bodyPr wrap="square" rtlCol="1">
            <a:spAutoFit/>
          </a:bodyPr>
          <a:lstStyle/>
          <a:p>
            <a:pPr>
              <a:buFont typeface="Arial" pitchFamily="34" charset="0"/>
              <a:buChar char="•"/>
            </a:pP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ما رأيك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 </a:t>
            </a:r>
            <a:r>
              <a:rPr lang="ar-AE" sz="3200" dirty="0" err="1" smtClean="0">
                <a:latin typeface="Traditional Arabic" pitchFamily="18" charset="-78"/>
                <a:cs typeface="Traditional Arabic" pitchFamily="18" charset="-78"/>
              </a:rPr>
              <a:t>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نستمع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للآذان</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a:t>
            </a:r>
            <a:endParaRPr lang="he-IL" sz="3200" dirty="0">
              <a:latin typeface="Traditional Arabic" pitchFamily="18" charset="-78"/>
            </a:endParaRPr>
          </a:p>
        </p:txBody>
      </p:sp>
      <p:pic>
        <p:nvPicPr>
          <p:cNvPr id="14" name="Picture 13" descr="Picture1.png">
            <a:hlinkClick r:id="rId6"/>
          </p:cNvPr>
          <p:cNvPicPr>
            <a:picLocks noChangeAspect="1"/>
          </p:cNvPicPr>
          <p:nvPr/>
        </p:nvPicPr>
        <p:blipFill>
          <a:blip r:embed="rId7" cstate="print"/>
          <a:stretch>
            <a:fillRect/>
          </a:stretch>
        </p:blipFill>
        <p:spPr>
          <a:xfrm>
            <a:off x="6444208" y="5229200"/>
            <a:ext cx="914115" cy="941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05"/>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 calcmode="lin" valueType="num">
                                      <p:cBhvr>
                                        <p:cTn id="14" dur="500" fill="hold"/>
                                        <p:tgtEl>
                                          <p:spTgt spid="7"/>
                                        </p:tgtEl>
                                        <p:attrNameLst>
                                          <p:attrName>ppt_x</p:attrName>
                                        </p:attrNameLst>
                                      </p:cBhvr>
                                      <p:tavLst>
                                        <p:tav tm="0">
                                          <p:val>
                                            <p:strVal val="#ppt_x-.2"/>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7" name="תמונה 6" descr="1 (1).jpg"/>
          <p:cNvPicPr>
            <a:picLocks noChangeAspect="1"/>
          </p:cNvPicPr>
          <p:nvPr/>
        </p:nvPicPr>
        <p:blipFill>
          <a:blip r:embed="rId4" cstate="print"/>
          <a:stretch>
            <a:fillRect/>
          </a:stretch>
        </p:blipFill>
        <p:spPr>
          <a:xfrm>
            <a:off x="899592" y="520701"/>
            <a:ext cx="7560840" cy="600464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971600" y="620688"/>
            <a:ext cx="7560840" cy="5632311"/>
          </a:xfrm>
          <a:prstGeom prst="rect">
            <a:avLst/>
          </a:prstGeom>
          <a:noFill/>
        </p:spPr>
        <p:txBody>
          <a:bodyPr wrap="square" rtlCol="1">
            <a:spAutoFit/>
          </a:bodyPr>
          <a:lstStyle/>
          <a:p>
            <a:r>
              <a:rPr lang="ar-AE" sz="3600" dirty="0" err="1" smtClean="0">
                <a:latin typeface="Traditional Arabic" pitchFamily="18" charset="-78"/>
                <a:cs typeface="Traditional Arabic" pitchFamily="18" charset="-78"/>
              </a:rPr>
              <a:t>و</a:t>
            </a:r>
            <a:r>
              <a:rPr lang="ar-AE" sz="3600" u="sng" dirty="0" err="1" smtClean="0">
                <a:latin typeface="Traditional Arabic" pitchFamily="18" charset="-78"/>
                <a:cs typeface="Traditional Arabic" pitchFamily="18" charset="-78"/>
              </a:rPr>
              <a:t>الش</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هاد</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تان</a:t>
            </a:r>
            <a:r>
              <a:rPr lang="ar-SA" sz="3600" u="sng"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لا إله إلا</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وأن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داً</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 أَنْ</a:t>
            </a:r>
            <a:r>
              <a:rPr lang="ar-AE" sz="3600" dirty="0" smtClean="0">
                <a:latin typeface="Traditional Arabic" pitchFamily="18" charset="-78"/>
                <a:cs typeface="Traditional Arabic" pitchFamily="18" charset="-78"/>
              </a:rPr>
              <a:t> 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صدِّق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بقلبك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لا يوج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 </a:t>
            </a:r>
            <a:r>
              <a:rPr lang="ar-AE" sz="3600" dirty="0" err="1"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عالى</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حمداً (صلى الله عليه وسلم) 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عبد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ورسول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بعثه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الخلق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أجمعين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الإس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ليخرج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 </a:t>
            </a:r>
            <a:r>
              <a:rPr lang="ar-AE" sz="3600" dirty="0" err="1" smtClean="0">
                <a:latin typeface="Traditional Arabic" pitchFamily="18" charset="-78"/>
                <a:cs typeface="Traditional Arabic" pitchFamily="18" charset="-78"/>
              </a:rPr>
              <a:t>م</a:t>
            </a:r>
            <a:r>
              <a:rPr lang="ar-AE" sz="3600" dirty="0" smtClean="0">
                <a:latin typeface="Traditional Arabic" pitchFamily="18" charset="-78"/>
                <a:cs typeface="Traditional Arabic" pitchFamily="18" charset="-78"/>
              </a:rPr>
              <a:t>ن </a:t>
            </a:r>
            <a:r>
              <a:rPr lang="ar-AE" sz="3600" dirty="0" err="1" smtClean="0">
                <a:latin typeface="Traditional Arabic" pitchFamily="18" charset="-78"/>
                <a:cs typeface="Traditional Arabic" pitchFamily="18" charset="-78"/>
              </a:rPr>
              <a:t>ظ</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لمات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والجاه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نور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الإ</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 </a:t>
            </a:r>
            <a:r>
              <a:rPr lang="ar-AE" sz="3600" dirty="0" err="1" smtClean="0">
                <a:latin typeface="Traditional Arabic" pitchFamily="18" charset="-78"/>
                <a:cs typeface="Traditional Arabic" pitchFamily="18" charset="-78"/>
              </a:rPr>
              <a:t>يك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في</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ديق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الق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 </a:t>
            </a:r>
            <a:r>
              <a:rPr lang="ar-AE" sz="3600" dirty="0" err="1" smtClean="0">
                <a:latin typeface="Traditional Arabic" pitchFamily="18" charset="-78"/>
                <a:cs typeface="Traditional Arabic" pitchFamily="18" charset="-78"/>
              </a:rPr>
              <a:t>ل</a:t>
            </a:r>
            <a:r>
              <a:rPr lang="ar-AE" sz="3600" dirty="0" smtClean="0">
                <a:latin typeface="Traditional Arabic" pitchFamily="18" charset="-78"/>
                <a:cs typeface="Traditional Arabic" pitchFamily="18" charset="-78"/>
              </a:rPr>
              <a:t>ا </a:t>
            </a:r>
            <a:r>
              <a:rPr lang="ar-AE" sz="3600" dirty="0" err="1"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الل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بالش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ثم </a:t>
            </a:r>
            <a:r>
              <a:rPr lang="ar-AE" sz="3600" dirty="0" err="1" smtClean="0">
                <a:latin typeface="Traditional Arabic" pitchFamily="18" charset="-78"/>
                <a:cs typeface="Traditional Arabic" pitchFamily="18" charset="-78"/>
              </a:rPr>
              <a:t>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باع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ما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 </a:t>
            </a:r>
            <a:r>
              <a:rPr lang="ar-AE" sz="3600" dirty="0" err="1"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وام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والإنتهاء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 </a:t>
            </a:r>
            <a:r>
              <a:rPr lang="ar-AE" sz="3600" dirty="0" err="1"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هى</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عنه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ورسوله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 </a:t>
            </a:r>
            <a:r>
              <a:rPr lang="ar-AE" sz="3600" dirty="0" err="1" smtClean="0">
                <a:latin typeface="Traditional Arabic" pitchFamily="18" charset="-78"/>
                <a:cs typeface="Traditional Arabic" pitchFamily="18" charset="-78"/>
              </a:rPr>
              <a:t>الن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واهي .</a:t>
            </a:r>
            <a:br>
              <a:rPr lang="ar-AE" sz="3600" dirty="0" smtClean="0">
                <a:latin typeface="Traditional Arabic" pitchFamily="18" charset="-78"/>
                <a:cs typeface="Traditional Arabic" pitchFamily="18" charset="-78"/>
              </a:rPr>
            </a:br>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539552" y="1772816"/>
            <a:ext cx="7992888" cy="3970318"/>
          </a:xfrm>
          <a:prstGeom prst="rect">
            <a:avLst/>
          </a:prstGeom>
          <a:noFill/>
        </p:spPr>
        <p:txBody>
          <a:bodyPr wrap="square" rtlCol="1">
            <a:spAutoFit/>
          </a:bodyPr>
          <a:lstStyle/>
          <a:p>
            <a:r>
              <a:rPr lang="ar-AE" sz="3600" u="sng" dirty="0" smtClean="0">
                <a:latin typeface="Traditional Arabic" pitchFamily="18" charset="-78"/>
                <a:cs typeface="Traditional Arabic" pitchFamily="18" charset="-78"/>
              </a:rPr>
              <a:t>الشَهادَةُ الأُولَى</a:t>
            </a:r>
            <a:r>
              <a:rPr lang="ar-AE" sz="3600" dirty="0" smtClean="0">
                <a:latin typeface="Traditional Arabic" pitchFamily="18" charset="-78"/>
                <a:cs typeface="Traditional Arabic" pitchFamily="18" charset="-78"/>
              </a:rPr>
              <a:t>:</a:t>
            </a:r>
            <a:endParaRPr lang="ar-SA"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أَشْهَدُ </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لا </a:t>
            </a:r>
            <a:r>
              <a:rPr lang="ar-AE" sz="3600" dirty="0" err="1" smtClean="0">
                <a:latin typeface="Traditional Arabic" pitchFamily="18" charset="-78"/>
                <a:cs typeface="Traditional Arabic" pitchFamily="18" charset="-78"/>
              </a:rPr>
              <a:t>إ</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إلا</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أعْتِرافٌ بِوَحْدانِيةِ الله، نَعْبُدُهُ وَحْدَهُ لا شَريكَ لَهُ .</a:t>
            </a:r>
          </a:p>
          <a:p>
            <a:endParaRPr lang="ar-AE"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والشَهادَةُ الثانِيَةُ : </a:t>
            </a:r>
            <a:r>
              <a:rPr lang="ar-SA" sz="3600" dirty="0" smtClean="0">
                <a:latin typeface="Traditional Arabic" pitchFamily="18" charset="-78"/>
                <a:cs typeface="Traditional Arabic" pitchFamily="18" charset="-78"/>
              </a:rPr>
              <a:t>وَأّشْهدُ </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دًا</a:t>
            </a:r>
            <a:r>
              <a:rPr lang="ar-AE" sz="3600" dirty="0" smtClean="0">
                <a:latin typeface="Traditional Arabic" pitchFamily="18" charset="-78"/>
                <a:cs typeface="Traditional Arabic" pitchFamily="18" charset="-78"/>
              </a:rPr>
              <a:t> 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الل</a:t>
            </a:r>
            <a:r>
              <a:rPr lang="ar-SA" sz="3600" dirty="0" smtClean="0">
                <a:latin typeface="Traditional Arabic" pitchFamily="18" charset="-78"/>
                <a:cs typeface="Traditional Arabic" pitchFamily="18" charset="-78"/>
              </a:rPr>
              <a:t>ه:</a:t>
            </a:r>
            <a:r>
              <a:rPr lang="ar-AE" sz="3600" dirty="0" smtClean="0">
                <a:latin typeface="Traditional Arabic" pitchFamily="18" charset="-78"/>
                <a:cs typeface="Traditional Arabic" pitchFamily="18" charset="-78"/>
              </a:rPr>
              <a:t> أعْتِرافٌ بِأَنَّ الله بَعَثَ سَيِّدَنا مُحَمَدًا رَسُولاً إِلى النّاسِ أَجْمَعينَ.</a:t>
            </a:r>
          </a:p>
          <a:p>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3528" y="0"/>
            <a:ext cx="8568952" cy="5755422"/>
          </a:xfrm>
          <a:prstGeom prst="rect">
            <a:avLst/>
          </a:prstGeom>
          <a:noFill/>
        </p:spPr>
        <p:txBody>
          <a:bodyPr wrap="square" rtlCol="1">
            <a:spAutoFit/>
          </a:bodyPr>
          <a:lstStyle/>
          <a:p>
            <a:pPr algn="ctr"/>
            <a:endParaRPr lang="ar-AE" sz="1600" b="1" dirty="0" smtClean="0">
              <a:solidFill>
                <a:srgbClr val="002060"/>
              </a:solidFill>
              <a:latin typeface="Traditional Arabic" pitchFamily="18" charset="-78"/>
              <a:cs typeface="Traditional Arabic" pitchFamily="18" charset="-78"/>
            </a:endParaRPr>
          </a:p>
          <a:p>
            <a:pPr algn="ctr"/>
            <a:endParaRPr lang="ar-AE" sz="1600" b="1" dirty="0" smtClean="0">
              <a:solidFill>
                <a:srgbClr val="002060"/>
              </a:solidFill>
              <a:latin typeface="Traditional Arabic" pitchFamily="18" charset="-78"/>
              <a:cs typeface="Traditional Arabic" pitchFamily="18" charset="-78"/>
            </a:endParaRPr>
          </a:p>
          <a:p>
            <a:pPr algn="ctr"/>
            <a:endParaRPr lang="ar-AE" sz="1600" dirty="0" smtClean="0">
              <a:solidFill>
                <a:srgbClr val="002060"/>
              </a:solidFill>
              <a:latin typeface="Traditional Arabic" pitchFamily="18" charset="-78"/>
              <a:cs typeface="Traditional Arabic" pitchFamily="18" charset="-78"/>
            </a:endParaRPr>
          </a:p>
          <a:p>
            <a:pPr algn="ctr"/>
            <a:endParaRPr lang="ar-AE" sz="800" dirty="0" smtClean="0">
              <a:solidFill>
                <a:srgbClr val="002060"/>
              </a:solidFill>
              <a:latin typeface="Traditional Arabic" pitchFamily="18" charset="-78"/>
              <a:cs typeface="Traditional Arabic" pitchFamily="18" charset="-78"/>
            </a:endParaRPr>
          </a:p>
          <a:p>
            <a:pPr algn="ctr"/>
            <a:r>
              <a:rPr lang="ar-AE" sz="4000" dirty="0" smtClean="0">
                <a:latin typeface="Traditional Arabic" pitchFamily="18" charset="-78"/>
                <a:cs typeface="Traditional Arabic" pitchFamily="18" charset="-78"/>
              </a:rPr>
              <a:t>الدرس الأول</a:t>
            </a:r>
          </a:p>
          <a:p>
            <a:pPr algn="ctr"/>
            <a:r>
              <a:rPr lang="ar-AE" sz="4000" dirty="0" smtClean="0">
                <a:latin typeface="Traditional Arabic" pitchFamily="18" charset="-78"/>
                <a:cs typeface="Traditional Arabic" pitchFamily="18" charset="-78"/>
              </a:rPr>
              <a:t>شرح الحديث</a:t>
            </a:r>
            <a:endParaRPr lang="ar-SA" sz="4000" dirty="0" smtClean="0">
              <a:latin typeface="Traditional Arabic" pitchFamily="18" charset="-78"/>
              <a:cs typeface="Traditional Arabic" pitchFamily="18" charset="-78"/>
            </a:endParaRPr>
          </a:p>
          <a:p>
            <a:pPr algn="ctr"/>
            <a:endParaRPr lang="ar-AE" sz="1600" dirty="0" smtClean="0">
              <a:latin typeface="Traditional Arabic" pitchFamily="18" charset="-78"/>
              <a:cs typeface="Traditional Arabic" pitchFamily="18" charset="-78"/>
            </a:endParaRPr>
          </a:p>
          <a:p>
            <a:pPr algn="ctr"/>
            <a:endParaRPr lang="ar-AE" sz="1600" dirty="0" smtClean="0">
              <a:latin typeface="Traditional Arabic" pitchFamily="18" charset="-78"/>
              <a:cs typeface="Traditional Arabic" pitchFamily="18" charset="-78"/>
            </a:endParaRPr>
          </a:p>
          <a:p>
            <a:pPr algn="ctr"/>
            <a:r>
              <a:rPr lang="ar-AE" sz="4000" dirty="0" smtClean="0">
                <a:latin typeface="Traditional Arabic" pitchFamily="18" charset="-78"/>
                <a:cs typeface="Traditional Arabic" pitchFamily="18" charset="-78"/>
              </a:rPr>
              <a:t> حديث : قال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رسول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الله</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صلى الله</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عليه</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وسل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م</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:“(بني</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الإسلام</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على</a:t>
            </a:r>
            <a:r>
              <a:rPr lang="ar-SA" sz="4000" dirty="0" smtClean="0">
                <a:latin typeface="Traditional Arabic" pitchFamily="18" charset="-78"/>
                <a:cs typeface="Traditional Arabic" pitchFamily="18" charset="-78"/>
              </a:rPr>
              <a:t> </a:t>
            </a:r>
            <a:r>
              <a:rPr lang="ar-AE" sz="4000" dirty="0" smtClean="0">
                <a:latin typeface="Traditional Arabic" pitchFamily="18" charset="-78"/>
                <a:cs typeface="Traditional Arabic" pitchFamily="18" charset="-78"/>
              </a:rPr>
              <a:t>خمس</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شهادة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أن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لا إله</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إلا</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الله وأن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محمد</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ا رسول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الله </a:t>
            </a:r>
            <a:r>
              <a:rPr lang="ar-AE" sz="4000" dirty="0" err="1" smtClean="0">
                <a:latin typeface="Traditional Arabic" pitchFamily="18" charset="-78"/>
                <a:cs typeface="Traditional Arabic" pitchFamily="18" charset="-78"/>
              </a:rPr>
              <a:t>وإ</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قام الصلاة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وإيتاء</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الزكاة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وصوم</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رمضان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وحج</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البيت</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a:t>
            </a:r>
          </a:p>
          <a:p>
            <a:pPr algn="ctr"/>
            <a:endParaRPr lang="ar-AE" sz="4000" dirty="0" smtClean="0">
              <a:latin typeface="Traditional Arabic" pitchFamily="18" charset="-78"/>
              <a:cs typeface="Traditional Arabic" pitchFamily="18" charset="-78"/>
            </a:endParaRPr>
          </a:p>
          <a:p>
            <a:pPr algn="ctr"/>
            <a:r>
              <a:rPr lang="ar-AE" sz="4000" dirty="0" smtClean="0">
                <a:solidFill>
                  <a:schemeClr val="tx2">
                    <a:lumMod val="60000"/>
                    <a:lumOff val="40000"/>
                  </a:schemeClr>
                </a:solidFill>
                <a:latin typeface="Traditional Arabic" pitchFamily="18" charset="-78"/>
                <a:cs typeface="Traditional Arabic" pitchFamily="18" charset="-78"/>
                <a:hlinkClick r:id="rId4" action="ppaction://hlinksldjump"/>
              </a:rPr>
              <a:t>لتخطيط الدرس أضغط هنا</a:t>
            </a:r>
            <a:endParaRPr lang="ar-AE" sz="4000" dirty="0" smtClean="0">
              <a:solidFill>
                <a:schemeClr val="tx2">
                  <a:lumMod val="60000"/>
                  <a:lumOff val="40000"/>
                </a:schemeClr>
              </a:solidFill>
              <a:latin typeface="Traditional Arabic" pitchFamily="18" charset="-78"/>
              <a:cs typeface="Traditional Arabic" pitchFamily="18" charset="-78"/>
            </a:endParaRPr>
          </a:p>
        </p:txBody>
      </p:sp>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7" name="תמונה 6" descr="1 (1).jpg"/>
          <p:cNvPicPr>
            <a:picLocks noChangeAspect="1"/>
          </p:cNvPicPr>
          <p:nvPr/>
        </p:nvPicPr>
        <p:blipFill>
          <a:blip r:embed="rId4" cstate="print"/>
          <a:stretch>
            <a:fillRect/>
          </a:stretch>
        </p:blipFill>
        <p:spPr>
          <a:xfrm>
            <a:off x="611560" y="476672"/>
            <a:ext cx="7848872" cy="600464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683568" y="620688"/>
            <a:ext cx="7776864" cy="5632311"/>
          </a:xfrm>
          <a:prstGeom prst="rect">
            <a:avLst/>
          </a:prstGeom>
          <a:noFill/>
        </p:spPr>
        <p:txBody>
          <a:bodyPr wrap="square" rtlCol="1">
            <a:spAutoFit/>
          </a:bodyPr>
          <a:lstStyle/>
          <a:p>
            <a:r>
              <a:rPr lang="ar-AE" sz="3600" u="sng" dirty="0" smtClean="0">
                <a:latin typeface="Traditional Arabic" pitchFamily="18" charset="-78"/>
                <a:cs typeface="Traditional Arabic" pitchFamily="18" charset="-78"/>
              </a:rPr>
              <a:t>و</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أ</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م</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ا </a:t>
            </a:r>
            <a:r>
              <a:rPr lang="ar-AE" sz="3600" u="sng" dirty="0" err="1" smtClean="0">
                <a:latin typeface="Traditional Arabic" pitchFamily="18" charset="-78"/>
                <a:cs typeface="Traditional Arabic" pitchFamily="18" charset="-78"/>
              </a:rPr>
              <a:t>الر</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ك</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ن</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الث</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اني</a:t>
            </a:r>
            <a:r>
              <a:rPr lang="ar-AE" sz="3600" u="sng" dirty="0" smtClean="0">
                <a:latin typeface="Traditional Arabic" pitchFamily="18" charset="-78"/>
                <a:cs typeface="Traditional Arabic" pitchFamily="18" charset="-78"/>
              </a:rPr>
              <a:t> من</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أركان</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الإسلام</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ف</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ه</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و</a:t>
            </a:r>
            <a:r>
              <a:rPr lang="ar-SA" sz="3600" u="sng"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إ</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قامة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endParaRPr lang="ar-SA"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AE" sz="3600" dirty="0" err="1" smtClean="0">
                <a:latin typeface="Traditional Arabic" pitchFamily="18" charset="-78"/>
                <a:cs typeface="Traditional Arabic" pitchFamily="18" charset="-78"/>
              </a:rPr>
              <a:t>فإ</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الص</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لاة</a:t>
            </a:r>
            <a:r>
              <a:rPr lang="ar-SA" sz="3600" u="sng"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بربه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ففيها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ناجيه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فيها يُس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له</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فيها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لو آيات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آن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الكريم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فيها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عو</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والصلاة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أركان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الإسلام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فإذا ترك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 العبد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كان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كافراً بالله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العظيم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r>
              <a:rPr lang="ar-AE" sz="3600" dirty="0" smtClean="0">
                <a:latin typeface="Traditional Arabic" pitchFamily="18" charset="-78"/>
                <a:cs typeface="Traditional Arabic" pitchFamily="18" charset="-78"/>
              </a:rPr>
              <a:t>فإن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بادات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التي تدل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على </a:t>
            </a:r>
            <a:r>
              <a:rPr lang="ar-AE" sz="3600" dirty="0" err="1" smtClean="0">
                <a:latin typeface="Traditional Arabic" pitchFamily="18" charset="-78"/>
                <a:cs typeface="Traditional Arabic" pitchFamily="18" charset="-78"/>
              </a:rPr>
              <a:t>الت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ديق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بما جاء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 </a:t>
            </a:r>
            <a:r>
              <a:rPr lang="ar-AE" sz="3600" dirty="0" err="1" smtClean="0">
                <a:latin typeface="Traditional Arabic" pitchFamily="18" charset="-78"/>
                <a:cs typeface="Traditional Arabic" pitchFamily="18" charset="-78"/>
              </a:rPr>
              <a:t>الش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هادتين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فكيف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يشهد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الإنسان أنه لا إله إلا الله ولا </a:t>
            </a:r>
            <a:r>
              <a:rPr lang="ar-AE" sz="3600" u="sng" dirty="0" smtClean="0">
                <a:latin typeface="Traditional Arabic" pitchFamily="18" charset="-78"/>
                <a:cs typeface="Traditional Arabic" pitchFamily="18" charset="-78"/>
              </a:rPr>
              <a:t>يعبد</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ه</a:t>
            </a:r>
            <a:r>
              <a:rPr lang="ar-SA" sz="3600" u="sng" dirty="0" smtClean="0">
                <a:latin typeface="Traditional Arabic" pitchFamily="18" charset="-78"/>
                <a:cs typeface="Traditional Arabic" pitchFamily="18" charset="-78"/>
              </a:rPr>
              <a:t>ُ</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وكيف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يشهد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محمداً رسول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ولا </a:t>
            </a:r>
            <a:r>
              <a:rPr lang="ar-AE" sz="3600" u="sng" dirty="0" smtClean="0">
                <a:latin typeface="Traditional Arabic" pitchFamily="18" charset="-78"/>
                <a:cs typeface="Traditional Arabic" pitchFamily="18" charset="-78"/>
              </a:rPr>
              <a:t>يعمل</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بما جاء</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به</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a:t>
            </a:r>
            <a:endParaRPr lang="ar-AE" sz="36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611560" y="404664"/>
            <a:ext cx="7992888" cy="6740307"/>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وق</a:t>
            </a:r>
            <a:r>
              <a:rPr lang="ar-SA" sz="3200" dirty="0" err="1" smtClean="0">
                <a:latin typeface="Traditional Arabic" pitchFamily="18" charset="-78"/>
                <a:cs typeface="Traditional Arabic" pitchFamily="18" charset="-78"/>
              </a:rPr>
              <a:t>دْ</a:t>
            </a:r>
            <a:r>
              <a:rPr lang="ar-AE" sz="3200" dirty="0" smtClean="0">
                <a:latin typeface="Traditional Arabic" pitchFamily="18" charset="-78"/>
                <a:cs typeface="Traditional Arabic" pitchFamily="18" charset="-78"/>
              </a:rPr>
              <a:t> فرض</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الله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تعالى علينا الصلاة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وَ</a:t>
            </a:r>
            <a:r>
              <a:rPr lang="ar-AE" sz="3200" dirty="0" smtClean="0">
                <a:latin typeface="Traditional Arabic" pitchFamily="18" charset="-78"/>
                <a:cs typeface="Traditional Arabic" pitchFamily="18" charset="-78"/>
              </a:rPr>
              <a:t>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ما فُرضت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الص</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لاة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على</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أمة محمد (صلى الله عليه وسلم) كانت خمسين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صلاة</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 فخف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ها الله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سبحان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تعالى </a:t>
            </a:r>
            <a:r>
              <a:rPr lang="ar-AE" sz="3200" dirty="0" err="1" smtClean="0">
                <a:latin typeface="Traditional Arabic" pitchFamily="18" charset="-78"/>
                <a:cs typeface="Traditional Arabic" pitchFamily="18" charset="-78"/>
              </a:rPr>
              <a:t>إ</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لى</a:t>
            </a:r>
            <a:r>
              <a:rPr lang="ar-AE" sz="3200" dirty="0" smtClean="0">
                <a:latin typeface="Traditional Arabic" pitchFamily="18" charset="-78"/>
                <a:cs typeface="Traditional Arabic" pitchFamily="18" charset="-78"/>
              </a:rPr>
              <a:t> </a:t>
            </a:r>
            <a:r>
              <a:rPr lang="ar-AE" sz="3200" u="sng" dirty="0" smtClean="0">
                <a:latin typeface="Traditional Arabic" pitchFamily="18" charset="-78"/>
                <a:cs typeface="Traditional Arabic" pitchFamily="18" charset="-78"/>
              </a:rPr>
              <a:t>خ</a:t>
            </a:r>
            <a:r>
              <a:rPr lang="ar-SA" sz="3200" u="sng" dirty="0" smtClean="0">
                <a:latin typeface="Traditional Arabic" pitchFamily="18" charset="-78"/>
                <a:cs typeface="Traditional Arabic" pitchFamily="18" charset="-78"/>
              </a:rPr>
              <a:t>َ</a:t>
            </a:r>
            <a:r>
              <a:rPr lang="ar-AE" sz="3200" u="sng" dirty="0" smtClean="0">
                <a:latin typeface="Traditional Arabic" pitchFamily="18" charset="-78"/>
                <a:cs typeface="Traditional Arabic" pitchFamily="18" charset="-78"/>
              </a:rPr>
              <a:t>م</a:t>
            </a:r>
            <a:r>
              <a:rPr lang="ar-SA" sz="3200" u="sng" dirty="0" smtClean="0">
                <a:latin typeface="Traditional Arabic" pitchFamily="18" charset="-78"/>
                <a:cs typeface="Traditional Arabic" pitchFamily="18" charset="-78"/>
              </a:rPr>
              <a:t>ْ</a:t>
            </a:r>
            <a:r>
              <a:rPr lang="ar-AE" sz="3200" u="sng" dirty="0" smtClean="0">
                <a:latin typeface="Traditional Arabic" pitchFamily="18" charset="-78"/>
                <a:cs typeface="Traditional Arabic" pitchFamily="18" charset="-78"/>
              </a:rPr>
              <a:t>س</a:t>
            </a:r>
            <a:r>
              <a:rPr lang="ar-SA" sz="3200" u="sng" dirty="0" smtClean="0">
                <a:latin typeface="Traditional Arabic" pitchFamily="18" charset="-78"/>
                <a:cs typeface="Traditional Arabic" pitchFamily="18" charset="-78"/>
              </a:rPr>
              <a:t>ِ</a:t>
            </a:r>
            <a:r>
              <a:rPr lang="ar-AE" sz="3200" u="sng" dirty="0" smtClean="0">
                <a:latin typeface="Traditional Arabic" pitchFamily="18" charset="-78"/>
                <a:cs typeface="Traditional Arabic" pitchFamily="18" charset="-78"/>
              </a:rPr>
              <a:t> صلوات</a:t>
            </a:r>
            <a:r>
              <a:rPr lang="ar-SA" sz="3200" u="sng"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ر</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حمة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بال</a:t>
            </a:r>
            <a:r>
              <a:rPr lang="ar-SA" sz="3200" dirty="0" smtClean="0">
                <a:latin typeface="Traditional Arabic" pitchFamily="18" charset="-78"/>
                <a:cs typeface="Traditional Arabic" pitchFamily="18" charset="-78"/>
              </a:rPr>
              <a:t>مسْلِمينَ، </a:t>
            </a:r>
            <a:r>
              <a:rPr lang="ar-AE" sz="3200" dirty="0" smtClean="0">
                <a:latin typeface="Traditional Arabic" pitchFamily="18" charset="-78"/>
                <a:cs typeface="Traditional Arabic" pitchFamily="18" charset="-78"/>
              </a:rPr>
              <a:t>وجعل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ثواب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ها ثواب </a:t>
            </a:r>
            <a:r>
              <a:rPr lang="ar-SA" sz="3200" dirty="0" err="1" smtClean="0">
                <a:latin typeface="Traditional Arabic" pitchFamily="18" charset="-78"/>
                <a:cs typeface="Traditional Arabic" pitchFamily="18" charset="-78"/>
              </a:rPr>
              <a:t>ال</a:t>
            </a:r>
            <a:r>
              <a:rPr lang="ar-AE" sz="3200" dirty="0" smtClean="0">
                <a:latin typeface="Traditional Arabic" pitchFamily="18" charset="-78"/>
                <a:cs typeface="Traditional Arabic" pitchFamily="18" charset="-78"/>
              </a:rPr>
              <a:t>صلاة </a:t>
            </a:r>
            <a:r>
              <a:rPr lang="ar-SA" sz="3200" dirty="0" smtClean="0">
                <a:latin typeface="Traditional Arabic" pitchFamily="18" charset="-78"/>
                <a:cs typeface="Traditional Arabic" pitchFamily="18" charset="-78"/>
              </a:rPr>
              <a:t>عشرًا </a:t>
            </a:r>
            <a:r>
              <a:rPr lang="ar-AE" sz="3200" dirty="0" smtClean="0">
                <a:latin typeface="Traditional Arabic" pitchFamily="18" charset="-78"/>
                <a:cs typeface="Traditional Arabic" pitchFamily="18" charset="-78"/>
              </a:rPr>
              <a:t>إ</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راماً لأمة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النبي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(صلى الله عليه وسلم) .</a:t>
            </a:r>
            <a:endParaRPr lang="ar-AE" sz="1600" dirty="0" smtClean="0">
              <a:latin typeface="Traditional Arabic" pitchFamily="18" charset="-78"/>
              <a:cs typeface="Traditional Arabic" pitchFamily="18" charset="-78"/>
            </a:endParaRPr>
          </a:p>
          <a:p>
            <a:pPr algn="ctr"/>
            <a:r>
              <a:rPr lang="ar-AE" sz="3200" u="sng" dirty="0" smtClean="0">
                <a:latin typeface="Traditional Arabic" pitchFamily="18" charset="-78"/>
                <a:cs typeface="Traditional Arabic" pitchFamily="18" charset="-78"/>
              </a:rPr>
              <a:t>وهذه الصلوات هي</a:t>
            </a:r>
            <a:r>
              <a:rPr lang="ar-AE" sz="3200" dirty="0" smtClean="0">
                <a:latin typeface="Traditional Arabic" pitchFamily="18" charset="-78"/>
                <a:cs typeface="Traditional Arabic" pitchFamily="18" charset="-78"/>
              </a:rPr>
              <a:t>:</a:t>
            </a:r>
          </a:p>
          <a:p>
            <a:pPr algn="ctr">
              <a:lnSpc>
                <a:spcPct val="150000"/>
              </a:lnSpc>
            </a:pPr>
            <a:r>
              <a:rPr lang="ar-AE" sz="3200" dirty="0" smtClean="0">
                <a:latin typeface="Traditional Arabic" pitchFamily="18" charset="-78"/>
                <a:cs typeface="Traditional Arabic" pitchFamily="18" charset="-78"/>
              </a:rPr>
              <a:t>1- </a:t>
            </a:r>
            <a:r>
              <a:rPr lang="ar-AE" sz="3200" u="sng" dirty="0" smtClean="0">
                <a:latin typeface="Traditional Arabic" pitchFamily="18" charset="-78"/>
                <a:cs typeface="Traditional Arabic" pitchFamily="18" charset="-78"/>
              </a:rPr>
              <a:t>صَلاةُ الصَّبْحِ</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2- </a:t>
            </a:r>
            <a:r>
              <a:rPr lang="ar-AE" sz="3200" u="sng" dirty="0" smtClean="0">
                <a:latin typeface="Traditional Arabic" pitchFamily="18" charset="-78"/>
                <a:cs typeface="Traditional Arabic" pitchFamily="18" charset="-78"/>
              </a:rPr>
              <a:t> صَلاةُ الظَّهْرِ</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3- </a:t>
            </a:r>
            <a:r>
              <a:rPr lang="ar-AE" sz="3200" u="sng" dirty="0" smtClean="0">
                <a:latin typeface="Traditional Arabic" pitchFamily="18" charset="-78"/>
                <a:cs typeface="Traditional Arabic" pitchFamily="18" charset="-78"/>
              </a:rPr>
              <a:t> صَلاةُ العَصْرِ</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4- </a:t>
            </a:r>
            <a:r>
              <a:rPr lang="ar-AE" sz="3200" u="sng" dirty="0" smtClean="0">
                <a:latin typeface="Traditional Arabic" pitchFamily="18" charset="-78"/>
                <a:cs typeface="Traditional Arabic" pitchFamily="18" charset="-78"/>
              </a:rPr>
              <a:t> صَلاةُ المــَغْرِبِ</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5- </a:t>
            </a:r>
            <a:r>
              <a:rPr lang="ar-AE" sz="3200" u="sng" dirty="0" smtClean="0">
                <a:latin typeface="Traditional Arabic" pitchFamily="18" charset="-78"/>
                <a:cs typeface="Traditional Arabic" pitchFamily="18" charset="-78"/>
              </a:rPr>
              <a:t> صَلاةُ العِشاءِ</a:t>
            </a:r>
            <a:r>
              <a:rPr lang="ar-AE" sz="3200" dirty="0" smtClean="0">
                <a:latin typeface="Traditional Arabic" pitchFamily="18" charset="-78"/>
                <a:cs typeface="Traditional Arabic" pitchFamily="18" charset="-78"/>
              </a:rPr>
              <a:t> .</a:t>
            </a:r>
          </a:p>
          <a:p>
            <a:endParaRPr lang="he-IL" sz="3200" dirty="0">
              <a:latin typeface="Traditional Arabic" pitchFamily="18"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5"/>
          <p:cNvSpPr txBox="1"/>
          <p:nvPr/>
        </p:nvSpPr>
        <p:spPr>
          <a:xfrm>
            <a:off x="539552" y="836712"/>
            <a:ext cx="7992888" cy="5016758"/>
          </a:xfrm>
          <a:prstGeom prst="rect">
            <a:avLst/>
          </a:prstGeom>
          <a:noFill/>
        </p:spPr>
        <p:txBody>
          <a:bodyPr wrap="square" rtlCol="1">
            <a:spAutoFit/>
          </a:bodyPr>
          <a:lstStyle/>
          <a:p>
            <a:pPr marL="514350" indent="-514350"/>
            <a:r>
              <a:rPr lang="ar-SA" sz="4000" dirty="0" smtClean="0">
                <a:latin typeface="Traditional Arabic" pitchFamily="18" charset="-78"/>
                <a:cs typeface="Traditional Arabic" pitchFamily="18" charset="-78"/>
              </a:rPr>
              <a:t>فعاليةُ الصَّلَواتِ</a:t>
            </a:r>
          </a:p>
          <a:p>
            <a:pPr marL="514350" indent="-514350"/>
            <a:r>
              <a:rPr lang="ar-SA" sz="4000" dirty="0" smtClean="0">
                <a:latin typeface="Traditional Arabic" pitchFamily="18" charset="-78"/>
                <a:cs typeface="Traditional Arabic" pitchFamily="18" charset="-78"/>
              </a:rPr>
              <a:t>شروطُ العملِ مقابل النِّقاطِ للمجموعةِ</a:t>
            </a:r>
            <a:endParaRPr lang="ar-AE" sz="4000" dirty="0" smtClean="0">
              <a:latin typeface="Traditional Arabic" pitchFamily="18" charset="-78"/>
              <a:cs typeface="Traditional Arabic" pitchFamily="18" charset="-78"/>
            </a:endParaRPr>
          </a:p>
          <a:p>
            <a:pPr marL="514350" indent="-514350"/>
            <a:endParaRPr lang="ar-AE" sz="4000" dirty="0" smtClean="0">
              <a:latin typeface="Traditional Arabic" pitchFamily="18" charset="-78"/>
              <a:cs typeface="Traditional Arabic" pitchFamily="18" charset="-78"/>
            </a:endParaRPr>
          </a:p>
          <a:p>
            <a:pPr marL="514350" indent="-514350"/>
            <a:r>
              <a:rPr lang="ar-SA" sz="4000" dirty="0" smtClean="0">
                <a:latin typeface="Traditional Arabic" pitchFamily="18" charset="-78"/>
                <a:cs typeface="Traditional Arabic" pitchFamily="18" charset="-78"/>
              </a:rPr>
              <a:t>   ا</a:t>
            </a:r>
            <a:r>
              <a:rPr lang="ar-AE" sz="4000" dirty="0" smtClean="0">
                <a:latin typeface="Traditional Arabic" pitchFamily="18" charset="-78"/>
                <a:cs typeface="Traditional Arabic" pitchFamily="18" charset="-78"/>
              </a:rPr>
              <a:t>لتعاون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بين </a:t>
            </a:r>
            <a:r>
              <a:rPr lang="ar-SA" sz="4000" dirty="0" smtClean="0">
                <a:latin typeface="Traditional Arabic" pitchFamily="18" charset="-78"/>
                <a:cs typeface="Traditional Arabic" pitchFamily="18" charset="-78"/>
              </a:rPr>
              <a:t>أّ</a:t>
            </a:r>
            <a:r>
              <a:rPr lang="ar-AE" sz="4000" dirty="0" smtClean="0">
                <a:latin typeface="Traditional Arabic" pitchFamily="18" charset="-78"/>
                <a:cs typeface="Traditional Arabic" pitchFamily="18" charset="-78"/>
              </a:rPr>
              <a:t>ف</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راد</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المجموعة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  -  </a:t>
            </a:r>
            <a:r>
              <a:rPr lang="ar-AE" sz="4000" dirty="0" smtClean="0">
                <a:latin typeface="Traditional Arabic" pitchFamily="18" charset="-78"/>
                <a:cs typeface="Traditional Arabic" pitchFamily="18" charset="-78"/>
              </a:rPr>
              <a:t>3 نقاط</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a:t>
            </a:r>
          </a:p>
          <a:p>
            <a:pPr marL="514350" indent="-514350"/>
            <a:r>
              <a:rPr lang="ar-SA" sz="4000" dirty="0" smtClean="0">
                <a:latin typeface="Traditional Arabic" pitchFamily="18" charset="-78"/>
                <a:cs typeface="Traditional Arabic" pitchFamily="18" charset="-78"/>
              </a:rPr>
              <a:t>   ا</a:t>
            </a:r>
            <a:r>
              <a:rPr lang="ar-AE" sz="4000" dirty="0" smtClean="0">
                <a:latin typeface="Traditional Arabic" pitchFamily="18" charset="-78"/>
                <a:cs typeface="Traditional Arabic" pitchFamily="18" charset="-78"/>
              </a:rPr>
              <a:t>لعمل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بنظام</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               -  </a:t>
            </a:r>
            <a:r>
              <a:rPr lang="ar-AE" sz="4000" dirty="0" smtClean="0">
                <a:latin typeface="Traditional Arabic" pitchFamily="18" charset="-78"/>
                <a:cs typeface="Traditional Arabic" pitchFamily="18" charset="-78"/>
              </a:rPr>
              <a:t>3 </a:t>
            </a:r>
            <a:r>
              <a:rPr lang="ar-SA" sz="4000" dirty="0" smtClean="0">
                <a:latin typeface="Traditional Arabic" pitchFamily="18" charset="-78"/>
                <a:cs typeface="Traditional Arabic" pitchFamily="18" charset="-78"/>
              </a:rPr>
              <a:t>نِقاطٍ.</a:t>
            </a:r>
          </a:p>
          <a:p>
            <a:pPr marL="514350" indent="-514350"/>
            <a:r>
              <a:rPr lang="ar-SA" sz="4000" dirty="0" smtClean="0">
                <a:latin typeface="Traditional Arabic" pitchFamily="18" charset="-78"/>
                <a:cs typeface="Traditional Arabic" pitchFamily="18" charset="-78"/>
              </a:rPr>
              <a:t>   السرعةُ في العملِ</a:t>
            </a:r>
            <a:r>
              <a:rPr lang="ar-AE"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           - </a:t>
            </a:r>
            <a:r>
              <a:rPr lang="ar-AE" sz="4000" dirty="0" smtClean="0">
                <a:latin typeface="Traditional Arabic" pitchFamily="18" charset="-78"/>
                <a:cs typeface="Traditional Arabic" pitchFamily="18" charset="-78"/>
              </a:rPr>
              <a:t>3 نقاط</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a:t>
            </a:r>
          </a:p>
          <a:p>
            <a:pPr marL="514350" indent="-514350"/>
            <a:endParaRPr lang="ar-AE" sz="4000" dirty="0" smtClean="0">
              <a:latin typeface="Traditional Arabic" pitchFamily="18" charset="-78"/>
              <a:cs typeface="Traditional Arabic" pitchFamily="18" charset="-78"/>
            </a:endParaRPr>
          </a:p>
          <a:p>
            <a:pPr marL="514350" indent="-514350"/>
            <a:r>
              <a:rPr lang="ar-AE" sz="4000" dirty="0" smtClean="0">
                <a:latin typeface="Traditional Arabic" pitchFamily="18" charset="-78"/>
                <a:cs typeface="Traditional Arabic" pitchFamily="18" charset="-78"/>
              </a:rPr>
              <a:t>كل مجموعة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تحصل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على 9 نقاط</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تفوز</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بجائزة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5013176"/>
            <a:ext cx="8064896" cy="1200329"/>
          </a:xfrm>
          <a:prstGeom prst="rect">
            <a:avLst/>
          </a:prstGeom>
          <a:noFill/>
        </p:spPr>
        <p:txBody>
          <a:bodyPr wrap="square" rtlCol="1">
            <a:spAutoFit/>
          </a:bodyPr>
          <a:lstStyle/>
          <a:p>
            <a:pPr marL="514350" indent="-514350"/>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الآن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أَ</a:t>
            </a:r>
            <a:r>
              <a:rPr lang="ar-AE" sz="3600" dirty="0" smtClean="0">
                <a:latin typeface="Traditional Arabic" pitchFamily="18" charset="-78"/>
                <a:cs typeface="Traditional Arabic" pitchFamily="18" charset="-78"/>
              </a:rPr>
              <a:t>ض</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أياديك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 </a:t>
            </a:r>
            <a:r>
              <a:rPr lang="ar-AE" sz="3600" dirty="0" err="1"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طاقات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مكتوب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ليها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لوات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الخمس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يجب عليكم ترتيبها حسب الزمن.</a:t>
            </a:r>
          </a:p>
        </p:txBody>
      </p:sp>
      <p:pic>
        <p:nvPicPr>
          <p:cNvPr id="7" name="תמונה 6" descr="IMG_0332.JPG"/>
          <p:cNvPicPr>
            <a:picLocks noChangeAspect="1"/>
          </p:cNvPicPr>
          <p:nvPr/>
        </p:nvPicPr>
        <p:blipFill>
          <a:blip r:embed="rId4" cstate="print"/>
          <a:srcRect l="10415" r="8935" b="4154"/>
          <a:stretch>
            <a:fillRect/>
          </a:stretch>
        </p:blipFill>
        <p:spPr>
          <a:xfrm>
            <a:off x="1691680" y="578616"/>
            <a:ext cx="5832648" cy="3786488"/>
          </a:xfrm>
          <a:prstGeom prst="rect">
            <a:avLst/>
          </a:prstGeom>
        </p:spPr>
      </p:pic>
      <p:pic>
        <p:nvPicPr>
          <p:cNvPr id="8" name="Picture 7" descr="Picture1.png">
            <a:hlinkClick r:id="rId5"/>
          </p:cNvPr>
          <p:cNvPicPr>
            <a:picLocks noChangeAspect="1"/>
          </p:cNvPicPr>
          <p:nvPr/>
        </p:nvPicPr>
        <p:blipFill>
          <a:blip r:embed="rId6" cstate="print"/>
          <a:stretch>
            <a:fillRect/>
          </a:stretch>
        </p:blipFill>
        <p:spPr>
          <a:xfrm>
            <a:off x="1547665" y="5860990"/>
            <a:ext cx="720080" cy="7412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323528" y="620688"/>
            <a:ext cx="8604448" cy="584775"/>
          </a:xfrm>
          <a:prstGeom prst="rect">
            <a:avLst/>
          </a:prstGeom>
          <a:noFill/>
        </p:spPr>
        <p:txBody>
          <a:bodyPr wrap="square" rtlCol="1">
            <a:spAutoFit/>
          </a:bodyPr>
          <a:lstStyle/>
          <a:p>
            <a:pPr marL="514350" indent="-514350" algn="ctr"/>
            <a:r>
              <a:rPr lang="ar-AE" sz="3200" dirty="0" err="1" smtClean="0">
                <a:latin typeface="Traditional Arabic" pitchFamily="18" charset="-78"/>
                <a:cs typeface="Traditional Arabic" pitchFamily="18" charset="-78"/>
              </a:rPr>
              <a:t>الت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تيب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الص</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حيح</a:t>
            </a:r>
            <a:r>
              <a:rPr lang="ar-SA" sz="3200" dirty="0" smtClean="0">
                <a:latin typeface="Traditional Arabic" pitchFamily="18" charset="-78"/>
                <a:cs typeface="Traditional Arabic" pitchFamily="18" charset="-78"/>
              </a:rPr>
              <a:t>ُ</a:t>
            </a:r>
            <a:endParaRPr lang="ar-AE" sz="3200" dirty="0" smtClean="0">
              <a:latin typeface="Traditional Arabic" pitchFamily="18" charset="-78"/>
              <a:cs typeface="Traditional Arabic" pitchFamily="18" charset="-78"/>
            </a:endParaRPr>
          </a:p>
        </p:txBody>
      </p:sp>
      <p:pic>
        <p:nvPicPr>
          <p:cNvPr id="7" name="תמונה 6" descr="IMG_0332.JPG"/>
          <p:cNvPicPr>
            <a:picLocks noChangeAspect="1"/>
          </p:cNvPicPr>
          <p:nvPr/>
        </p:nvPicPr>
        <p:blipFill>
          <a:blip r:embed="rId4" cstate="print"/>
          <a:srcRect l="9804"/>
          <a:stretch>
            <a:fillRect/>
          </a:stretch>
        </p:blipFill>
        <p:spPr>
          <a:xfrm rot="5400000">
            <a:off x="2201775" y="1634980"/>
            <a:ext cx="4956474" cy="410445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1331640" y="1556792"/>
            <a:ext cx="6408712" cy="2862322"/>
          </a:xfrm>
          <a:prstGeom prst="rect">
            <a:avLst/>
          </a:prstGeom>
          <a:noFill/>
        </p:spPr>
        <p:txBody>
          <a:bodyPr wrap="square" rtlCol="1">
            <a:spAutoFit/>
          </a:bodyPr>
          <a:lstStyle/>
          <a:p>
            <a:pPr>
              <a:buFont typeface="Arial" pitchFamily="34" charset="0"/>
              <a:buChar char="•"/>
            </a:pPr>
            <a:r>
              <a:rPr lang="ar-AE" sz="3600" dirty="0" smtClean="0">
                <a:latin typeface="Traditional Arabic" pitchFamily="18" charset="-78"/>
                <a:cs typeface="Traditional Arabic" pitchFamily="18" charset="-78"/>
              </a:rPr>
              <a:t> نستنتج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درس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اليوم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الركن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الأو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أركان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الإسلام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وهو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الشهادتان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وَّل</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مود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منْ </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عمدة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الإسلام ، و</a:t>
            </a:r>
            <a:r>
              <a:rPr lang="ar-SA" sz="3600" dirty="0" smtClean="0">
                <a:latin typeface="Traditional Arabic" pitchFamily="18" charset="-78"/>
                <a:cs typeface="Traditional Arabic" pitchFamily="18" charset="-78"/>
              </a:rPr>
              <a:t>لفظُ </a:t>
            </a:r>
            <a:r>
              <a:rPr lang="ar-AE" sz="3600" dirty="0" smtClean="0">
                <a:latin typeface="Traditional Arabic" pitchFamily="18" charset="-78"/>
                <a:cs typeface="Traditional Arabic" pitchFamily="18" charset="-78"/>
              </a:rPr>
              <a:t>الشهادتان يرمز </a:t>
            </a:r>
            <a:r>
              <a:rPr lang="ar-SA" sz="3600" dirty="0" smtClean="0">
                <a:latin typeface="Traditional Arabic" pitchFamily="18" charset="-78"/>
                <a:cs typeface="Traditional Arabic" pitchFamily="18" charset="-78"/>
              </a:rPr>
              <a:t>اتباع </a:t>
            </a:r>
            <a:r>
              <a:rPr lang="ar-AE" sz="3600" dirty="0" smtClean="0">
                <a:latin typeface="Traditional Arabic" pitchFamily="18" charset="-78"/>
                <a:cs typeface="Traditional Arabic" pitchFamily="18" charset="-78"/>
              </a:rPr>
              <a:t>الإنسان </a:t>
            </a:r>
            <a:r>
              <a:rPr lang="ar-SA" sz="3600" dirty="0" smtClean="0">
                <a:latin typeface="Traditional Arabic" pitchFamily="18" charset="-78"/>
                <a:cs typeface="Traditional Arabic" pitchFamily="18" charset="-78"/>
              </a:rPr>
              <a:t> لل</a:t>
            </a:r>
            <a:r>
              <a:rPr lang="ar-AE" sz="3600" dirty="0" smtClean="0">
                <a:latin typeface="Traditional Arabic" pitchFamily="18" charset="-78"/>
                <a:cs typeface="Traditional Arabic" pitchFamily="18" charset="-78"/>
              </a:rPr>
              <a:t>إسلام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أن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هي  العمود الثاني </a:t>
            </a:r>
            <a:r>
              <a:rPr lang="ar-SA" sz="3600" dirty="0" err="1" smtClean="0">
                <a:latin typeface="Traditional Arabic" pitchFamily="18" charset="-78"/>
                <a:cs typeface="Traditional Arabic" pitchFamily="18" charset="-78"/>
              </a:rPr>
              <a:t>والأهمر</a:t>
            </a:r>
            <a:r>
              <a:rPr lang="ar-AE" sz="3600" dirty="0" smtClean="0">
                <a:latin typeface="Traditional Arabic" pitchFamily="18" charset="-78"/>
                <a:cs typeface="Traditional Arabic" pitchFamily="18" charset="-78"/>
              </a:rPr>
              <a:t>من أعمدة الإسلام، ومن تركها يصبح كافراً.</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TextBox 7"/>
          <p:cNvSpPr txBox="1"/>
          <p:nvPr/>
        </p:nvSpPr>
        <p:spPr>
          <a:xfrm>
            <a:off x="1043608" y="1718806"/>
            <a:ext cx="7056784" cy="3970318"/>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الفر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ض</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المنزلي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a:p>
            <a:pPr marL="514350" indent="-514350"/>
            <a:endParaRPr lang="ar-AE" sz="3600" dirty="0" smtClean="0">
              <a:latin typeface="Traditional Arabic" pitchFamily="18" charset="-78"/>
              <a:cs typeface="Traditional Arabic" pitchFamily="18" charset="-78"/>
            </a:endParaRPr>
          </a:p>
          <a:p>
            <a:pPr marL="742950" indent="-742950">
              <a:buFont typeface="+mj-lt"/>
              <a:buAutoNum type="arabicPeriod"/>
            </a:pPr>
            <a:r>
              <a:rPr lang="ar-AE" sz="3600" dirty="0" smtClean="0">
                <a:latin typeface="Traditional Arabic" pitchFamily="18" charset="-78"/>
                <a:cs typeface="Traditional Arabic" pitchFamily="18" charset="-78"/>
              </a:rPr>
              <a:t>ما هي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pPr marL="742950" indent="-742950">
              <a:buFont typeface="+mj-lt"/>
              <a:buAutoNum type="arabicPeriod"/>
            </a:pPr>
            <a:r>
              <a:rPr lang="ar-AE" sz="3600" dirty="0" smtClean="0">
                <a:latin typeface="Traditional Arabic" pitchFamily="18" charset="-78"/>
                <a:cs typeface="Traditional Arabic" pitchFamily="18" charset="-78"/>
              </a:rPr>
              <a:t> ما </a:t>
            </a:r>
            <a:r>
              <a:rPr lang="ar-AE" sz="3600" dirty="0" err="1"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هادتين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pPr marL="742950" indent="-742950">
              <a:buFont typeface="+mj-lt"/>
              <a:buAutoNum type="arabicPeriod"/>
            </a:pPr>
            <a:r>
              <a:rPr lang="ar-AE" sz="3600" dirty="0" smtClean="0">
                <a:latin typeface="Traditional Arabic" pitchFamily="18" charset="-78"/>
                <a:cs typeface="Traditional Arabic" pitchFamily="18" charset="-78"/>
              </a:rPr>
              <a:t>ما عَدَد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الصلوات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المفروضة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على المسلم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عَدِدها .</a:t>
            </a:r>
          </a:p>
          <a:p>
            <a:pPr marL="514350" indent="-514350"/>
            <a:endParaRPr lang="ar-AE" sz="3600" dirty="0" smtClean="0">
              <a:latin typeface="Traditional Arabic" pitchFamily="18" charset="-78"/>
              <a:cs typeface="Traditional Arabic" pitchFamily="18" charset="-78"/>
            </a:endParaRPr>
          </a:p>
          <a:p>
            <a:pPr marL="514350" indent="-514350"/>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11" name="מלבן 5"/>
          <p:cNvSpPr/>
          <p:nvPr/>
        </p:nvSpPr>
        <p:spPr>
          <a:xfrm>
            <a:off x="1403648" y="2420888"/>
            <a:ext cx="632256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ل</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ت</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قي في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ر</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س</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القاد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م</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p>
        </p:txBody>
      </p:sp>
      <p:sp>
        <p:nvSpPr>
          <p:cNvPr id="12" name="מלבן 6"/>
          <p:cNvSpPr/>
          <p:nvPr/>
        </p:nvSpPr>
        <p:spPr>
          <a:xfrm>
            <a:off x="3923928" y="4005064"/>
            <a:ext cx="203613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ب</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إذن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الله</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endPar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3528" y="0"/>
            <a:ext cx="8568952" cy="5262979"/>
          </a:xfrm>
          <a:prstGeom prst="rect">
            <a:avLst/>
          </a:prstGeom>
          <a:noFill/>
        </p:spPr>
        <p:txBody>
          <a:bodyPr wrap="square" rtlCol="1">
            <a:spAutoFit/>
          </a:bodyPr>
          <a:lstStyle/>
          <a:p>
            <a:pPr algn="ctr"/>
            <a:endParaRPr lang="ar-AE" sz="1600" b="1" dirty="0" smtClean="0">
              <a:solidFill>
                <a:srgbClr val="002060"/>
              </a:solidFill>
              <a:latin typeface="Traditional Arabic" pitchFamily="18" charset="-78"/>
              <a:cs typeface="Traditional Arabic" pitchFamily="18" charset="-78"/>
            </a:endParaRPr>
          </a:p>
          <a:p>
            <a:pPr algn="ctr"/>
            <a:endParaRPr lang="ar-AE" sz="1600" b="1" dirty="0" smtClean="0">
              <a:solidFill>
                <a:srgbClr val="002060"/>
              </a:solidFill>
              <a:latin typeface="Traditional Arabic" pitchFamily="18" charset="-78"/>
              <a:cs typeface="Traditional Arabic" pitchFamily="18" charset="-78"/>
            </a:endParaRPr>
          </a:p>
          <a:p>
            <a:pPr algn="ctr"/>
            <a:endParaRPr lang="ar-AE" sz="1600" dirty="0" smtClean="0">
              <a:solidFill>
                <a:srgbClr val="002060"/>
              </a:solidFill>
              <a:latin typeface="Traditional Arabic" pitchFamily="18" charset="-78"/>
              <a:cs typeface="Traditional Arabic" pitchFamily="18" charset="-78"/>
            </a:endParaRPr>
          </a:p>
          <a:p>
            <a:pPr algn="ctr"/>
            <a:endParaRPr lang="ar-AE" sz="800" dirty="0" smtClean="0">
              <a:solidFill>
                <a:srgbClr val="002060"/>
              </a:solidFill>
              <a:latin typeface="Traditional Arabic" pitchFamily="18" charset="-78"/>
              <a:cs typeface="Traditional Arabic" pitchFamily="18" charset="-78"/>
            </a:endParaRPr>
          </a:p>
          <a:p>
            <a:pPr algn="ctr"/>
            <a:r>
              <a:rPr lang="ar-AE" sz="4000" dirty="0" err="1" smtClean="0">
                <a:solidFill>
                  <a:srgbClr val="002060"/>
                </a:solidFill>
                <a:latin typeface="Traditional Arabic" pitchFamily="18" charset="-78"/>
                <a:cs typeface="Traditional Arabic" pitchFamily="18" charset="-78"/>
              </a:rPr>
              <a:t>الد</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ر</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س</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a:t>
            </a:r>
            <a:r>
              <a:rPr lang="ar-AE" sz="4000" dirty="0" err="1" smtClean="0">
                <a:solidFill>
                  <a:srgbClr val="002060"/>
                </a:solidFill>
                <a:latin typeface="Traditional Arabic" pitchFamily="18" charset="-78"/>
                <a:cs typeface="Traditional Arabic" pitchFamily="18" charset="-78"/>
              </a:rPr>
              <a:t>الثال</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ث</a:t>
            </a:r>
            <a:r>
              <a:rPr lang="ar-SA" sz="4000" dirty="0" smtClean="0">
                <a:solidFill>
                  <a:srgbClr val="002060"/>
                </a:solidFill>
                <a:latin typeface="Traditional Arabic" pitchFamily="18" charset="-78"/>
                <a:cs typeface="Traditional Arabic" pitchFamily="18" charset="-78"/>
              </a:rPr>
              <a:t>ُ</a:t>
            </a: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rPr>
              <a:t>ش</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ر</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ح</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الر</a:t>
            </a:r>
            <a:r>
              <a:rPr lang="ar-SA" sz="4000" dirty="0" err="1" smtClean="0">
                <a:solidFill>
                  <a:srgbClr val="002060"/>
                </a:solidFill>
                <a:latin typeface="Traditional Arabic" pitchFamily="18" charset="-78"/>
                <a:cs typeface="Traditional Arabic" pitchFamily="18" charset="-78"/>
              </a:rPr>
              <a:t>ُّكْ</a:t>
            </a:r>
            <a:r>
              <a:rPr lang="ar-AE" sz="4000" dirty="0" smtClean="0">
                <a:solidFill>
                  <a:srgbClr val="002060"/>
                </a:solidFill>
                <a:latin typeface="Traditional Arabic" pitchFamily="18" charset="-78"/>
                <a:cs typeface="Traditional Arabic" pitchFamily="18" charset="-78"/>
              </a:rPr>
              <a:t>ن</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a:t>
            </a:r>
            <a:r>
              <a:rPr lang="ar-AE" sz="4000" dirty="0" err="1" smtClean="0">
                <a:solidFill>
                  <a:srgbClr val="002060"/>
                </a:solidFill>
                <a:latin typeface="Traditional Arabic" pitchFamily="18" charset="-78"/>
                <a:cs typeface="Traditional Arabic" pitchFamily="18" charset="-78"/>
              </a:rPr>
              <a:t>الث</a:t>
            </a:r>
            <a:r>
              <a:rPr lang="ar-SA" sz="4000" dirty="0" smtClean="0">
                <a:solidFill>
                  <a:srgbClr val="002060"/>
                </a:solidFill>
                <a:latin typeface="Traditional Arabic" pitchFamily="18" charset="-78"/>
                <a:cs typeface="Traditional Arabic" pitchFamily="18" charset="-78"/>
              </a:rPr>
              <a:t>َّ</a:t>
            </a:r>
            <a:r>
              <a:rPr lang="ar-AE" sz="4000" dirty="0" err="1" smtClean="0">
                <a:solidFill>
                  <a:srgbClr val="002060"/>
                </a:solidFill>
                <a:latin typeface="Traditional Arabic" pitchFamily="18" charset="-78"/>
                <a:cs typeface="Traditional Arabic" pitchFamily="18" charset="-78"/>
              </a:rPr>
              <a:t>ال</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ث</a:t>
            </a:r>
            <a:r>
              <a:rPr lang="ar-SA" sz="4000" dirty="0" smtClean="0">
                <a:solidFill>
                  <a:srgbClr val="002060"/>
                </a:solidFill>
                <a:latin typeface="Traditional Arabic" pitchFamily="18" charset="-78"/>
                <a:cs typeface="Traditional Arabic" pitchFamily="18" charset="-78"/>
              </a:rPr>
              <a:t>ِ </a:t>
            </a:r>
            <a:r>
              <a:rPr lang="ar-AE" sz="4000" dirty="0" smtClean="0">
                <a:solidFill>
                  <a:srgbClr val="002060"/>
                </a:solidFill>
                <a:latin typeface="Traditional Arabic" pitchFamily="18" charset="-78"/>
                <a:cs typeface="Traditional Arabic" pitchFamily="18" charset="-78"/>
              </a:rPr>
              <a:t>– إيتاء</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الزكاة</a:t>
            </a:r>
            <a:r>
              <a:rPr lang="ar-SA" sz="4000" dirty="0" smtClean="0">
                <a:solidFill>
                  <a:srgbClr val="002060"/>
                </a:solidFill>
                <a:latin typeface="Traditional Arabic" pitchFamily="18" charset="-78"/>
                <a:cs typeface="Traditional Arabic" pitchFamily="18" charset="-78"/>
              </a:rPr>
              <a:t>ِ</a:t>
            </a: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rPr>
              <a:t>و</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الر</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ك</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ن</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a:t>
            </a:r>
            <a:r>
              <a:rPr lang="ar-SA" sz="4000" dirty="0" smtClean="0">
                <a:solidFill>
                  <a:srgbClr val="002060"/>
                </a:solidFill>
                <a:latin typeface="Traditional Arabic" pitchFamily="18" charset="-78"/>
                <a:cs typeface="Traditional Arabic" pitchFamily="18" charset="-78"/>
              </a:rPr>
              <a:t>الرّابِعِ </a:t>
            </a:r>
            <a:r>
              <a:rPr lang="ar-AE" sz="4000" dirty="0" smtClean="0">
                <a:solidFill>
                  <a:srgbClr val="002060"/>
                </a:solidFill>
                <a:latin typeface="Traditional Arabic" pitchFamily="18" charset="-78"/>
                <a:cs typeface="Traditional Arabic" pitchFamily="18" charset="-78"/>
              </a:rPr>
              <a:t>– </a:t>
            </a:r>
            <a:r>
              <a:rPr lang="ar-AE" sz="4000" dirty="0" err="1" smtClean="0">
                <a:solidFill>
                  <a:srgbClr val="002060"/>
                </a:solidFill>
                <a:latin typeface="Traditional Arabic" pitchFamily="18" charset="-78"/>
                <a:cs typeface="Traditional Arabic" pitchFamily="18" charset="-78"/>
              </a:rPr>
              <a:t>ص</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و</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م</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ر</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م</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ضان</a:t>
            </a:r>
            <a:r>
              <a:rPr lang="ar-SA" sz="4000" dirty="0" smtClean="0">
                <a:solidFill>
                  <a:srgbClr val="002060"/>
                </a:solidFill>
                <a:latin typeface="Traditional Arabic" pitchFamily="18" charset="-78"/>
                <a:cs typeface="Traditional Arabic" pitchFamily="18" charset="-78"/>
              </a:rPr>
              <a:t>َ</a:t>
            </a: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hlinkClick r:id="rId4" action="ppaction://hlinksldjump"/>
              </a:rPr>
              <a:t>لتخطيط الدرس أضغط هنا</a:t>
            </a:r>
            <a:endParaRPr lang="ar-AE" sz="4000" dirty="0" smtClean="0">
              <a:solidFill>
                <a:srgbClr val="002060"/>
              </a:solidFill>
              <a:latin typeface="Traditional Arabic" pitchFamily="18" charset="-78"/>
              <a:cs typeface="Traditional Arabic" pitchFamily="18" charset="-78"/>
            </a:endParaRPr>
          </a:p>
        </p:txBody>
      </p:sp>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מציין מיקום תוכן 3" descr="a7laqalb.com_12932783571.jpg"/>
          <p:cNvPicPr>
            <a:picLocks noGrp="1" noChangeAspect="1"/>
          </p:cNvPicPr>
          <p:nvPr>
            <p:ph idx="1"/>
          </p:nvPr>
        </p:nvPicPr>
        <p:blipFill>
          <a:blip r:embed="rId2" cstate="print"/>
          <a:stretch>
            <a:fillRect/>
          </a:stretch>
        </p:blipFill>
        <p:spPr>
          <a:xfrm>
            <a:off x="0" y="2016"/>
            <a:ext cx="9143999" cy="6853968"/>
          </a:xfrm>
        </p:spPr>
      </p:pic>
      <p:sp>
        <p:nvSpPr>
          <p:cNvPr id="6" name="מלבן 5"/>
          <p:cNvSpPr/>
          <p:nvPr/>
        </p:nvSpPr>
        <p:spPr>
          <a:xfrm>
            <a:off x="0" y="2565400"/>
            <a:ext cx="9144000" cy="836613"/>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200" b="1" dirty="0" smtClean="0">
                <a:solidFill>
                  <a:schemeClr val="tx1"/>
                </a:solidFill>
                <a:latin typeface="Traditional Arabic" pitchFamily="18" charset="-78"/>
                <a:cs typeface="Traditional Arabic" pitchFamily="18" charset="-78"/>
              </a:rPr>
              <a:t>كيف تعبد</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رب</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ك</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a:t>
            </a:r>
            <a:endParaRPr lang="he-IL" sz="3200" b="1" dirty="0">
              <a:solidFill>
                <a:schemeClr val="tx1"/>
              </a:solidFill>
              <a:latin typeface="Traditional Arabic" pitchFamily="18" charset="-78"/>
            </a:endParaRPr>
          </a:p>
        </p:txBody>
      </p:sp>
      <p:sp>
        <p:nvSpPr>
          <p:cNvPr id="7" name="מלבן 6"/>
          <p:cNvSpPr/>
          <p:nvPr/>
        </p:nvSpPr>
        <p:spPr>
          <a:xfrm>
            <a:off x="0" y="3429000"/>
            <a:ext cx="9144000" cy="836613"/>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200" b="1" dirty="0" smtClean="0">
                <a:solidFill>
                  <a:schemeClr val="tx1"/>
                </a:solidFill>
                <a:latin typeface="Traditional Arabic" pitchFamily="18" charset="-78"/>
                <a:cs typeface="Traditional Arabic" pitchFamily="18" charset="-78"/>
              </a:rPr>
              <a:t>كم عدد</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الصلوات</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المفروضة</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عليك</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a:t>
            </a:r>
            <a:endParaRPr lang="he-IL" sz="3200" b="1" dirty="0">
              <a:solidFill>
                <a:schemeClr val="tx1"/>
              </a:solidFill>
              <a:latin typeface="Traditional Arabic" pitchFamily="18" charset="-78"/>
            </a:endParaRPr>
          </a:p>
        </p:txBody>
      </p:sp>
      <p:sp>
        <p:nvSpPr>
          <p:cNvPr id="8" name="מלבן 7"/>
          <p:cNvSpPr/>
          <p:nvPr/>
        </p:nvSpPr>
        <p:spPr>
          <a:xfrm>
            <a:off x="0" y="4293096"/>
            <a:ext cx="9144000" cy="936625"/>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200" b="1" dirty="0" smtClean="0">
                <a:solidFill>
                  <a:schemeClr val="tx1"/>
                </a:solidFill>
                <a:latin typeface="Traditional Arabic" pitchFamily="18" charset="-78"/>
                <a:cs typeface="Traditional Arabic" pitchFamily="18" charset="-78"/>
              </a:rPr>
              <a:t>أين</a:t>
            </a:r>
            <a:r>
              <a:rPr lang="ar-SA" sz="3200" b="1" smtClean="0">
                <a:solidFill>
                  <a:schemeClr val="tx1"/>
                </a:solidFill>
                <a:latin typeface="Traditional Arabic" pitchFamily="18" charset="-78"/>
                <a:cs typeface="Traditional Arabic" pitchFamily="18" charset="-78"/>
              </a:rPr>
              <a:t> يَحِجُ</a:t>
            </a:r>
            <a:r>
              <a:rPr lang="ar-AE" sz="3200" b="1" smtClean="0">
                <a:solidFill>
                  <a:schemeClr val="tx1"/>
                </a:solidFill>
                <a:latin typeface="Traditional Arabic" pitchFamily="18" charset="-78"/>
                <a:cs typeface="Traditional Arabic" pitchFamily="18" charset="-78"/>
              </a:rPr>
              <a:t> </a:t>
            </a:r>
            <a:r>
              <a:rPr lang="ar-SA" sz="3200" b="1" dirty="0" smtClean="0">
                <a:solidFill>
                  <a:schemeClr val="tx1"/>
                </a:solidFill>
                <a:latin typeface="Traditional Arabic" pitchFamily="18" charset="-78"/>
                <a:cs typeface="Traditional Arabic" pitchFamily="18" charset="-78"/>
              </a:rPr>
              <a:t>المُسْلِمونَ</a:t>
            </a:r>
            <a:r>
              <a:rPr lang="ar-AE" sz="3200" b="1" dirty="0" smtClean="0">
                <a:solidFill>
                  <a:schemeClr val="tx1"/>
                </a:solidFill>
                <a:latin typeface="Traditional Arabic" pitchFamily="18" charset="-78"/>
                <a:cs typeface="Traditional Arabic" pitchFamily="18" charset="-78"/>
              </a:rPr>
              <a:t> ؟</a:t>
            </a:r>
            <a:endParaRPr lang="he-IL" sz="3200" b="1" dirty="0">
              <a:solidFill>
                <a:schemeClr val="tx1"/>
              </a:solidFill>
              <a:latin typeface="Traditional Arabic" pitchFamily="18" charset="-78"/>
            </a:endParaRPr>
          </a:p>
        </p:txBody>
      </p:sp>
      <p:sp>
        <p:nvSpPr>
          <p:cNvPr id="9" name="מלבן 8"/>
          <p:cNvSpPr/>
          <p:nvPr/>
        </p:nvSpPr>
        <p:spPr>
          <a:xfrm>
            <a:off x="0" y="5229225"/>
            <a:ext cx="9144000" cy="836613"/>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SA" sz="3200" b="1" dirty="0" smtClean="0">
                <a:solidFill>
                  <a:schemeClr val="tx1"/>
                </a:solidFill>
                <a:latin typeface="Traditional Arabic" pitchFamily="18" charset="-78"/>
                <a:cs typeface="Traditional Arabic" pitchFamily="18" charset="-78"/>
              </a:rPr>
              <a:t>ما اسمُ</a:t>
            </a:r>
            <a:r>
              <a:rPr lang="ar-AE" sz="3200" b="1" dirty="0" smtClean="0">
                <a:solidFill>
                  <a:schemeClr val="tx1"/>
                </a:solidFill>
                <a:latin typeface="Traditional Arabic" pitchFamily="18" charset="-78"/>
                <a:cs typeface="Traditional Arabic" pitchFamily="18" charset="-78"/>
              </a:rPr>
              <a:t> شه</a:t>
            </a:r>
            <a:r>
              <a:rPr lang="ar-SA" sz="3200" b="1" dirty="0" smtClean="0">
                <a:solidFill>
                  <a:schemeClr val="tx1"/>
                </a:solidFill>
                <a:latin typeface="Traditional Arabic" pitchFamily="18" charset="-78"/>
                <a:cs typeface="Traditional Arabic" pitchFamily="18" charset="-78"/>
              </a:rPr>
              <a:t>رَ الصِّيامِ</a:t>
            </a:r>
            <a:r>
              <a:rPr lang="ar-AE" sz="3200" b="1" dirty="0" smtClean="0">
                <a:solidFill>
                  <a:schemeClr val="tx1"/>
                </a:solidFill>
                <a:latin typeface="Traditional Arabic" pitchFamily="18" charset="-78"/>
                <a:cs typeface="Traditional Arabic" pitchFamily="18" charset="-78"/>
              </a:rPr>
              <a:t>؟</a:t>
            </a:r>
            <a:endParaRPr lang="he-IL" sz="3200" b="1" dirty="0">
              <a:solidFill>
                <a:schemeClr val="tx1"/>
              </a:solidFill>
              <a:latin typeface="Traditional Arabic" pitchFamily="18" charset="-78"/>
            </a:endParaRPr>
          </a:p>
        </p:txBody>
      </p:sp>
      <p:sp>
        <p:nvSpPr>
          <p:cNvPr id="11" name="מלבן 10"/>
          <p:cNvSpPr/>
          <p:nvPr/>
        </p:nvSpPr>
        <p:spPr>
          <a:xfrm>
            <a:off x="0" y="-12870"/>
            <a:ext cx="9144000" cy="836613"/>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200" b="1" dirty="0" smtClean="0">
                <a:solidFill>
                  <a:schemeClr val="tx1"/>
                </a:solidFill>
                <a:latin typeface="Traditional Arabic" pitchFamily="18" charset="-78"/>
                <a:cs typeface="Traditional Arabic" pitchFamily="18" charset="-78"/>
              </a:rPr>
              <a:t>ما </a:t>
            </a:r>
            <a:r>
              <a:rPr lang="ar-AE" sz="3200" b="1" dirty="0" err="1" smtClean="0">
                <a:solidFill>
                  <a:schemeClr val="tx1"/>
                </a:solidFill>
                <a:latin typeface="Traditional Arabic" pitchFamily="18" charset="-78"/>
                <a:cs typeface="Traditional Arabic" pitchFamily="18" charset="-78"/>
              </a:rPr>
              <a:t>ه</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ي</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د</a:t>
            </a:r>
            <a:r>
              <a:rPr lang="ar-SA" sz="3200" b="1" dirty="0" smtClean="0">
                <a:solidFill>
                  <a:schemeClr val="tx1"/>
                </a:solidFill>
                <a:latin typeface="Traditional Arabic" pitchFamily="18" charset="-78"/>
                <a:cs typeface="Traditional Arabic" pitchFamily="18" charset="-78"/>
              </a:rPr>
              <a:t>ِ</a:t>
            </a:r>
            <a:r>
              <a:rPr lang="ar-AE" sz="3200" b="1" dirty="0" err="1" smtClean="0">
                <a:solidFill>
                  <a:schemeClr val="tx1"/>
                </a:solidFill>
                <a:latin typeface="Traditional Arabic" pitchFamily="18" charset="-78"/>
                <a:cs typeface="Traditional Arabic" pitchFamily="18" charset="-78"/>
              </a:rPr>
              <a:t>يان</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ت</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ك</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a:t>
            </a:r>
            <a:endParaRPr lang="he-IL" sz="3200" b="1" dirty="0">
              <a:solidFill>
                <a:schemeClr val="tx1"/>
              </a:solidFill>
              <a:latin typeface="Traditional Arabic" pitchFamily="18" charset="-78"/>
            </a:endParaRPr>
          </a:p>
        </p:txBody>
      </p:sp>
      <p:sp>
        <p:nvSpPr>
          <p:cNvPr id="12" name="מלבן 11"/>
          <p:cNvSpPr/>
          <p:nvPr/>
        </p:nvSpPr>
        <p:spPr>
          <a:xfrm>
            <a:off x="0" y="836613"/>
            <a:ext cx="9144000" cy="863600"/>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200" b="1" dirty="0" smtClean="0">
                <a:solidFill>
                  <a:schemeClr val="tx1"/>
                </a:solidFill>
                <a:latin typeface="Traditional Arabic" pitchFamily="18" charset="-78"/>
                <a:cs typeface="Traditional Arabic" pitchFamily="18" charset="-78"/>
              </a:rPr>
              <a:t>من</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ه</a:t>
            </a:r>
            <a:r>
              <a:rPr lang="ar-SA" sz="3200" b="1" smtClean="0">
                <a:solidFill>
                  <a:schemeClr val="tx1"/>
                </a:solidFill>
                <a:latin typeface="Traditional Arabic" pitchFamily="18" charset="-78"/>
                <a:cs typeface="Traditional Arabic" pitchFamily="18" charset="-78"/>
              </a:rPr>
              <a:t>ُ</a:t>
            </a:r>
            <a:r>
              <a:rPr lang="ar-AE" sz="3200" b="1" smtClean="0">
                <a:solidFill>
                  <a:schemeClr val="tx1"/>
                </a:solidFill>
                <a:latin typeface="Traditional Arabic" pitchFamily="18" charset="-78"/>
                <a:cs typeface="Traditional Arabic" pitchFamily="18" charset="-78"/>
              </a:rPr>
              <a:t>و</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ر</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ب</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ك</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a:t>
            </a:r>
            <a:endParaRPr lang="he-IL" sz="3200" b="1" dirty="0">
              <a:solidFill>
                <a:schemeClr val="tx1"/>
              </a:solidFill>
              <a:latin typeface="Traditional Arabic" pitchFamily="18" charset="-78"/>
            </a:endParaRPr>
          </a:p>
        </p:txBody>
      </p:sp>
      <p:sp>
        <p:nvSpPr>
          <p:cNvPr id="13" name="מלבן 12"/>
          <p:cNvSpPr/>
          <p:nvPr/>
        </p:nvSpPr>
        <p:spPr>
          <a:xfrm>
            <a:off x="0" y="6021388"/>
            <a:ext cx="9144000" cy="836612"/>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200" b="1" dirty="0" smtClean="0">
                <a:solidFill>
                  <a:schemeClr val="tx1"/>
                </a:solidFill>
                <a:latin typeface="Traditional Arabic" pitchFamily="18" charset="-78"/>
                <a:cs typeface="Traditional Arabic" pitchFamily="18" charset="-78"/>
              </a:rPr>
              <a:t>ما</a:t>
            </a:r>
            <a:r>
              <a:rPr lang="ar-SA" sz="3200" b="1" dirty="0" smtClean="0">
                <a:solidFill>
                  <a:schemeClr val="tx1"/>
                </a:solidFill>
                <a:latin typeface="Traditional Arabic" pitchFamily="18" charset="-78"/>
                <a:cs typeface="Traditional Arabic" pitchFamily="18" charset="-78"/>
              </a:rPr>
              <a:t>ذا تعني</a:t>
            </a:r>
            <a:r>
              <a:rPr lang="ar-AE" sz="3200" b="1" dirty="0" smtClean="0">
                <a:solidFill>
                  <a:schemeClr val="tx1"/>
                </a:solidFill>
                <a:latin typeface="Traditional Arabic" pitchFamily="18" charset="-78"/>
                <a:cs typeface="Traditional Arabic" pitchFamily="18" charset="-78"/>
              </a:rPr>
              <a:t> الزكاة</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a:t>
            </a:r>
            <a:endParaRPr lang="he-IL" sz="3200" b="1" dirty="0">
              <a:solidFill>
                <a:schemeClr val="tx1"/>
              </a:solidFill>
              <a:latin typeface="Traditional Arabic" pitchFamily="18" charset="-78"/>
            </a:endParaRPr>
          </a:p>
        </p:txBody>
      </p:sp>
      <p:sp>
        <p:nvSpPr>
          <p:cNvPr id="14" name="מלבן 13"/>
          <p:cNvSpPr/>
          <p:nvPr/>
        </p:nvSpPr>
        <p:spPr>
          <a:xfrm>
            <a:off x="0" y="1700808"/>
            <a:ext cx="9144000" cy="836613"/>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200" b="1" dirty="0" smtClean="0">
                <a:solidFill>
                  <a:schemeClr val="tx1"/>
                </a:solidFill>
                <a:latin typeface="Traditional Arabic" pitchFamily="18" charset="-78"/>
                <a:cs typeface="Traditional Arabic" pitchFamily="18" charset="-78"/>
              </a:rPr>
              <a:t>من</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 هو نبي</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ك</a:t>
            </a:r>
            <a:r>
              <a:rPr lang="ar-SA" sz="3200" b="1" dirty="0" smtClean="0">
                <a:solidFill>
                  <a:schemeClr val="tx1"/>
                </a:solidFill>
                <a:latin typeface="Traditional Arabic" pitchFamily="18" charset="-78"/>
                <a:cs typeface="Traditional Arabic" pitchFamily="18" charset="-78"/>
              </a:rPr>
              <a:t>َ</a:t>
            </a:r>
            <a:r>
              <a:rPr lang="ar-AE" sz="3200" b="1" dirty="0" smtClean="0">
                <a:solidFill>
                  <a:schemeClr val="tx1"/>
                </a:solidFill>
                <a:latin typeface="Traditional Arabic" pitchFamily="18" charset="-78"/>
                <a:cs typeface="Traditional Arabic" pitchFamily="18" charset="-78"/>
              </a:rPr>
              <a:t>؟</a:t>
            </a:r>
            <a:endParaRPr lang="he-IL" sz="3200" b="1" dirty="0">
              <a:solidFill>
                <a:schemeClr val="tx1"/>
              </a:solidFill>
              <a:latin typeface="Traditional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grpId="1" nodeType="clickEffect">
                                  <p:stCondLst>
                                    <p:cond delay="0"/>
                                  </p:stCondLst>
                                  <p:childTnLst>
                                    <p:anim calcmode="lin" valueType="num">
                                      <p:cBhvr>
                                        <p:cTn id="16" dur="500"/>
                                        <p:tgtEl>
                                          <p:spTgt spid="14"/>
                                        </p:tgtEl>
                                        <p:attrNameLst>
                                          <p:attrName>ppt_w</p:attrName>
                                        </p:attrNameLst>
                                      </p:cBhvr>
                                      <p:tavLst>
                                        <p:tav tm="0">
                                          <p:val>
                                            <p:strVal val="ppt_w"/>
                                          </p:val>
                                        </p:tav>
                                        <p:tav tm="100000">
                                          <p:val>
                                            <p:fltVal val="0"/>
                                          </p:val>
                                        </p:tav>
                                      </p:tavLst>
                                    </p:anim>
                                    <p:anim calcmode="lin" valueType="num">
                                      <p:cBhvr>
                                        <p:cTn id="17" dur="500"/>
                                        <p:tgtEl>
                                          <p:spTgt spid="14"/>
                                        </p:tgtEl>
                                        <p:attrNameLst>
                                          <p:attrName>ppt_h</p:attrName>
                                        </p:attrNameLst>
                                      </p:cBhvr>
                                      <p:tavLst>
                                        <p:tav tm="0">
                                          <p:val>
                                            <p:strVal val="ppt_h"/>
                                          </p:val>
                                        </p:tav>
                                        <p:tav tm="100000">
                                          <p:val>
                                            <p:fltVal val="0"/>
                                          </p:val>
                                        </p:tav>
                                      </p:tavLst>
                                    </p:anim>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grpId="0" nodeType="clickEffect">
                                  <p:stCondLst>
                                    <p:cond delay="0"/>
                                  </p:stCondLst>
                                  <p:childTnLst>
                                    <p:animEffect transition="out" filter="box(in)">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grpId="0" nodeType="clickEffect">
                                  <p:stCondLst>
                                    <p:cond delay="0"/>
                                  </p:stCondLst>
                                  <p:childTnLst>
                                    <p:animEffect transition="out" filter="box(in)">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0" nodeType="clickEffect">
                                  <p:stCondLst>
                                    <p:cond delay="0"/>
                                  </p:stCondLst>
                                  <p:childTnLst>
                                    <p:animEffect transition="out" filter="box(in)">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0" nodeType="clickEffect">
                                  <p:stCondLst>
                                    <p:cond delay="0"/>
                                  </p:stCondLst>
                                  <p:childTnLst>
                                    <p:animEffect transition="out" filter="box(i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grpId="0" nodeType="clickEffect">
                                  <p:stCondLst>
                                    <p:cond delay="0"/>
                                  </p:stCondLst>
                                  <p:childTnLst>
                                    <p:animEffect transition="out" filter="box(in)">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7" name="תמונה 6" descr="568610_01282199180.png"/>
          <p:cNvPicPr>
            <a:picLocks noChangeAspect="1"/>
          </p:cNvPicPr>
          <p:nvPr/>
        </p:nvPicPr>
        <p:blipFill>
          <a:blip r:embed="rId4" cstate="print"/>
          <a:stretch>
            <a:fillRect/>
          </a:stretch>
        </p:blipFill>
        <p:spPr>
          <a:xfrm>
            <a:off x="3059832" y="764704"/>
            <a:ext cx="3672408" cy="3094615"/>
          </a:xfrm>
          <a:prstGeom prst="rect">
            <a:avLst/>
          </a:prstGeom>
        </p:spPr>
      </p:pic>
      <p:sp>
        <p:nvSpPr>
          <p:cNvPr id="10" name="TextBox 9"/>
          <p:cNvSpPr txBox="1"/>
          <p:nvPr/>
        </p:nvSpPr>
        <p:spPr>
          <a:xfrm>
            <a:off x="9900592" y="4005064"/>
            <a:ext cx="184731" cy="369332"/>
          </a:xfrm>
          <a:prstGeom prst="rect">
            <a:avLst/>
          </a:prstGeom>
          <a:noFill/>
        </p:spPr>
        <p:txBody>
          <a:bodyPr wrap="none" rtlCol="1">
            <a:spAutoFit/>
          </a:bodyPr>
          <a:lstStyle/>
          <a:p>
            <a:endParaRPr lang="he-IL" dirty="0"/>
          </a:p>
        </p:txBody>
      </p:sp>
      <p:sp>
        <p:nvSpPr>
          <p:cNvPr id="11" name="TextBox 10"/>
          <p:cNvSpPr txBox="1"/>
          <p:nvPr/>
        </p:nvSpPr>
        <p:spPr>
          <a:xfrm>
            <a:off x="1331640" y="4797152"/>
            <a:ext cx="5976664" cy="707886"/>
          </a:xfrm>
          <a:prstGeom prst="rect">
            <a:avLst/>
          </a:prstGeom>
          <a:noFill/>
        </p:spPr>
        <p:txBody>
          <a:bodyPr wrap="square" rtlCol="1">
            <a:spAutoFit/>
          </a:bodyPr>
          <a:lstStyle/>
          <a:p>
            <a:pPr>
              <a:buFont typeface="Arial" pitchFamily="34" charset="0"/>
              <a:buChar char="•"/>
            </a:pPr>
            <a:r>
              <a:rPr lang="ar-SA" sz="4000" dirty="0" smtClean="0">
                <a:latin typeface="Traditional Arabic" pitchFamily="18" charset="-78"/>
                <a:cs typeface="Traditional Arabic" pitchFamily="18" charset="-78"/>
              </a:rPr>
              <a:t> </a:t>
            </a:r>
            <a:r>
              <a:rPr lang="ar-AE" sz="4000" dirty="0" smtClean="0">
                <a:latin typeface="Traditional Arabic" pitchFamily="18" charset="-78"/>
                <a:cs typeface="Traditional Arabic" pitchFamily="18" charset="-78"/>
              </a:rPr>
              <a:t>ماذا </a:t>
            </a:r>
            <a:r>
              <a:rPr lang="ar-AE" sz="4000" dirty="0" err="1" smtClean="0">
                <a:latin typeface="Traditional Arabic" pitchFamily="18" charset="-78"/>
                <a:cs typeface="Traditional Arabic" pitchFamily="18" charset="-78"/>
              </a:rPr>
              <a:t>ي</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خ</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ط</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ر</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ب</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بال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ك</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ع</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د</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ما </a:t>
            </a:r>
            <a:r>
              <a:rPr lang="ar-AE" sz="4000" dirty="0" err="1" smtClean="0">
                <a:latin typeface="Traditional Arabic" pitchFamily="18" charset="-78"/>
                <a:cs typeface="Traditional Arabic" pitchFamily="18" charset="-78"/>
              </a:rPr>
              <a:t>ت</a:t>
            </a:r>
            <a:r>
              <a:rPr lang="ar-SA" sz="4000" dirty="0" smtClean="0">
                <a:latin typeface="Traditional Arabic" pitchFamily="18" charset="-78"/>
                <a:cs typeface="Traditional Arabic" pitchFamily="18" charset="-78"/>
              </a:rPr>
              <a:t>َ</a:t>
            </a:r>
            <a:r>
              <a:rPr lang="ar-AE" sz="4000" dirty="0" err="1" smtClean="0">
                <a:latin typeface="Traditional Arabic" pitchFamily="18" charset="-78"/>
                <a:cs typeface="Traditional Arabic" pitchFamily="18" charset="-78"/>
              </a:rPr>
              <a:t>رى</a:t>
            </a:r>
            <a:r>
              <a:rPr lang="ar-AE" sz="4000" dirty="0" smtClean="0">
                <a:latin typeface="Traditional Arabic" pitchFamily="18" charset="-78"/>
                <a:cs typeface="Traditional Arabic" pitchFamily="18" charset="-78"/>
              </a:rPr>
              <a:t> </a:t>
            </a:r>
            <a:r>
              <a:rPr lang="ar-AE" sz="4000" dirty="0" err="1" smtClean="0">
                <a:latin typeface="Traditional Arabic" pitchFamily="18" charset="-78"/>
                <a:cs typeface="Traditional Arabic" pitchFamily="18" charset="-78"/>
              </a:rPr>
              <a:t>هذ</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ه</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AE" sz="4000" dirty="0" err="1" smtClean="0">
                <a:latin typeface="Traditional Arabic" pitchFamily="18" charset="-78"/>
                <a:cs typeface="Traditional Arabic" pitchFamily="18" charset="-78"/>
              </a:rPr>
              <a:t>الص</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ور</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ة</a:t>
            </a:r>
            <a:r>
              <a:rPr lang="ar-SA" sz="4000" dirty="0" smtClean="0">
                <a:latin typeface="Traditional Arabic" pitchFamily="18" charset="-78"/>
                <a:cs typeface="Traditional Arabic" pitchFamily="18" charset="-78"/>
              </a:rPr>
              <a:t>َ </a:t>
            </a:r>
            <a:r>
              <a:rPr lang="ar-AE" sz="4000" dirty="0" smtClean="0">
                <a:latin typeface="Traditional Arabic" pitchFamily="18" charset="-78"/>
                <a:cs typeface="Traditional Arabic" pitchFamily="18" charset="-78"/>
              </a:rPr>
              <a:t>؟</a:t>
            </a:r>
            <a:endParaRPr lang="he-IL" sz="4000" dirty="0">
              <a:latin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7" name="תמונה 6" descr="1 (1).jpg"/>
          <p:cNvPicPr>
            <a:picLocks noChangeAspect="1"/>
          </p:cNvPicPr>
          <p:nvPr/>
        </p:nvPicPr>
        <p:blipFill>
          <a:blip r:embed="rId4" cstate="print"/>
          <a:stretch>
            <a:fillRect/>
          </a:stretch>
        </p:blipFill>
        <p:spPr>
          <a:xfrm>
            <a:off x="539552" y="476672"/>
            <a:ext cx="7992888" cy="600464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251520" y="764704"/>
            <a:ext cx="8496944" cy="5078313"/>
          </a:xfrm>
          <a:prstGeom prst="rect">
            <a:avLst/>
          </a:prstGeom>
          <a:noFill/>
        </p:spPr>
        <p:txBody>
          <a:bodyPr wrap="square" rtlCol="1">
            <a:spAutoFit/>
          </a:bodyPr>
          <a:lstStyle/>
          <a:p>
            <a:r>
              <a:rPr lang="ar-AE" sz="3600" u="sng" dirty="0" err="1" smtClean="0">
                <a:latin typeface="Traditional Arabic" pitchFamily="18" charset="-78"/>
                <a:cs typeface="Traditional Arabic" pitchFamily="18" charset="-78"/>
              </a:rPr>
              <a:t>الز</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كاة</a:t>
            </a:r>
            <a:r>
              <a:rPr lang="ar-SA" sz="3600" u="sng"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قدار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خ</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 زاد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َقَد </a:t>
            </a:r>
            <a:r>
              <a:rPr lang="ar-AE" sz="3600" dirty="0" smtClean="0">
                <a:latin typeface="Traditional Arabic" pitchFamily="18" charset="-78"/>
                <a:cs typeface="Traditional Arabic" pitchFamily="18" charset="-78"/>
              </a:rPr>
              <a:t>مر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عام</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عند</a:t>
            </a:r>
            <a:r>
              <a:rPr lang="ar-SA" sz="3600" dirty="0" smtClean="0">
                <a:latin typeface="Traditional Arabic" pitchFamily="18" charset="-78"/>
                <a:cs typeface="Traditional Arabic" pitchFamily="18" charset="-78"/>
              </a:rPr>
              <a:t>َ صاحِبَهُ</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هيَ</a:t>
            </a:r>
            <a:r>
              <a:rPr lang="ar-AE" sz="3600" dirty="0" smtClean="0">
                <a:latin typeface="Traditional Arabic" pitchFamily="18" charset="-78"/>
                <a:cs typeface="Traditional Arabic" pitchFamily="18" charset="-78"/>
              </a:rPr>
              <a:t> فرض </a:t>
            </a:r>
            <a:r>
              <a:rPr lang="ar-SA" sz="3600" dirty="0" smtClean="0">
                <a:latin typeface="Traditional Arabic" pitchFamily="18" charset="-78"/>
                <a:cs typeface="Traditional Arabic" pitchFamily="18" charset="-78"/>
              </a:rPr>
              <a:t>منَ </a:t>
            </a:r>
            <a:r>
              <a:rPr lang="ar-AE" sz="3600" dirty="0" smtClean="0">
                <a:latin typeface="Traditional Arabic" pitchFamily="18" charset="-78"/>
                <a:cs typeface="Traditional Arabic" pitchFamily="18" charset="-78"/>
              </a:rPr>
              <a:t>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سبحان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عالى</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على المسلمين</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حتى يساعد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الغني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منهم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الفقير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هذ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الأموال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ؤ</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خ</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غن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المسلمين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تُعطى </a:t>
            </a:r>
            <a:r>
              <a:rPr lang="ar-AE" sz="3600" dirty="0" err="1"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رائ</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بذلك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يسود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والمحبة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والتعاون</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بين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المسلمين</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 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سى</a:t>
            </a:r>
            <a:r>
              <a:rPr lang="ar-AE" sz="3600" dirty="0" smtClean="0">
                <a:latin typeface="Traditional Arabic" pitchFamily="18" charset="-78"/>
                <a:cs typeface="Traditional Arabic" pitchFamily="18" charset="-78"/>
              </a:rPr>
              <a:t> الغ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ني </a:t>
            </a:r>
            <a:r>
              <a:rPr lang="ar-AE" sz="3600" dirty="0" err="1" smtClean="0">
                <a:latin typeface="Traditional Arabic" pitchFamily="18" charset="-78"/>
                <a:cs typeface="Traditional Arabic" pitchFamily="18" charset="-78"/>
              </a:rPr>
              <a:t>الف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قير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قير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لى</a:t>
            </a:r>
            <a:r>
              <a:rPr lang="ar-AE" sz="3600" dirty="0" smtClean="0">
                <a:latin typeface="Traditional Arabic" pitchFamily="18" charset="-78"/>
                <a:cs typeface="Traditional Arabic" pitchFamily="18" charset="-78"/>
              </a:rPr>
              <a:t> مال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 وَهذا </a:t>
            </a:r>
            <a:r>
              <a:rPr lang="ar-AE" sz="3600" u="sng" dirty="0" smtClean="0">
                <a:latin typeface="Traditional Arabic" pitchFamily="18" charset="-78"/>
                <a:cs typeface="Traditional Arabic" pitchFamily="18" charset="-78"/>
              </a:rPr>
              <a:t>ي</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ق</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وي</a:t>
            </a:r>
            <a:r>
              <a:rPr lang="ar-AE"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الص</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ل</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ة</a:t>
            </a:r>
            <a:r>
              <a:rPr lang="ar-SA" sz="3600" u="sng"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المسلمين</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يجع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 </a:t>
            </a:r>
            <a:r>
              <a:rPr lang="ar-AE" sz="3600" dirty="0" err="1" smtClean="0">
                <a:latin typeface="Traditional Arabic" pitchFamily="18" charset="-78"/>
                <a:cs typeface="Traditional Arabic" pitchFamily="18" charset="-78"/>
              </a:rPr>
              <a:t>كالج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الواح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a:p>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6" name="תמונה 5" descr="76747alsh3er.jpg"/>
          <p:cNvPicPr>
            <a:picLocks noChangeAspect="1"/>
          </p:cNvPicPr>
          <p:nvPr/>
        </p:nvPicPr>
        <p:blipFill>
          <a:blip r:embed="rId4" cstate="print"/>
          <a:srcRect t="8151" b="27050"/>
          <a:stretch>
            <a:fillRect/>
          </a:stretch>
        </p:blipFill>
        <p:spPr>
          <a:xfrm>
            <a:off x="899592" y="548680"/>
            <a:ext cx="3314700" cy="3456384"/>
          </a:xfrm>
          <a:prstGeom prst="rect">
            <a:avLst/>
          </a:prstGeom>
        </p:spPr>
      </p:pic>
      <p:pic>
        <p:nvPicPr>
          <p:cNvPr id="7" name="תמונה 6" descr="568610_01282199180.png"/>
          <p:cNvPicPr>
            <a:picLocks noChangeAspect="1"/>
          </p:cNvPicPr>
          <p:nvPr/>
        </p:nvPicPr>
        <p:blipFill>
          <a:blip r:embed="rId5" cstate="print"/>
          <a:srcRect l="5901" t="21651" r="48425" b="18500"/>
          <a:stretch>
            <a:fillRect/>
          </a:stretch>
        </p:blipFill>
        <p:spPr>
          <a:xfrm>
            <a:off x="4932040" y="539989"/>
            <a:ext cx="3672408" cy="3609091"/>
          </a:xfrm>
          <a:prstGeom prst="rect">
            <a:avLst/>
          </a:prstGeom>
        </p:spPr>
      </p:pic>
      <p:sp>
        <p:nvSpPr>
          <p:cNvPr id="8" name="TextBox 7"/>
          <p:cNvSpPr txBox="1"/>
          <p:nvPr/>
        </p:nvSpPr>
        <p:spPr>
          <a:xfrm>
            <a:off x="1331640" y="4509120"/>
            <a:ext cx="5040560" cy="646331"/>
          </a:xfrm>
          <a:prstGeom prst="rect">
            <a:avLst/>
          </a:prstGeom>
          <a:noFill/>
        </p:spPr>
        <p:txBody>
          <a:bodyPr wrap="square" rtlCol="1">
            <a:spAutoFit/>
          </a:bodyPr>
          <a:lstStyle/>
          <a:p>
            <a:pPr>
              <a:buFont typeface="Arial" pitchFamily="34" charset="0"/>
              <a:buChar char="•"/>
            </a:pP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ماذا ت</a:t>
            </a:r>
            <a:r>
              <a:rPr lang="ar-SA" sz="3600" dirty="0" err="1" smtClean="0">
                <a:latin typeface="Traditional Arabic" pitchFamily="18" charset="-78"/>
                <a:cs typeface="Traditional Arabic" pitchFamily="18" charset="-78"/>
              </a:rPr>
              <a:t>َرى</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 في </a:t>
            </a:r>
            <a:r>
              <a:rPr lang="ar-AE" sz="3600" dirty="0" smtClean="0">
                <a:latin typeface="Traditional Arabic" pitchFamily="18" charset="-78"/>
                <a:cs typeface="Traditional Arabic" pitchFamily="18" charset="-78"/>
              </a:rPr>
              <a:t>هذه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ور</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a:t>
            </a:r>
            <a:endParaRPr lang="he-IL" sz="3600" dirty="0">
              <a:latin typeface="Traditional Arabic" pitchFamily="18" charset="-78"/>
            </a:endParaRPr>
          </a:p>
        </p:txBody>
      </p:sp>
      <p:sp>
        <p:nvSpPr>
          <p:cNvPr id="10" name="TextBox 9"/>
          <p:cNvSpPr txBox="1"/>
          <p:nvPr/>
        </p:nvSpPr>
        <p:spPr>
          <a:xfrm>
            <a:off x="9900592" y="4005064"/>
            <a:ext cx="184731" cy="369332"/>
          </a:xfrm>
          <a:prstGeom prst="rect">
            <a:avLst/>
          </a:prstGeom>
          <a:noFill/>
        </p:spPr>
        <p:txBody>
          <a:bodyPr wrap="none" rtlCol="1">
            <a:spAutoFit/>
          </a:bodyPr>
          <a:lstStyle/>
          <a:p>
            <a:endParaRPr lang="he-IL" dirty="0"/>
          </a:p>
        </p:txBody>
      </p:sp>
      <p:sp>
        <p:nvSpPr>
          <p:cNvPr id="11" name="TextBox 10"/>
          <p:cNvSpPr txBox="1"/>
          <p:nvPr/>
        </p:nvSpPr>
        <p:spPr>
          <a:xfrm>
            <a:off x="1835696" y="5229200"/>
            <a:ext cx="4608512" cy="646331"/>
          </a:xfrm>
          <a:prstGeom prst="rect">
            <a:avLst/>
          </a:prstGeom>
          <a:noFill/>
        </p:spPr>
        <p:txBody>
          <a:bodyPr wrap="square" rtlCol="1">
            <a:spAutoFit/>
          </a:bodyPr>
          <a:lstStyle/>
          <a:p>
            <a:pPr>
              <a:buFont typeface="Arial" pitchFamily="34" charset="0"/>
              <a:buChar char="•"/>
            </a:pP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ومقطع الفيديو </a:t>
            </a:r>
            <a:r>
              <a:rPr lang="ar-AE" sz="3600" dirty="0" smtClean="0">
                <a:latin typeface="Traditional Arabic" pitchFamily="18" charset="-78"/>
                <a:cs typeface="Traditional Arabic" pitchFamily="18" charset="-78"/>
                <a:hlinkClick r:id="rId6"/>
              </a:rPr>
              <a:t>هذا </a:t>
            </a:r>
            <a:r>
              <a:rPr lang="ar-SA" sz="3600" dirty="0" smtClean="0">
                <a:latin typeface="Traditional Arabic" pitchFamily="18" charset="-78"/>
                <a:cs typeface="Traditional Arabic" pitchFamily="18" charset="-78"/>
              </a:rPr>
              <a:t>.</a:t>
            </a:r>
            <a:endParaRPr lang="he-IL" sz="3600" dirty="0">
              <a:latin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7" name="תמונה 6" descr="1 (1).jpg"/>
          <p:cNvPicPr>
            <a:picLocks noChangeAspect="1"/>
          </p:cNvPicPr>
          <p:nvPr/>
        </p:nvPicPr>
        <p:blipFill>
          <a:blip r:embed="rId4" cstate="print"/>
          <a:stretch>
            <a:fillRect/>
          </a:stretch>
        </p:blipFill>
        <p:spPr>
          <a:xfrm>
            <a:off x="611561" y="476672"/>
            <a:ext cx="7920880" cy="600464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611560" y="692696"/>
            <a:ext cx="8136904" cy="5078313"/>
          </a:xfrm>
          <a:prstGeom prst="rect">
            <a:avLst/>
          </a:prstGeom>
          <a:noFill/>
        </p:spPr>
        <p:txBody>
          <a:bodyPr wrap="square" rtlCol="1">
            <a:spAutoFit/>
          </a:bodyPr>
          <a:lstStyle/>
          <a:p>
            <a:r>
              <a:rPr lang="ar-AE" sz="3600" u="sng" dirty="0" smtClean="0">
                <a:latin typeface="Traditional Arabic" pitchFamily="18" charset="-78"/>
                <a:cs typeface="Traditional Arabic" pitchFamily="18" charset="-78"/>
              </a:rPr>
              <a:t>ص</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يام</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ش</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ه</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ر</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ر</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م</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ضان</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 </a:t>
            </a:r>
          </a:p>
          <a:p>
            <a:endParaRPr lang="ar-AE"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مُسْلِمُ</a:t>
            </a:r>
            <a:r>
              <a:rPr lang="ar-AE" sz="3600" dirty="0" smtClean="0">
                <a:latin typeface="Traditional Arabic" pitchFamily="18" charset="-78"/>
                <a:cs typeface="Traditional Arabic" pitchFamily="18" charset="-78"/>
              </a:rPr>
              <a:t> عن</a:t>
            </a:r>
            <a:r>
              <a:rPr lang="ar-SA" sz="3600" dirty="0" smtClean="0">
                <a:latin typeface="Traditional Arabic" pitchFamily="18" charset="-78"/>
                <a:cs typeface="Traditional Arabic" pitchFamily="18" charset="-78"/>
              </a:rPr>
              <a:t> تَناوُلِ</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طَّعامِ</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والش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ا</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آ</a:t>
            </a:r>
            <a:r>
              <a:rPr lang="ar-AE" sz="3600" dirty="0" err="1" smtClean="0">
                <a:latin typeface="Traditional Arabic" pitchFamily="18" charset="-78"/>
                <a:cs typeface="Traditional Arabic" pitchFamily="18" charset="-78"/>
              </a:rPr>
              <a:t>ذان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الفجر إلى </a:t>
            </a:r>
            <a:r>
              <a:rPr lang="ar-SA" sz="3600" dirty="0" smtClean="0">
                <a:latin typeface="Traditional Arabic" pitchFamily="18" charset="-78"/>
                <a:cs typeface="Traditional Arabic" pitchFamily="18" charset="-78"/>
              </a:rPr>
              <a:t>آ</a:t>
            </a:r>
            <a:r>
              <a:rPr lang="ar-AE" sz="3600" dirty="0" err="1" smtClean="0">
                <a:latin typeface="Traditional Arabic" pitchFamily="18" charset="-78"/>
                <a:cs typeface="Traditional Arabic" pitchFamily="18" charset="-78"/>
              </a:rPr>
              <a:t>ذان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المغرب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فَ</a:t>
            </a:r>
            <a:r>
              <a:rPr lang="ar-AE" sz="3600" dirty="0" smtClean="0">
                <a:latin typeface="Traditional Arabic" pitchFamily="18" charset="-78"/>
                <a:cs typeface="Traditional Arabic" pitchFamily="18" charset="-78"/>
              </a:rPr>
              <a:t>قُبيل </a:t>
            </a:r>
            <a:r>
              <a:rPr lang="ar-SA" sz="3600" dirty="0" smtClean="0">
                <a:latin typeface="Traditional Arabic" pitchFamily="18" charset="-78"/>
                <a:cs typeface="Traditional Arabic" pitchFamily="18" charset="-78"/>
              </a:rPr>
              <a:t>آ</a:t>
            </a:r>
            <a:r>
              <a:rPr lang="ar-AE" sz="3600" dirty="0" err="1" smtClean="0">
                <a:latin typeface="Traditional Arabic" pitchFamily="18" charset="-78"/>
                <a:cs typeface="Traditional Arabic" pitchFamily="18" charset="-78"/>
              </a:rPr>
              <a:t>ذان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الفجر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ُكونُ وَقْتَ</a:t>
            </a:r>
            <a:r>
              <a:rPr lang="ar-AE" sz="3600"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الس</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ح</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ر</a:t>
            </a:r>
            <a:r>
              <a:rPr lang="ar-AE" sz="3600" dirty="0" smtClean="0">
                <a:latin typeface="Traditional Arabic" pitchFamily="18" charset="-78"/>
                <a:cs typeface="Traditional Arabic" pitchFamily="18" charset="-78"/>
              </a:rPr>
              <a:t> , </a:t>
            </a:r>
            <a:r>
              <a:rPr lang="ar-SA" sz="3600" dirty="0" smtClean="0">
                <a:latin typeface="Traditional Arabic" pitchFamily="18" charset="-78"/>
                <a:cs typeface="Traditional Arabic" pitchFamily="18" charset="-78"/>
              </a:rPr>
              <a:t>فيَتَناول المسْلِمُ</a:t>
            </a:r>
            <a:r>
              <a:rPr lang="ar-AE" sz="3600" dirty="0" smtClean="0">
                <a:latin typeface="Traditional Arabic" pitchFamily="18" charset="-78"/>
                <a:cs typeface="Traditional Arabic" pitchFamily="18" charset="-78"/>
              </a:rPr>
              <a:t> وجبة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تُقَوِّي</a:t>
            </a:r>
            <a:r>
              <a:rPr lang="ar-SA" sz="3600" dirty="0" smtClean="0">
                <a:latin typeface="Traditional Arabic" pitchFamily="18" charset="-78"/>
                <a:cs typeface="Traditional Arabic" pitchFamily="18" charset="-78"/>
              </a:rPr>
              <a:t>هِ</a:t>
            </a:r>
            <a:r>
              <a:rPr lang="ar-AE" sz="3600" dirty="0" smtClean="0">
                <a:latin typeface="Traditional Arabic" pitchFamily="18" charset="-78"/>
                <a:cs typeface="Traditional Arabic" pitchFamily="18" charset="-78"/>
              </a:rPr>
              <a:t> على </a:t>
            </a:r>
            <a:r>
              <a:rPr lang="ar-SA" sz="3600" dirty="0" err="1" smtClean="0">
                <a:latin typeface="Traditional Arabic" pitchFamily="18" charset="-78"/>
                <a:cs typeface="Traditional Arabic" pitchFamily="18" charset="-78"/>
              </a:rPr>
              <a:t>ال</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يام</a:t>
            </a:r>
            <a:r>
              <a:rPr lang="ar-SA" sz="3600" dirty="0" smtClean="0">
                <a:latin typeface="Traditional Arabic" pitchFamily="18" charset="-78"/>
                <a:cs typeface="Traditional Arabic" pitchFamily="18" charset="-78"/>
              </a:rPr>
              <a:t>ِ طيلَةِ</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وَعِندما يُعْلِنُ المُؤَذِّنُ</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لِصَلاةِ </a:t>
            </a:r>
            <a:r>
              <a:rPr lang="ar-AE" sz="3600" dirty="0" smtClean="0">
                <a:latin typeface="Traditional Arabic" pitchFamily="18" charset="-78"/>
                <a:cs typeface="Traditional Arabic" pitchFamily="18" charset="-78"/>
              </a:rPr>
              <a:t>المغرب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يج</a:t>
            </a:r>
            <a:r>
              <a:rPr lang="ar-SA" sz="3600" dirty="0" err="1" smtClean="0">
                <a:latin typeface="Traditional Arabic" pitchFamily="18" charset="-78"/>
                <a:cs typeface="Traditional Arabic" pitchFamily="18" charset="-78"/>
              </a:rPr>
              <a:t>بُ</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على المُسْلِمِ</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يش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ما يسمى</a:t>
            </a:r>
            <a:r>
              <a:rPr lang="ar-AE"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ب</a:t>
            </a:r>
            <a:r>
              <a:rPr lang="ar-SA" sz="3600" u="sng" dirty="0" smtClean="0">
                <a:latin typeface="Traditional Arabic" pitchFamily="18" charset="-78"/>
                <a:cs typeface="Traditional Arabic" pitchFamily="18" charset="-78"/>
              </a:rPr>
              <a:t>ِوَقْتِ </a:t>
            </a:r>
            <a:r>
              <a:rPr lang="ar-AE" sz="3600" u="sng" dirty="0" smtClean="0">
                <a:latin typeface="Traditional Arabic" pitchFamily="18" charset="-78"/>
                <a:cs typeface="Traditional Arabic" pitchFamily="18" charset="-78"/>
              </a:rPr>
              <a:t>الإفطار</a:t>
            </a:r>
            <a:r>
              <a:rPr lang="ar-SA" sz="3600" u="sng" dirty="0" smtClean="0">
                <a:latin typeface="Traditional Arabic" pitchFamily="18" charset="-78"/>
                <a:cs typeface="Traditional Arabic" pitchFamily="18" charset="-78"/>
              </a:rPr>
              <a:t>ِ</a:t>
            </a:r>
            <a:r>
              <a:rPr lang="ar-SA" sz="3600" dirty="0" smtClean="0">
                <a:latin typeface="Traditional Arabic" pitchFamily="18" charset="-78"/>
                <a:cs typeface="Traditional Arabic" pitchFamily="18" charset="-78"/>
              </a:rPr>
              <a:t>.</a:t>
            </a:r>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611560" y="1052736"/>
            <a:ext cx="7920880" cy="5078313"/>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نا</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في </a:t>
            </a:r>
            <a:r>
              <a:rPr lang="ar-AE" sz="3600" dirty="0" smtClean="0">
                <a:latin typeface="Traditional Arabic" pitchFamily="18" charset="-78"/>
                <a:cs typeface="Traditional Arabic" pitchFamily="18" charset="-78"/>
              </a:rPr>
              <a:t>هذا </a:t>
            </a:r>
            <a:r>
              <a:rPr lang="ar-AE" sz="3600" dirty="0" err="1" smtClean="0">
                <a:latin typeface="Traditional Arabic" pitchFamily="18" charset="-78"/>
                <a:cs typeface="Traditional Arabic" pitchFamily="18" charset="-78"/>
              </a:rPr>
              <a:t>الد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الركن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الثالث</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ا</a:t>
            </a:r>
            <a:r>
              <a:rPr lang="ar-AE" sz="3600" dirty="0" err="1" smtClean="0">
                <a:latin typeface="Traditional Arabic" pitchFamily="18" charset="-78"/>
                <a:cs typeface="Traditional Arabic" pitchFamily="18" charset="-78"/>
              </a:rPr>
              <a:t>يتاء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الزكاة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أهميت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 الإسلام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r>
              <a:rPr lang="ar-SA" sz="3600" dirty="0" smtClean="0">
                <a:latin typeface="Traditional Arabic" pitchFamily="18" charset="-78"/>
                <a:cs typeface="Traditional Arabic" pitchFamily="18" charset="-78"/>
              </a:rPr>
              <a:t> و</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ينشر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المحبة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عاو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المسلمين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طي</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من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موال</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نا</a:t>
            </a:r>
            <a:r>
              <a:rPr lang="ar-AE" sz="3600" dirty="0" smtClean="0">
                <a:latin typeface="Traditional Arabic" pitchFamily="18" charset="-78"/>
                <a:cs typeface="Traditional Arabic" pitchFamily="18" charset="-78"/>
              </a:rPr>
              <a:t> للف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المساكين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endParaRPr lang="ar-SA" sz="3600" dirty="0" smtClean="0">
              <a:latin typeface="Traditional Arabic" pitchFamily="18" charset="-78"/>
              <a:cs typeface="Traditional Arabic" pitchFamily="18" charset="-78"/>
            </a:endParaRPr>
          </a:p>
          <a:p>
            <a:endParaRPr lang="ar-AE"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نا</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يضًا</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الرك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الر</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ضان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مُسْلمُ</a:t>
            </a:r>
            <a:r>
              <a:rPr lang="ar-AE" sz="3600" dirty="0" smtClean="0">
                <a:latin typeface="Traditional Arabic" pitchFamily="18" charset="-78"/>
                <a:cs typeface="Traditional Arabic" pitchFamily="18" charset="-78"/>
              </a:rPr>
              <a:t> عن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طَّعامِ </a:t>
            </a:r>
            <a:r>
              <a:rPr lang="ar-AE" sz="3600" dirty="0" err="1" smtClean="0">
                <a:latin typeface="Traditional Arabic" pitchFamily="18" charset="-78"/>
                <a:cs typeface="Traditional Arabic" pitchFamily="18" charset="-78"/>
              </a:rPr>
              <a:t>والش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ا</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آ</a:t>
            </a:r>
            <a:r>
              <a:rPr lang="ar-AE" sz="3600" dirty="0" err="1" smtClean="0">
                <a:latin typeface="Traditional Arabic" pitchFamily="18" charset="-78"/>
                <a:cs typeface="Traditional Arabic" pitchFamily="18" charset="-78"/>
              </a:rPr>
              <a:t>ذان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الفجر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a:t>
            </a:r>
            <a:r>
              <a:rPr lang="ar-SA" sz="3600" dirty="0" smtClean="0">
                <a:latin typeface="Traditional Arabic" pitchFamily="18" charset="-78"/>
                <a:cs typeface="Traditional Arabic" pitchFamily="18" charset="-78"/>
              </a:rPr>
              <a:t>آ</a:t>
            </a:r>
            <a:r>
              <a:rPr lang="ar-AE" sz="3600" dirty="0" err="1" smtClean="0">
                <a:latin typeface="Traditional Arabic" pitchFamily="18" charset="-78"/>
                <a:cs typeface="Traditional Arabic" pitchFamily="18" charset="-78"/>
              </a:rPr>
              <a:t>ذان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المغرب.</a:t>
            </a:r>
          </a:p>
          <a:p>
            <a:r>
              <a:rPr lang="ar-SA" sz="3600" dirty="0" smtClean="0">
                <a:latin typeface="Traditional Arabic" pitchFamily="18" charset="-78"/>
                <a:cs typeface="Traditional Arabic" pitchFamily="18" charset="-78"/>
              </a:rPr>
              <a:t>حتى</a:t>
            </a:r>
            <a:r>
              <a:rPr lang="ar-AE" sz="3600" dirty="0" smtClean="0">
                <a:latin typeface="Traditional Arabic" pitchFamily="18" charset="-78"/>
                <a:cs typeface="Traditional Arabic" pitchFamily="18" charset="-78"/>
              </a:rPr>
              <a:t> 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شعور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قير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 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ما </a:t>
            </a:r>
            <a:r>
              <a:rPr lang="ar-AE" sz="3600" dirty="0" err="1" smtClean="0">
                <a:latin typeface="Traditional Arabic" pitchFamily="18" charset="-78"/>
                <a:cs typeface="Traditional Arabic" pitchFamily="18" charset="-78"/>
              </a:rPr>
              <a:t>يأك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وَحتى تَصِحَ أَبدانِنا.</a:t>
            </a:r>
            <a:endParaRPr lang="ar-AE"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  </a:t>
            </a:r>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TextBox 7"/>
          <p:cNvSpPr txBox="1"/>
          <p:nvPr/>
        </p:nvSpPr>
        <p:spPr>
          <a:xfrm>
            <a:off x="1547664" y="1340768"/>
            <a:ext cx="6480720" cy="4524315"/>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الفر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ض</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المنزلي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a:p>
            <a:pPr marL="514350" indent="-514350"/>
            <a:endParaRPr lang="ar-AE" sz="3600" dirty="0" smtClean="0">
              <a:latin typeface="Traditional Arabic" pitchFamily="18" charset="-78"/>
              <a:cs typeface="Traditional Arabic" pitchFamily="18" charset="-78"/>
            </a:endParaRPr>
          </a:p>
          <a:p>
            <a:pPr marL="742950" indent="-742950">
              <a:buFont typeface="+mj-lt"/>
              <a:buAutoNum type="arabicPeriod"/>
            </a:pPr>
            <a:r>
              <a:rPr lang="ar-AE" sz="3600" dirty="0" smtClean="0">
                <a:latin typeface="Traditional Arabic" pitchFamily="18" charset="-78"/>
                <a:cs typeface="Traditional Arabic" pitchFamily="18" charset="-78"/>
              </a:rPr>
              <a:t>ما </a:t>
            </a:r>
            <a:r>
              <a:rPr lang="ar-AE" sz="3600" dirty="0" err="1"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ا</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الذي </a:t>
            </a:r>
            <a:r>
              <a:rPr lang="ar-AE" sz="3600" dirty="0" err="1"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صوم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a:t>
            </a:r>
          </a:p>
          <a:p>
            <a:pPr marL="742950" indent="-742950">
              <a:buFont typeface="+mj-lt"/>
              <a:buAutoNum type="arabicPeriod"/>
            </a:pPr>
            <a:r>
              <a:rPr lang="ar-AE" sz="3600" dirty="0" smtClean="0">
                <a:latin typeface="Traditional Arabic" pitchFamily="18" charset="-78"/>
                <a:cs typeface="Traditional Arabic" pitchFamily="18" charset="-78"/>
              </a:rPr>
              <a:t> ما </a:t>
            </a:r>
            <a:r>
              <a:rPr lang="ar-AE" sz="3600" dirty="0" err="1"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a:t>
            </a:r>
          </a:p>
          <a:p>
            <a:pPr marL="742950" indent="-742950">
              <a:buFont typeface="+mj-lt"/>
              <a:buAutoNum type="arabicPeriod"/>
            </a:pP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تى</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ائ</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a:t>
            </a:r>
          </a:p>
          <a:p>
            <a:pPr marL="514350" indent="-514350"/>
            <a:endParaRPr lang="ar-AE" sz="3600" dirty="0" smtClean="0">
              <a:latin typeface="Traditional Arabic" pitchFamily="18" charset="-78"/>
              <a:cs typeface="Traditional Arabic" pitchFamily="18" charset="-78"/>
            </a:endParaRPr>
          </a:p>
          <a:p>
            <a:pPr marL="514350" indent="-514350"/>
            <a:endParaRPr lang="ar-AE" sz="3600" dirty="0" smtClean="0">
              <a:latin typeface="Traditional Arabic" pitchFamily="18" charset="-78"/>
              <a:cs typeface="Traditional Arabic" pitchFamily="18" charset="-78"/>
            </a:endParaRPr>
          </a:p>
          <a:p>
            <a:pPr marL="514350" indent="-514350"/>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מלבן 5"/>
          <p:cNvSpPr/>
          <p:nvPr/>
        </p:nvSpPr>
        <p:spPr>
          <a:xfrm>
            <a:off x="1403648" y="2420888"/>
            <a:ext cx="632256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ل</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ت</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قي في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ر</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س</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القاد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م</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p>
        </p:txBody>
      </p:sp>
      <p:sp>
        <p:nvSpPr>
          <p:cNvPr id="10" name="מלבן 6"/>
          <p:cNvSpPr/>
          <p:nvPr/>
        </p:nvSpPr>
        <p:spPr>
          <a:xfrm>
            <a:off x="3923928" y="4005064"/>
            <a:ext cx="203613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ب</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إذن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الله</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endPar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4"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83568" y="1052736"/>
            <a:ext cx="7560840" cy="4154984"/>
          </a:xfrm>
          <a:prstGeom prst="rect">
            <a:avLst/>
          </a:prstGeom>
          <a:noFill/>
        </p:spPr>
        <p:txBody>
          <a:bodyPr wrap="square" rtlCol="1">
            <a:spAutoFit/>
          </a:bodyPr>
          <a:lstStyle/>
          <a:p>
            <a:pPr algn="ctr"/>
            <a:endParaRPr lang="ar-AE" sz="4400" dirty="0" smtClean="0">
              <a:solidFill>
                <a:srgbClr val="002060"/>
              </a:solidFill>
              <a:latin typeface="Traditional Arabic" pitchFamily="18" charset="-78"/>
              <a:cs typeface="Traditional Arabic" pitchFamily="18" charset="-78"/>
            </a:endParaRPr>
          </a:p>
          <a:p>
            <a:pPr algn="ctr"/>
            <a:r>
              <a:rPr lang="ar-AE" sz="4400" dirty="0" err="1" smtClean="0">
                <a:solidFill>
                  <a:srgbClr val="002060"/>
                </a:solidFill>
                <a:latin typeface="Traditional Arabic" pitchFamily="18" charset="-78"/>
                <a:cs typeface="Traditional Arabic" pitchFamily="18" charset="-78"/>
              </a:rPr>
              <a:t>الد</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ر</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س</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 </a:t>
            </a:r>
            <a:r>
              <a:rPr lang="ar-AE" sz="4400" dirty="0" err="1" smtClean="0">
                <a:solidFill>
                  <a:srgbClr val="002060"/>
                </a:solidFill>
                <a:latin typeface="Traditional Arabic" pitchFamily="18" charset="-78"/>
                <a:cs typeface="Traditional Arabic" pitchFamily="18" charset="-78"/>
              </a:rPr>
              <a:t>الراب</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ع</a:t>
            </a:r>
            <a:r>
              <a:rPr lang="ar-SA" sz="4400" dirty="0" smtClean="0">
                <a:solidFill>
                  <a:srgbClr val="002060"/>
                </a:solidFill>
                <a:latin typeface="Traditional Arabic" pitchFamily="18" charset="-78"/>
                <a:cs typeface="Traditional Arabic" pitchFamily="18" charset="-78"/>
              </a:rPr>
              <a:t>ُ</a:t>
            </a:r>
            <a:endParaRPr lang="ar-AE" sz="4400" dirty="0" smtClean="0">
              <a:solidFill>
                <a:srgbClr val="002060"/>
              </a:solidFill>
              <a:latin typeface="Traditional Arabic" pitchFamily="18" charset="-78"/>
              <a:cs typeface="Traditional Arabic" pitchFamily="18" charset="-78"/>
            </a:endParaRPr>
          </a:p>
          <a:p>
            <a:pPr algn="ctr"/>
            <a:endParaRPr lang="ar-AE" sz="4400" dirty="0" smtClean="0">
              <a:solidFill>
                <a:srgbClr val="002060"/>
              </a:solidFill>
              <a:latin typeface="Traditional Arabic" pitchFamily="18" charset="-78"/>
              <a:cs typeface="Traditional Arabic" pitchFamily="18" charset="-78"/>
            </a:endParaRPr>
          </a:p>
          <a:p>
            <a:pPr algn="ctr"/>
            <a:r>
              <a:rPr lang="ar-AE" sz="4400" dirty="0" smtClean="0">
                <a:solidFill>
                  <a:srgbClr val="002060"/>
                </a:solidFill>
                <a:latin typeface="Traditional Arabic" pitchFamily="18" charset="-78"/>
                <a:cs typeface="Traditional Arabic" pitchFamily="18" charset="-78"/>
              </a:rPr>
              <a:t>شرح</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 الركن</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 الخامس</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 – </a:t>
            </a:r>
            <a:r>
              <a:rPr lang="ar-AE" sz="4400" dirty="0" err="1" smtClean="0">
                <a:solidFill>
                  <a:srgbClr val="002060"/>
                </a:solidFill>
                <a:latin typeface="Traditional Arabic" pitchFamily="18" charset="-78"/>
                <a:cs typeface="Traditional Arabic" pitchFamily="18" charset="-78"/>
              </a:rPr>
              <a:t>ح</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ج</a:t>
            </a:r>
            <a:r>
              <a:rPr lang="ar-SA" sz="4400" dirty="0" smtClean="0">
                <a:solidFill>
                  <a:srgbClr val="002060"/>
                </a:solidFill>
                <a:latin typeface="Traditional Arabic" pitchFamily="18" charset="-78"/>
                <a:cs typeface="Traditional Arabic" pitchFamily="18" charset="-78"/>
              </a:rPr>
              <a:t>ُّ</a:t>
            </a:r>
            <a:r>
              <a:rPr lang="ar-AE" sz="4400" dirty="0" smtClean="0">
                <a:solidFill>
                  <a:srgbClr val="002060"/>
                </a:solidFill>
                <a:latin typeface="Traditional Arabic" pitchFamily="18" charset="-78"/>
                <a:cs typeface="Traditional Arabic" pitchFamily="18" charset="-78"/>
              </a:rPr>
              <a:t> البيت</a:t>
            </a:r>
            <a:r>
              <a:rPr lang="ar-SA" sz="4400" dirty="0" smtClean="0">
                <a:solidFill>
                  <a:srgbClr val="002060"/>
                </a:solidFill>
                <a:latin typeface="Traditional Arabic" pitchFamily="18" charset="-78"/>
                <a:cs typeface="Traditional Arabic" pitchFamily="18" charset="-78"/>
              </a:rPr>
              <a:t>ِ الحَرامِ</a:t>
            </a:r>
            <a:endParaRPr lang="ar-AE" sz="4400" dirty="0" smtClean="0">
              <a:solidFill>
                <a:srgbClr val="002060"/>
              </a:solidFill>
              <a:latin typeface="Traditional Arabic" pitchFamily="18" charset="-78"/>
              <a:cs typeface="Traditional Arabic" pitchFamily="18" charset="-78"/>
            </a:endParaRPr>
          </a:p>
          <a:p>
            <a:pPr algn="ctr"/>
            <a:endParaRPr lang="ar-AE" sz="4400" dirty="0" smtClean="0">
              <a:solidFill>
                <a:srgbClr val="002060"/>
              </a:solidFill>
              <a:latin typeface="Traditional Arabic" pitchFamily="18" charset="-78"/>
              <a:cs typeface="Traditional Arabic" pitchFamily="18" charset="-78"/>
            </a:endParaRPr>
          </a:p>
          <a:p>
            <a:pPr algn="ctr"/>
            <a:r>
              <a:rPr lang="ar-AE" sz="4400" dirty="0" smtClean="0">
                <a:solidFill>
                  <a:srgbClr val="002060"/>
                </a:solidFill>
                <a:latin typeface="Traditional Arabic" pitchFamily="18" charset="-78"/>
                <a:cs typeface="Traditional Arabic" pitchFamily="18" charset="-78"/>
                <a:hlinkClick r:id="rId5" action="ppaction://hlinksldjump"/>
              </a:rPr>
              <a:t>لتخطيط الدرس أضغط هنا</a:t>
            </a:r>
            <a:endParaRPr lang="ar-AE" sz="4400" dirty="0" smtClean="0">
              <a:solidFill>
                <a:srgbClr val="002060"/>
              </a:solidFill>
              <a:latin typeface="Traditional Arabic" pitchFamily="18" charset="-78"/>
              <a:cs typeface="Traditional Arabic" pitchFamily="18" charset="-78"/>
            </a:endParaRPr>
          </a:p>
        </p:txBody>
      </p:sp>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2339752" y="1844824"/>
            <a:ext cx="4248472" cy="369332"/>
          </a:xfrm>
          <a:prstGeom prst="rect">
            <a:avLst/>
          </a:prstGeom>
          <a:noFill/>
        </p:spPr>
        <p:txBody>
          <a:bodyPr wrap="square" rtlCol="1">
            <a:spAutoFit/>
          </a:bodyPr>
          <a:lstStyle/>
          <a:p>
            <a:endParaRPr lang="he-IL" dirty="0"/>
          </a:p>
        </p:txBody>
      </p:sp>
      <p:sp>
        <p:nvSpPr>
          <p:cNvPr id="7" name="מלבן מעוגל 6"/>
          <p:cNvSpPr/>
          <p:nvPr/>
        </p:nvSpPr>
        <p:spPr>
          <a:xfrm>
            <a:off x="1331913" y="1196975"/>
            <a:ext cx="6480175" cy="3600450"/>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rtl="1" fontAlgn="auto">
              <a:spcBef>
                <a:spcPts val="0"/>
              </a:spcBef>
              <a:spcAft>
                <a:spcPts val="0"/>
              </a:spcAft>
              <a:defRPr/>
            </a:pPr>
            <a:r>
              <a:rPr lang="ar-AE" sz="3600" b="1" dirty="0">
                <a:solidFill>
                  <a:schemeClr val="tx1"/>
                </a:solidFill>
                <a:latin typeface="Traditional Arabic" pitchFamily="18" charset="-78"/>
                <a:cs typeface="Traditional Arabic" pitchFamily="18" charset="-78"/>
              </a:rPr>
              <a:t>ما هو موضوع الدرس برأيك؟</a:t>
            </a:r>
            <a:endParaRPr lang="he-IL" sz="3600" b="1" dirty="0">
              <a:solidFill>
                <a:schemeClr val="tx1"/>
              </a:solidFill>
              <a:latin typeface="Traditional Arabic" pitchFamily="18" charset="-78"/>
            </a:endParaRPr>
          </a:p>
        </p:txBody>
      </p:sp>
      <p:sp>
        <p:nvSpPr>
          <p:cNvPr id="8" name="TextBox 7"/>
          <p:cNvSpPr txBox="1">
            <a:spLocks noChangeArrowheads="1"/>
          </p:cNvSpPr>
          <p:nvPr/>
        </p:nvSpPr>
        <p:spPr bwMode="auto">
          <a:xfrm>
            <a:off x="1259632" y="3573016"/>
            <a:ext cx="7272411" cy="1569660"/>
          </a:xfrm>
          <a:prstGeom prst="rect">
            <a:avLst/>
          </a:prstGeom>
          <a:noFill/>
          <a:ln w="9525">
            <a:noFill/>
            <a:miter lim="800000"/>
            <a:headEnd/>
            <a:tailEnd/>
          </a:ln>
        </p:spPr>
        <p:txBody>
          <a:bodyPr wrap="square">
            <a:spAutoFit/>
          </a:bodyPr>
          <a:lstStyle/>
          <a:p>
            <a:pPr algn="ctr" rtl="1"/>
            <a:r>
              <a:rPr lang="ar-AE" sz="9600" dirty="0" smtClean="0">
                <a:latin typeface="Traditional Arabic" pitchFamily="18" charset="-78"/>
                <a:cs typeface="Traditional Arabic" pitchFamily="18" charset="-78"/>
              </a:rPr>
              <a:t>أركان</a:t>
            </a:r>
            <a:r>
              <a:rPr lang="ar-SA" sz="9600" dirty="0" smtClean="0">
                <a:latin typeface="Traditional Arabic" pitchFamily="18" charset="-78"/>
                <a:cs typeface="Traditional Arabic" pitchFamily="18" charset="-78"/>
              </a:rPr>
              <a:t>ُ</a:t>
            </a:r>
            <a:r>
              <a:rPr lang="ar-AE" sz="9600" dirty="0" smtClean="0">
                <a:latin typeface="Traditional Arabic" pitchFamily="18" charset="-78"/>
                <a:cs typeface="Traditional Arabic" pitchFamily="18" charset="-78"/>
              </a:rPr>
              <a:t> الإسلام</a:t>
            </a:r>
            <a:r>
              <a:rPr lang="ar-SA" sz="9600" dirty="0" smtClean="0">
                <a:latin typeface="Traditional Arabic" pitchFamily="18" charset="-78"/>
                <a:cs typeface="Traditional Arabic" pitchFamily="18" charset="-78"/>
              </a:rPr>
              <a:t>ِ</a:t>
            </a:r>
            <a:r>
              <a:rPr lang="ar-AE" sz="9600" dirty="0" smtClean="0">
                <a:latin typeface="Traditional Arabic" pitchFamily="18" charset="-78"/>
                <a:cs typeface="Traditional Arabic" pitchFamily="18" charset="-78"/>
              </a:rPr>
              <a:t> الخمس</a:t>
            </a:r>
            <a:r>
              <a:rPr lang="ar-SA" sz="9600" dirty="0" smtClean="0">
                <a:latin typeface="Traditional Arabic" pitchFamily="18" charset="-78"/>
                <a:cs typeface="Traditional Arabic" pitchFamily="18" charset="-78"/>
              </a:rPr>
              <a:t>ُ</a:t>
            </a:r>
            <a:endParaRPr lang="he-IL" sz="9600" dirty="0">
              <a:latin typeface="Traditional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70" decel="100000"/>
                                        <p:tgtEl>
                                          <p:spTgt spid="8"/>
                                        </p:tgtEl>
                                      </p:cBhvr>
                                    </p:animEffect>
                                    <p:animScale>
                                      <p:cBhvr>
                                        <p:cTn id="13" dur="770" decel="100000"/>
                                        <p:tgtEl>
                                          <p:spTgt spid="8"/>
                                        </p:tgtEl>
                                      </p:cBhvr>
                                      <p:from x="10000" y="10000"/>
                                      <p:to x="200000" y="450000"/>
                                    </p:animScale>
                                    <p:animScale>
                                      <p:cBhvr>
                                        <p:cTn id="14" dur="1230" accel="100000" fill="hold">
                                          <p:stCondLst>
                                            <p:cond delay="770"/>
                                          </p:stCondLst>
                                        </p:cTn>
                                        <p:tgtEl>
                                          <p:spTgt spid="8"/>
                                        </p:tgtEl>
                                      </p:cBhvr>
                                      <p:from x="200000" y="450000"/>
                                      <p:to x="100000" y="100000"/>
                                    </p:animScale>
                                    <p:set>
                                      <p:cBhvr>
                                        <p:cTn id="15" dur="770" fill="hold"/>
                                        <p:tgtEl>
                                          <p:spTgt spid="8"/>
                                        </p:tgtEl>
                                        <p:attrNameLst>
                                          <p:attrName>ppt_x</p:attrName>
                                        </p:attrNameLst>
                                      </p:cBhvr>
                                      <p:to>
                                        <p:strVal val="(0.5)"/>
                                      </p:to>
                                    </p:set>
                                    <p:anim from="(0.5)" to="(#ppt_x)" calcmode="lin" valueType="num">
                                      <p:cBhvr>
                                        <p:cTn id="16" dur="1230" accel="100000" fill="hold">
                                          <p:stCondLst>
                                            <p:cond delay="770"/>
                                          </p:stCondLst>
                                        </p:cTn>
                                        <p:tgtEl>
                                          <p:spTgt spid="8"/>
                                        </p:tgtEl>
                                        <p:attrNameLst>
                                          <p:attrName>ppt_x</p:attrName>
                                        </p:attrNameLst>
                                      </p:cBhvr>
                                    </p:anim>
                                    <p:set>
                                      <p:cBhvr>
                                        <p:cTn id="17" dur="770" fill="hold"/>
                                        <p:tgtEl>
                                          <p:spTgt spid="8"/>
                                        </p:tgtEl>
                                        <p:attrNameLst>
                                          <p:attrName>ppt_y</p:attrName>
                                        </p:attrNameLst>
                                      </p:cBhvr>
                                      <p:to>
                                        <p:strVal val="(#ppt_y+0.4)"/>
                                      </p:to>
                                    </p:set>
                                    <p:anim from="(#ppt_y+0.4)" to="(#ppt_y)" calcmode="lin" valueType="num">
                                      <p:cBhvr>
                                        <p:cTn id="18"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1763688" y="836712"/>
            <a:ext cx="6192688" cy="707886"/>
          </a:xfrm>
          <a:prstGeom prst="rect">
            <a:avLst/>
          </a:prstGeom>
          <a:noFill/>
        </p:spPr>
        <p:txBody>
          <a:bodyPr wrap="square" rtlCol="1">
            <a:spAutoFit/>
          </a:bodyPr>
          <a:lstStyle/>
          <a:p>
            <a:pPr>
              <a:buFont typeface="Arial" pitchFamily="34" charset="0"/>
              <a:buChar char="•"/>
            </a:pPr>
            <a:r>
              <a:rPr lang="ar-SA" sz="4000" dirty="0" smtClean="0">
                <a:latin typeface="Traditional Arabic" pitchFamily="18" charset="-78"/>
                <a:cs typeface="Traditional Arabic" pitchFamily="18" charset="-78"/>
              </a:rPr>
              <a:t> تَعالَوْا</a:t>
            </a:r>
            <a:r>
              <a:rPr lang="ar-SA" sz="3200" dirty="0" smtClean="0">
                <a:latin typeface="Traditional Arabic" pitchFamily="18" charset="-78"/>
                <a:cs typeface="Traditional Arabic" pitchFamily="18" charset="-78"/>
              </a:rPr>
              <a:t> نَتَمَعَّنَ بالمُجسمِ </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a:t>
            </a:r>
            <a:r>
              <a:rPr lang="ar-SA" sz="3200" dirty="0" smtClean="0">
                <a:latin typeface="Traditional Arabic" pitchFamily="18" charset="-78"/>
                <a:cs typeface="Traditional Arabic" pitchFamily="18" charset="-78"/>
              </a:rPr>
              <a:t>مَوجودِ</a:t>
            </a:r>
            <a:r>
              <a:rPr lang="ar-AE" sz="3200" dirty="0" smtClean="0">
                <a:latin typeface="Traditional Arabic" pitchFamily="18" charset="-78"/>
                <a:cs typeface="Traditional Arabic" pitchFamily="18" charset="-78"/>
              </a:rPr>
              <a:t> أمامكم</a:t>
            </a:r>
            <a:r>
              <a:rPr lang="ar-SA" sz="3200" dirty="0" smtClean="0">
                <a:latin typeface="Traditional Arabic" pitchFamily="18" charset="-78"/>
                <a:cs typeface="Traditional Arabic" pitchFamily="18" charset="-78"/>
              </a:rPr>
              <a:t> وَما </a:t>
            </a:r>
            <a:r>
              <a:rPr lang="ar-AE" sz="3200" dirty="0" smtClean="0">
                <a:latin typeface="Traditional Arabic" pitchFamily="18" charset="-78"/>
                <a:cs typeface="Traditional Arabic" pitchFamily="18" charset="-78"/>
              </a:rPr>
              <a:t>رأيك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 </a:t>
            </a:r>
            <a:r>
              <a:rPr lang="ar-SA" sz="3200" dirty="0" err="1" smtClean="0">
                <a:latin typeface="Traditional Arabic" pitchFamily="18" charset="-78"/>
                <a:cs typeface="Traditional Arabic" pitchFamily="18" charset="-78"/>
              </a:rPr>
              <a:t>بِهِ</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 </a:t>
            </a:r>
            <a:endParaRPr lang="he-IL" sz="3200" dirty="0">
              <a:latin typeface="Traditional Arabic" pitchFamily="18" charset="-78"/>
            </a:endParaRPr>
          </a:p>
        </p:txBody>
      </p:sp>
      <p:pic>
        <p:nvPicPr>
          <p:cNvPr id="1027" name="Picture 3" descr="photo2"/>
          <p:cNvPicPr>
            <a:picLocks noChangeAspect="1" noChangeArrowheads="1"/>
          </p:cNvPicPr>
          <p:nvPr/>
        </p:nvPicPr>
        <p:blipFill>
          <a:blip r:embed="rId4" cstate="print"/>
          <a:srcRect/>
          <a:stretch>
            <a:fillRect/>
          </a:stretch>
        </p:blipFill>
        <p:spPr bwMode="auto">
          <a:xfrm>
            <a:off x="1259632" y="2060848"/>
            <a:ext cx="3455988" cy="2584450"/>
          </a:xfrm>
          <a:prstGeom prst="rect">
            <a:avLst/>
          </a:prstGeom>
          <a:noFill/>
          <a:ln w="9525">
            <a:noFill/>
            <a:miter lim="800000"/>
            <a:headEnd/>
            <a:tailEnd/>
          </a:ln>
        </p:spPr>
      </p:pic>
      <p:pic>
        <p:nvPicPr>
          <p:cNvPr id="1028" name="Picture 4" descr="photo"/>
          <p:cNvPicPr>
            <a:picLocks noChangeAspect="1" noChangeArrowheads="1"/>
          </p:cNvPicPr>
          <p:nvPr/>
        </p:nvPicPr>
        <p:blipFill>
          <a:blip r:embed="rId5" cstate="print"/>
          <a:srcRect l="8510"/>
          <a:stretch>
            <a:fillRect/>
          </a:stretch>
        </p:blipFill>
        <p:spPr bwMode="auto">
          <a:xfrm>
            <a:off x="5220072" y="2060848"/>
            <a:ext cx="3096518" cy="253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pic>
        <p:nvPicPr>
          <p:cNvPr id="7" name="תמונה 6" descr="1 (1).jpg"/>
          <p:cNvPicPr>
            <a:picLocks noChangeAspect="1"/>
          </p:cNvPicPr>
          <p:nvPr/>
        </p:nvPicPr>
        <p:blipFill>
          <a:blip r:embed="rId4" cstate="print"/>
          <a:stretch>
            <a:fillRect/>
          </a:stretch>
        </p:blipFill>
        <p:spPr>
          <a:xfrm>
            <a:off x="683568" y="476672"/>
            <a:ext cx="7848872" cy="600464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467544" y="1340768"/>
            <a:ext cx="8280920" cy="4524315"/>
          </a:xfrm>
          <a:prstGeom prst="rect">
            <a:avLst/>
          </a:prstGeom>
          <a:noFill/>
        </p:spPr>
        <p:txBody>
          <a:bodyPr wrap="square" rtlCol="1">
            <a:spAutoFit/>
          </a:bodyPr>
          <a:lstStyle/>
          <a:p>
            <a:r>
              <a:rPr lang="ar-AE" sz="3600" u="sng" dirty="0" smtClean="0">
                <a:latin typeface="Traditional Arabic" pitchFamily="18" charset="-78"/>
                <a:cs typeface="Traditional Arabic" pitchFamily="18" charset="-78"/>
              </a:rPr>
              <a:t>الر</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ك</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ن</a:t>
            </a:r>
            <a:r>
              <a:rPr lang="ar-SA" sz="3600" u="sng" dirty="0" smtClean="0">
                <a:latin typeface="Traditional Arabic" pitchFamily="18" charset="-78"/>
                <a:cs typeface="Traditional Arabic" pitchFamily="18" charset="-78"/>
              </a:rPr>
              <a:t>َ </a:t>
            </a:r>
            <a:r>
              <a:rPr lang="ar-AE" sz="3600" u="sng" dirty="0" smtClean="0">
                <a:latin typeface="Traditional Arabic" pitchFamily="18" charset="-78"/>
                <a:cs typeface="Traditional Arabic" pitchFamily="18" charset="-78"/>
              </a:rPr>
              <a:t> الخامس </a:t>
            </a:r>
            <a:r>
              <a:rPr lang="ar-SA" sz="3600" u="sng"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البيت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استطاع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س</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بيلاً</a:t>
            </a:r>
            <a:r>
              <a:rPr lang="ar-AE" sz="3600" dirty="0" smtClean="0">
                <a:latin typeface="Traditional Arabic" pitchFamily="18" charset="-78"/>
                <a:cs typeface="Traditional Arabic" pitchFamily="18" charset="-78"/>
              </a:rPr>
              <a:t>.</a:t>
            </a: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والحج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هو قصد</a:t>
            </a:r>
            <a:r>
              <a:rPr lang="ar-SA" sz="3600" dirty="0" smtClean="0">
                <a:latin typeface="Traditional Arabic" pitchFamily="18" charset="-78"/>
                <a:cs typeface="Traditional Arabic" pitchFamily="18" charset="-78"/>
              </a:rPr>
              <a:t> أي زِيارَةُ</a:t>
            </a:r>
            <a:r>
              <a:rPr lang="ar-AE" sz="3600" dirty="0" smtClean="0">
                <a:latin typeface="Traditional Arabic" pitchFamily="18" charset="-78"/>
                <a:cs typeface="Traditional Arabic" pitchFamily="18" charset="-78"/>
              </a:rPr>
              <a:t> البلد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الحرام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مكة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المكرمة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للطواف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الك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الس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فا والمروة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والوقوف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بعرفة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داء</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باقي </a:t>
            </a:r>
            <a:r>
              <a:rPr lang="ar-AE" sz="3600" dirty="0" err="1"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ناس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endParaRPr lang="ar-SA"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َالحَجُّ</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على المس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طيع</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واح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 </a:t>
            </a:r>
            <a:r>
              <a:rPr lang="ar-AE" sz="3600" dirty="0" err="1" smtClean="0">
                <a:latin typeface="Traditional Arabic" pitchFamily="18" charset="-78"/>
                <a:cs typeface="Traditional Arabic" pitchFamily="18" charset="-78"/>
              </a:rPr>
              <a:t>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فإن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أدَّاه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أكثر من مرة فله ثواب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أعظم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وأكثر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611560" y="1196752"/>
            <a:ext cx="7920880" cy="5078313"/>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و </a:t>
            </a:r>
            <a:r>
              <a:rPr lang="ar-AE" sz="3600" dirty="0" err="1" smtClean="0">
                <a:latin typeface="Traditional Arabic" pitchFamily="18" charset="-78"/>
                <a:cs typeface="Traditional Arabic" pitchFamily="18" charset="-78"/>
              </a:rPr>
              <a:t>الإستطاعة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 الحج </a:t>
            </a:r>
            <a:r>
              <a:rPr lang="ar-SA" sz="3600" dirty="0" smtClean="0">
                <a:latin typeface="Traditional Arabic" pitchFamily="18" charset="-78"/>
                <a:cs typeface="Traditional Arabic" pitchFamily="18" charset="-78"/>
              </a:rPr>
              <a:t>نَوعانِ</a:t>
            </a:r>
            <a:r>
              <a:rPr lang="ar-AE" sz="3600" dirty="0" smtClean="0">
                <a:latin typeface="Traditional Arabic" pitchFamily="18" charset="-78"/>
                <a:cs typeface="Traditional Arabic" pitchFamily="18" charset="-78"/>
              </a:rPr>
              <a:t>:</a:t>
            </a: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الإستطاعة</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الما</a:t>
            </a:r>
            <a:r>
              <a:rPr lang="ar-SA" sz="3600" u="sng" dirty="0" smtClean="0">
                <a:latin typeface="Traditional Arabic" pitchFamily="18" charset="-78"/>
                <a:cs typeface="Traditional Arabic" pitchFamily="18" charset="-78"/>
              </a:rPr>
              <a:t>دِيَّةُ</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َمْلُكُ</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مُسْلمُ الذي ينوي الحَجَّ</a:t>
            </a:r>
            <a:r>
              <a:rPr lang="ar-AE" sz="3600" dirty="0" smtClean="0">
                <a:latin typeface="Traditional Arabic" pitchFamily="18" charset="-78"/>
                <a:cs typeface="Traditional Arabic" pitchFamily="18" charset="-78"/>
              </a:rPr>
              <a:t> من المال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ما يكفيه </a:t>
            </a:r>
            <a:r>
              <a:rPr lang="ar-SA" sz="3600" dirty="0" smtClean="0">
                <a:latin typeface="Traditional Arabic" pitchFamily="18" charset="-78"/>
                <a:cs typeface="Traditional Arabic" pitchFamily="18" charset="-78"/>
              </a:rPr>
              <a:t>تَكاليفَ </a:t>
            </a:r>
          </a:p>
          <a:p>
            <a:r>
              <a:rPr lang="ar-SA" sz="3600" dirty="0" smtClean="0">
                <a:latin typeface="Traditional Arabic" pitchFamily="18" charset="-78"/>
                <a:cs typeface="Traditional Arabic" pitchFamily="18" charset="-78"/>
              </a:rPr>
              <a:t>ا</a:t>
            </a:r>
            <a:r>
              <a:rPr lang="ar-AE" sz="3600" dirty="0" err="1" smtClean="0">
                <a:latin typeface="Traditional Arabic" pitchFamily="18" charset="-78"/>
                <a:cs typeface="Traditional Arabic" pitchFamily="18" charset="-78"/>
              </a:rPr>
              <a:t>لخ</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روج</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 إلى</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الحج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وما يكفي أهله </a:t>
            </a:r>
            <a:r>
              <a:rPr lang="ar-SA" sz="3600" dirty="0" smtClean="0">
                <a:latin typeface="Traditional Arabic" pitchFamily="18" charset="-78"/>
                <a:cs typeface="Traditional Arabic" pitchFamily="18" charset="-78"/>
              </a:rPr>
              <a:t>أثْناءَ غِيابِهِ</a:t>
            </a:r>
            <a:r>
              <a:rPr lang="ar-AE" sz="3600" dirty="0" smtClean="0">
                <a:latin typeface="Traditional Arabic" pitchFamily="18" charset="-78"/>
                <a:cs typeface="Traditional Arabic" pitchFamily="18" charset="-78"/>
              </a:rPr>
              <a:t> حتى يعود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يه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p>
          <a:p>
            <a:endParaRPr lang="ar-AE"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 </a:t>
            </a:r>
            <a:r>
              <a:rPr lang="ar-AE" sz="3600" u="sng" dirty="0" smtClean="0">
                <a:latin typeface="Traditional Arabic" pitchFamily="18" charset="-78"/>
                <a:cs typeface="Traditional Arabic" pitchFamily="18" charset="-78"/>
              </a:rPr>
              <a:t>أن</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ي</a:t>
            </a:r>
            <a:r>
              <a:rPr lang="ar-SA" sz="3600" u="sng" dirty="0" smtClean="0">
                <a:latin typeface="Traditional Arabic" pitchFamily="18" charset="-78"/>
                <a:cs typeface="Traditional Arabic" pitchFamily="18" charset="-78"/>
              </a:rPr>
              <a:t>َكونَ</a:t>
            </a:r>
            <a:r>
              <a:rPr lang="ar-AE" sz="3600" u="sng" dirty="0" smtClean="0">
                <a:latin typeface="Traditional Arabic" pitchFamily="18" charset="-78"/>
                <a:cs typeface="Traditional Arabic" pitchFamily="18" charset="-78"/>
              </a:rPr>
              <a:t> مال</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ه</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a:t>
            </a:r>
            <a:r>
              <a:rPr lang="ar-SA" sz="3600" u="sng" dirty="0" err="1" smtClean="0">
                <a:latin typeface="Traditional Arabic" pitchFamily="18" charset="-78"/>
                <a:cs typeface="Traditional Arabic" pitchFamily="18" charset="-78"/>
              </a:rPr>
              <a:t>حَ</a:t>
            </a:r>
            <a:r>
              <a:rPr lang="ar-AE" sz="3600" u="sng" dirty="0" err="1" smtClean="0">
                <a:latin typeface="Traditional Arabic" pitchFamily="18" charset="-78"/>
                <a:cs typeface="Traditional Arabic" pitchFamily="18" charset="-78"/>
              </a:rPr>
              <a:t>لال</a:t>
            </a:r>
            <a:r>
              <a:rPr lang="ar-SA" sz="3600" u="sng" dirty="0" err="1" smtClean="0">
                <a:latin typeface="Traditional Arabic" pitchFamily="18" charset="-78"/>
                <a:cs typeface="Traditional Arabic" pitchFamily="18" charset="-78"/>
              </a:rPr>
              <a:t>ًا</a:t>
            </a:r>
            <a:r>
              <a:rPr lang="ar-AE" sz="3600" dirty="0" smtClean="0">
                <a:latin typeface="Traditional Arabic" pitchFamily="18" charset="-78"/>
                <a:cs typeface="Traditional Arabic" pitchFamily="18" charset="-78"/>
              </a:rPr>
              <a:t>.</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جوز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يحج من مال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روق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endParaRPr lang="ar-AE" sz="36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683568" y="1136933"/>
            <a:ext cx="7920880" cy="4524315"/>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 </a:t>
            </a:r>
            <a:r>
              <a:rPr lang="ar-AE" sz="3200" u="sng" dirty="0" smtClean="0">
                <a:latin typeface="Traditional Arabic" pitchFamily="18" charset="-78"/>
                <a:cs typeface="Traditional Arabic" pitchFamily="18" charset="-78"/>
              </a:rPr>
              <a:t>أن يكون الحاج مستطيعاً من حيث الصحة</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فلا يجوز له أن يخرج إلى الحج إذا علم أنه مريض , وأن مرضه شديد بحيث إذا خرج إلى الحج أضر بنفسه وأهلكها .</a:t>
            </a:r>
          </a:p>
          <a:p>
            <a:endParaRPr lang="ar-AE" sz="3200" dirty="0" smtClean="0">
              <a:latin typeface="Traditional Arabic" pitchFamily="18" charset="-78"/>
              <a:cs typeface="Traditional Arabic" pitchFamily="18" charset="-78"/>
            </a:endParaRPr>
          </a:p>
          <a:p>
            <a:r>
              <a:rPr lang="ar-AE" sz="3200" dirty="0" smtClean="0">
                <a:latin typeface="Traditional Arabic" pitchFamily="18" charset="-78"/>
                <a:cs typeface="Traditional Arabic" pitchFamily="18" charset="-78"/>
              </a:rPr>
              <a:t>* </a:t>
            </a:r>
            <a:r>
              <a:rPr lang="ar-AE" sz="3200" u="sng" dirty="0" smtClean="0">
                <a:latin typeface="Traditional Arabic" pitchFamily="18" charset="-78"/>
                <a:cs typeface="Traditional Arabic" pitchFamily="18" charset="-78"/>
              </a:rPr>
              <a:t>أن لا تخرج المرأة إلا مع ذي مَحْرَم</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و</a:t>
            </a:r>
            <a:r>
              <a:rPr lang="ar-AE" sz="3200" u="sng" dirty="0" smtClean="0">
                <a:latin typeface="Traditional Arabic" pitchFamily="18" charset="-78"/>
                <a:cs typeface="Traditional Arabic" pitchFamily="18" charset="-78"/>
              </a:rPr>
              <a:t>المَحْرَم</a:t>
            </a:r>
            <a:r>
              <a:rPr lang="ar-AE" sz="3200" dirty="0" smtClean="0">
                <a:latin typeface="Traditional Arabic" pitchFamily="18" charset="-78"/>
                <a:cs typeface="Traditional Arabic" pitchFamily="18" charset="-78"/>
              </a:rPr>
              <a:t>: هو الزوج وكل من لا يجوز للمرأة أن تتزوجه أبداً ,كالأب , أو الأخ , أو الإبن , أو الحفيد , أو ابن الأخت .</a:t>
            </a:r>
          </a:p>
          <a:p>
            <a:endParaRPr lang="ar-AE" sz="3200" dirty="0" smtClean="0">
              <a:latin typeface="Traditional Arabic" pitchFamily="18" charset="-78"/>
              <a:cs typeface="Traditional Arabic" pitchFamily="18" charset="-78"/>
            </a:endParaRPr>
          </a:p>
          <a:p>
            <a:endParaRPr lang="he-IL" sz="3200" dirty="0">
              <a:latin typeface="Traditional Arabic" pitchFamily="18"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899592" y="1196752"/>
            <a:ext cx="7704856" cy="4524315"/>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ج</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زاء</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الح</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ج</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 المبرور</a:t>
            </a:r>
            <a:r>
              <a:rPr lang="ar-AE" sz="3600" dirty="0" smtClean="0">
                <a:latin typeface="Traditional Arabic" pitchFamily="18" charset="-78"/>
                <a:cs typeface="Traditional Arabic" pitchFamily="18" charset="-78"/>
              </a:rPr>
              <a:t> *</a:t>
            </a:r>
          </a:p>
          <a:p>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المسلم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الذي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ُكْرِمْهُ</a:t>
            </a:r>
            <a:r>
              <a:rPr lang="ar-AE" sz="3600" dirty="0" smtClean="0">
                <a:latin typeface="Traditional Arabic" pitchFamily="18" charset="-78"/>
                <a:cs typeface="Traditional Arabic" pitchFamily="18" charset="-78"/>
              </a:rPr>
              <a:t> الله عليه بالخروج إلى الحج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 </a:t>
            </a:r>
            <a:r>
              <a:rPr lang="ar-AE" sz="3600" dirty="0" err="1" smtClean="0">
                <a:latin typeface="Traditional Arabic" pitchFamily="18" charset="-78"/>
                <a:cs typeface="Traditional Arabic" pitchFamily="18" charset="-78"/>
              </a:rPr>
              <a:t>وك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(صلى الله عليه وسلم)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ؤ</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ذي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err="1" smtClean="0">
                <a:latin typeface="Traditional Arabic" pitchFamily="18" charset="-78"/>
                <a:cs typeface="Traditional Arabic" pitchFamily="18" charset="-78"/>
              </a:rPr>
              <a:t>ًا</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ما حر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عود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a:t>
            </a:r>
            <a:r>
              <a:rPr lang="ar-SA" sz="3600" dirty="0" smtClean="0">
                <a:latin typeface="Traditional Arabic" pitchFamily="18" charset="-78"/>
                <a:cs typeface="Traditional Arabic" pitchFamily="18" charset="-78"/>
              </a:rPr>
              <a:t>بَيْتِهِ </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endParaRPr lang="ar-SA" sz="3600" dirty="0" smtClean="0">
              <a:latin typeface="Traditional Arabic" pitchFamily="18" charset="-78"/>
              <a:cs typeface="Traditional Arabic" pitchFamily="18" charset="-78"/>
            </a:endParaRPr>
          </a:p>
          <a:p>
            <a:r>
              <a:rPr lang="ar-SA" sz="3600" dirty="0" smtClean="0">
                <a:latin typeface="Traditional Arabic" pitchFamily="18" charset="-78"/>
                <a:cs typeface="Traditional Arabic" pitchFamily="18" charset="-78"/>
              </a:rPr>
              <a:t>                      </a:t>
            </a:r>
            <a:r>
              <a:rPr lang="ar-AE" sz="3600" u="sng" dirty="0" smtClean="0">
                <a:latin typeface="Traditional Arabic" pitchFamily="18" charset="-78"/>
                <a:cs typeface="Traditional Arabic" pitchFamily="18" charset="-78"/>
              </a:rPr>
              <a:t>ن</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ق</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ي</a:t>
            </a:r>
            <a:r>
              <a:rPr lang="ar-SA" sz="3600" u="sng" dirty="0" err="1" smtClean="0">
                <a:latin typeface="Traditional Arabic" pitchFamily="18" charset="-78"/>
                <a:cs typeface="Traditional Arabic" pitchFamily="18" charset="-78"/>
              </a:rPr>
              <a:t>ًّا</a:t>
            </a:r>
            <a:r>
              <a:rPr lang="ar-SA" sz="3600" u="sng" dirty="0" smtClean="0">
                <a:latin typeface="Traditional Arabic" pitchFamily="18" charset="-78"/>
                <a:cs typeface="Traditional Arabic" pitchFamily="18" charset="-78"/>
              </a:rPr>
              <a:t> </a:t>
            </a:r>
            <a:r>
              <a:rPr lang="ar-AE" sz="3600" u="sng" dirty="0" smtClean="0">
                <a:latin typeface="Traditional Arabic" pitchFamily="18" charset="-78"/>
                <a:cs typeface="Traditional Arabic" pitchFamily="18" charset="-78"/>
              </a:rPr>
              <a:t>طاه</a:t>
            </a:r>
            <a:r>
              <a:rPr lang="ar-SA" sz="3600" u="sng" dirty="0" smtClean="0">
                <a:latin typeface="Traditional Arabic" pitchFamily="18" charset="-78"/>
                <a:cs typeface="Traditional Arabic" pitchFamily="18" charset="-78"/>
              </a:rPr>
              <a:t>ِ</a:t>
            </a:r>
            <a:r>
              <a:rPr lang="ar-AE" sz="3600" u="sng" dirty="0" smtClean="0">
                <a:latin typeface="Traditional Arabic" pitchFamily="18" charset="-78"/>
                <a:cs typeface="Traditional Arabic" pitchFamily="18" charset="-78"/>
              </a:rPr>
              <a:t>ر</a:t>
            </a:r>
            <a:r>
              <a:rPr lang="ar-SA" sz="3600" u="sng" dirty="0" err="1" smtClean="0">
                <a:latin typeface="Traditional Arabic" pitchFamily="18" charset="-78"/>
                <a:cs typeface="Traditional Arabic" pitchFamily="18" charset="-78"/>
              </a:rPr>
              <a:t>ًا</a:t>
            </a:r>
            <a:r>
              <a:rPr lang="ar-AE" sz="3600" u="sng" dirty="0" smtClean="0">
                <a:latin typeface="Traditional Arabic" pitchFamily="18" charset="-78"/>
                <a:cs typeface="Traditional Arabic" pitchFamily="18" charset="-78"/>
              </a:rPr>
              <a:t> من</a:t>
            </a:r>
            <a:r>
              <a:rPr lang="ar-SA" sz="3600" u="sng" dirty="0" smtClean="0">
                <a:latin typeface="Traditional Arabic" pitchFamily="18" charset="-78"/>
                <a:cs typeface="Traditional Arabic" pitchFamily="18" charset="-78"/>
              </a:rPr>
              <a:t>َ </a:t>
            </a:r>
            <a:r>
              <a:rPr lang="ar-AE" sz="3600" u="sng" dirty="0" err="1" smtClean="0">
                <a:latin typeface="Traditional Arabic" pitchFamily="18" charset="-78"/>
                <a:cs typeface="Traditional Arabic" pitchFamily="18" charset="-78"/>
              </a:rPr>
              <a:t>الذ</a:t>
            </a:r>
            <a:r>
              <a:rPr lang="ar-SA" sz="3600" u="sng" dirty="0" smtClean="0">
                <a:latin typeface="Traditional Arabic" pitchFamily="18" charset="-78"/>
                <a:cs typeface="Traditional Arabic" pitchFamily="18" charset="-78"/>
              </a:rPr>
              <a:t>ُّ</a:t>
            </a:r>
            <a:r>
              <a:rPr lang="ar-AE" sz="3600" u="sng" dirty="0" err="1" smtClean="0">
                <a:latin typeface="Traditional Arabic" pitchFamily="18" charset="-78"/>
                <a:cs typeface="Traditional Arabic" pitchFamily="18" charset="-78"/>
              </a:rPr>
              <a:t>نوب</a:t>
            </a:r>
            <a:r>
              <a:rPr lang="ar-SA" sz="3600" u="sng"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endParaRPr lang="ar-SA"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بِلا</a:t>
            </a:r>
            <a:r>
              <a:rPr lang="ar-AE" sz="3600" dirty="0" smtClean="0">
                <a:latin typeface="Traditional Arabic" pitchFamily="18" charset="-78"/>
                <a:cs typeface="Traditional Arabic" pitchFamily="18" charset="-78"/>
              </a:rPr>
              <a:t> ذنب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وَلا إثْمٍ</a:t>
            </a:r>
            <a:r>
              <a:rPr lang="ar-AE" sz="3600" dirty="0" err="1" smtClean="0">
                <a:latin typeface="Traditional Arabic" pitchFamily="18" charset="-78"/>
                <a:cs typeface="Traditional Arabic" pitchFamily="18" charset="-78"/>
              </a:rPr>
              <a:t>.</a:t>
            </a:r>
            <a:endParaRPr lang="ar-AE" sz="3600" dirty="0" smtClean="0">
              <a:latin typeface="Traditional Arabic" pitchFamily="18" charset="-78"/>
              <a:cs typeface="Traditional Arabic" pitchFamily="18" charset="-78"/>
            </a:endParaRPr>
          </a:p>
          <a:p>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755576" y="560869"/>
            <a:ext cx="7704856" cy="4524315"/>
          </a:xfrm>
          <a:prstGeom prst="rect">
            <a:avLst/>
          </a:prstGeom>
          <a:noFill/>
        </p:spPr>
        <p:txBody>
          <a:bodyPr wrap="square" rtlCol="1">
            <a:spAutoFit/>
          </a:bodyPr>
          <a:lstStyle/>
          <a:p>
            <a:pPr algn="ctr"/>
            <a:r>
              <a:rPr lang="ar-AE" sz="3200" b="1" dirty="0" smtClean="0">
                <a:latin typeface="Traditional Arabic" pitchFamily="18" charset="-78"/>
                <a:cs typeface="Traditional Arabic" pitchFamily="18" charset="-78"/>
              </a:rPr>
              <a:t>مناسك الحج</a:t>
            </a:r>
          </a:p>
          <a:p>
            <a:r>
              <a:rPr lang="ar-AE" sz="3200" dirty="0" smtClean="0">
                <a:latin typeface="Traditional Arabic" pitchFamily="18" charset="-78"/>
                <a:cs typeface="Traditional Arabic" pitchFamily="18" charset="-78"/>
              </a:rPr>
              <a:t>· الإحرام والنية :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يسافر إلى بيت الله الحرام، فإذا وصل الحاج إلى الميقات، وهو المكان الذي لا يجوز أن يتجاوزه الحاج إلا وهو محرم؛ اغتسل وتطيب، ولبس إزارًا على وسطه ورداء على كتفيه ،أما المرأة فتلبس ملابسها الشرعية .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ثم يدخل الحاج في النسك ، ويبدأ بالتلبية قائلا :</a:t>
            </a:r>
          </a:p>
          <a:p>
            <a:r>
              <a:rPr lang="ar-AE" sz="3200" dirty="0" smtClean="0">
                <a:latin typeface="Traditional Arabic" pitchFamily="18" charset="-78"/>
                <a:cs typeface="Traditional Arabic" pitchFamily="18" charset="-78"/>
              </a:rPr>
              <a:t>" لبيك اللهم لبيك، لبيك لا شريك لك لبيك، إن</a:t>
            </a:r>
          </a:p>
          <a:p>
            <a:r>
              <a:rPr lang="ar-AE" sz="3200" dirty="0" smtClean="0">
                <a:latin typeface="Traditional Arabic" pitchFamily="18" charset="-78"/>
                <a:cs typeface="Traditional Arabic" pitchFamily="18" charset="-78"/>
              </a:rPr>
              <a:t> الحمد والنعمة لك والملك، لا شريك لك" .</a:t>
            </a:r>
          </a:p>
          <a:p>
            <a:r>
              <a:rPr lang="ar-AE" sz="3200" dirty="0" smtClean="0">
                <a:latin typeface="Traditional Arabic" pitchFamily="18" charset="-78"/>
                <a:cs typeface="Traditional Arabic" pitchFamily="18" charset="-78"/>
              </a:rPr>
              <a:t>ويكثر من التلبية . </a:t>
            </a:r>
          </a:p>
        </p:txBody>
      </p:sp>
      <p:pic>
        <p:nvPicPr>
          <p:cNvPr id="11" name="תמונה 10" descr="005.jpg"/>
          <p:cNvPicPr>
            <a:picLocks noChangeAspect="1"/>
          </p:cNvPicPr>
          <p:nvPr/>
        </p:nvPicPr>
        <p:blipFill>
          <a:blip r:embed="rId4" cstate="print"/>
          <a:stretch>
            <a:fillRect/>
          </a:stretch>
        </p:blipFill>
        <p:spPr>
          <a:xfrm>
            <a:off x="755576" y="3082519"/>
            <a:ext cx="2242939" cy="3370817"/>
          </a:xfrm>
          <a:prstGeom prst="rect">
            <a:avLst/>
          </a:prstGeom>
        </p:spPr>
      </p:pic>
      <p:pic>
        <p:nvPicPr>
          <p:cNvPr id="7" name="Picture 6" descr="Picture1.png">
            <a:hlinkClick r:id="rId5"/>
          </p:cNvPr>
          <p:cNvPicPr>
            <a:picLocks noChangeAspect="1"/>
          </p:cNvPicPr>
          <p:nvPr/>
        </p:nvPicPr>
        <p:blipFill>
          <a:blip r:embed="rId6" cstate="print"/>
          <a:stretch>
            <a:fillRect/>
          </a:stretch>
        </p:blipFill>
        <p:spPr>
          <a:xfrm>
            <a:off x="5076056" y="4869160"/>
            <a:ext cx="914115" cy="94100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755576" y="560869"/>
            <a:ext cx="7776864" cy="5632311"/>
          </a:xfrm>
          <a:prstGeom prst="rect">
            <a:avLst/>
          </a:prstGeom>
          <a:noFill/>
        </p:spPr>
        <p:txBody>
          <a:bodyPr wrap="square" rtlCol="1">
            <a:spAutoFit/>
          </a:bodyPr>
          <a:lstStyle/>
          <a:p>
            <a:r>
              <a:rPr lang="ar-SA" sz="3600" dirty="0" smtClean="0">
                <a:latin typeface="Traditional Arabic" pitchFamily="18" charset="-78"/>
                <a:cs typeface="Traditional Arabic" pitchFamily="18" charset="-78"/>
              </a:rPr>
              <a:t>ممنوعات الإحرامِ</a:t>
            </a:r>
            <a:r>
              <a:rPr lang="ar-AE" sz="3600" dirty="0" smtClean="0">
                <a:latin typeface="Traditional Arabic" pitchFamily="18" charset="-78"/>
                <a:cs typeface="Traditional Arabic" pitchFamily="18" charset="-78"/>
              </a:rPr>
              <a:t> :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1- </a:t>
            </a:r>
            <a:r>
              <a:rPr lang="ar-SA" sz="3600" dirty="0" smtClean="0">
                <a:latin typeface="Traditional Arabic" pitchFamily="18" charset="-78"/>
                <a:cs typeface="Traditional Arabic" pitchFamily="18" charset="-78"/>
              </a:rPr>
              <a:t>قَصُّ</a:t>
            </a:r>
            <a:r>
              <a:rPr lang="ar-AE" sz="3600" dirty="0" smtClean="0">
                <a:latin typeface="Traditional Arabic" pitchFamily="18" charset="-78"/>
                <a:cs typeface="Traditional Arabic" pitchFamily="18" charset="-78"/>
              </a:rPr>
              <a:t> شيئًا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err="1" smtClean="0">
                <a:latin typeface="Traditional Arabic" pitchFamily="18" charset="-78"/>
                <a:cs typeface="Traditional Arabic" pitchFamily="18" charset="-78"/>
              </a:rPr>
              <a:t>ال</a:t>
            </a:r>
            <a:r>
              <a:rPr lang="ar-AE" sz="3600" dirty="0" smtClean="0">
                <a:latin typeface="Traditional Arabic" pitchFamily="18" charset="-78"/>
                <a:cs typeface="Traditional Arabic" pitchFamily="18" charset="-78"/>
              </a:rPr>
              <a:t>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err="1" smtClean="0">
                <a:latin typeface="Traditional Arabic" pitchFamily="18" charset="-78"/>
                <a:cs typeface="Traditional Arabic" pitchFamily="18" charset="-78"/>
              </a:rPr>
              <a:t>ال</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ظ</a:t>
            </a:r>
            <a:r>
              <a:rPr lang="ar-SA" sz="3600" dirty="0" smtClean="0">
                <a:latin typeface="Traditional Arabic" pitchFamily="18" charset="-78"/>
                <a:cs typeface="Traditional Arabic" pitchFamily="18" charset="-78"/>
              </a:rPr>
              <a:t>ا</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رِ</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2- قتل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3-</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الزواج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4-</a:t>
            </a:r>
            <a:r>
              <a:rPr lang="ar-SA"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5-يحرم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على المرأة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لبس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النقاب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أو القفازين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لكن </a:t>
            </a:r>
          </a:p>
          <a:p>
            <a:r>
              <a:rPr lang="ar-AE" sz="3600" dirty="0" smtClean="0">
                <a:latin typeface="Traditional Arabic" pitchFamily="18" charset="-78"/>
                <a:cs typeface="Traditional Arabic" pitchFamily="18" charset="-78"/>
              </a:rPr>
              <a:t>لها أن </a:t>
            </a:r>
            <a:r>
              <a:rPr lang="ar-AE" sz="3600" dirty="0" err="1"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ْتُرُ</a:t>
            </a:r>
            <a:r>
              <a:rPr lang="ar-AE" sz="3600" dirty="0" smtClean="0">
                <a:latin typeface="Traditional Arabic" pitchFamily="18" charset="-78"/>
                <a:cs typeface="Traditional Arabic" pitchFamily="18" charset="-78"/>
              </a:rPr>
              <a:t> وجهها بغطاء إذا مر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بها</a:t>
            </a:r>
            <a:r>
              <a:rPr lang="ar-AE" sz="3600" dirty="0" smtClean="0">
                <a:latin typeface="Traditional Arabic" pitchFamily="18" charset="-78"/>
                <a:cs typeface="Traditional Arabic" pitchFamily="18" charset="-78"/>
              </a:rPr>
              <a:t> الرجال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6-يحرم على الرجل لبس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المخيط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كالقميص</a:t>
            </a:r>
            <a:r>
              <a:rPr lang="ar-SA" sz="3600" dirty="0" smtClean="0">
                <a:latin typeface="Traditional Arabic" pitchFamily="18" charset="-78"/>
                <a:cs typeface="Traditional Arabic" pitchFamily="18" charset="-78"/>
              </a:rPr>
              <a:t>ِ</a:t>
            </a:r>
            <a:endParaRPr lang="ar-AE" sz="3600" dirty="0" smtClean="0">
              <a:latin typeface="Traditional Arabic" pitchFamily="18" charset="-78"/>
              <a:cs typeface="Traditional Arabic" pitchFamily="18" charset="-78"/>
            </a:endParaRPr>
          </a:p>
          <a:p>
            <a:r>
              <a:rPr lang="ar-AE" sz="3600" dirty="0" smtClean="0">
                <a:latin typeface="Traditional Arabic" pitchFamily="18" charset="-78"/>
                <a:cs typeface="Traditional Arabic" pitchFamily="18" charset="-78"/>
              </a:rPr>
              <a:t>أو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السراويل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 لبس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الجوربين </a:t>
            </a:r>
            <a:r>
              <a:rPr lang="ar-AE" sz="3600" dirty="0" err="1"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 </a:t>
            </a:r>
            <a:r>
              <a:rPr lang="ar-AE" sz="3600" dirty="0" err="1"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 </a:t>
            </a:r>
            <a:r>
              <a:rPr lang="ar-AE" sz="3600" dirty="0" err="1"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a:t>
            </a:r>
          </a:p>
          <a:p>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غطية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طاء</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لاصق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p:txBody>
      </p:sp>
      <p:pic>
        <p:nvPicPr>
          <p:cNvPr id="11" name="תמונה 10" descr="005.jpg"/>
          <p:cNvPicPr>
            <a:picLocks noChangeAspect="1"/>
          </p:cNvPicPr>
          <p:nvPr/>
        </p:nvPicPr>
        <p:blipFill>
          <a:blip r:embed="rId4" cstate="print"/>
          <a:stretch>
            <a:fillRect/>
          </a:stretch>
        </p:blipFill>
        <p:spPr>
          <a:xfrm>
            <a:off x="755576" y="908720"/>
            <a:ext cx="2232247" cy="424847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465634"/>
            <a:ext cx="8064896" cy="4524315"/>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  طواف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الق</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دوم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 </a:t>
            </a:r>
            <a:br>
              <a:rPr lang="ar-AE" sz="3200" dirty="0" smtClean="0">
                <a:latin typeface="Traditional Arabic" pitchFamily="18" charset="-78"/>
                <a:cs typeface="Traditional Arabic" pitchFamily="18" charset="-78"/>
              </a:rPr>
            </a:br>
            <a:r>
              <a:rPr lang="ar-AE" sz="3200" dirty="0" err="1" smtClean="0">
                <a:latin typeface="Traditional Arabic" pitchFamily="18" charset="-78"/>
                <a:cs typeface="Traditional Arabic" pitchFamily="18" charset="-78"/>
              </a:rPr>
              <a:t>إ</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ذا </a:t>
            </a:r>
            <a:r>
              <a:rPr lang="ar-AE" sz="3200" dirty="0" err="1"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ص</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الحاج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إلى "م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توجه للطواف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ح</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باد</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ئًا</a:t>
            </a:r>
            <a:r>
              <a:rPr lang="ar-AE" sz="3200" dirty="0" smtClean="0">
                <a:latin typeface="Traditional Arabic" pitchFamily="18" charset="-78"/>
                <a:cs typeface="Traditional Arabic" pitchFamily="18" charset="-78"/>
              </a:rPr>
              <a:t> بالحج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جاع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لاً </a:t>
            </a:r>
            <a:r>
              <a:rPr lang="ar-AE" sz="3200" dirty="0" err="1" smtClean="0">
                <a:latin typeface="Traditional Arabic" pitchFamily="18" charset="-78"/>
                <a:cs typeface="Traditional Arabic" pitchFamily="18" charset="-78"/>
              </a:rPr>
              <a:t>الك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سار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طوف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ش</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واط</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ق</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بيل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الحج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دون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مزاحم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فإن</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لم يتمكن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الحاج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لمس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الحَجَرِ </a:t>
            </a:r>
            <a:r>
              <a:rPr lang="ar-AE" sz="3200" dirty="0" smtClean="0">
                <a:latin typeface="Traditional Arabic" pitchFamily="18" charset="-78"/>
                <a:cs typeface="Traditional Arabic" pitchFamily="18" charset="-78"/>
              </a:rPr>
              <a:t>بيد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فى</a:t>
            </a:r>
            <a:r>
              <a:rPr lang="ar-AE" sz="3200" dirty="0" smtClean="0">
                <a:latin typeface="Traditional Arabic" pitchFamily="18" charset="-78"/>
                <a:cs typeface="Traditional Arabic" pitchFamily="18" charset="-78"/>
              </a:rPr>
              <a:t> بالت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بير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حاذات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endParaRPr lang="ar-SA" sz="3200" dirty="0" smtClean="0">
              <a:latin typeface="Traditional Arabic" pitchFamily="18" charset="-78"/>
              <a:cs typeface="Traditional Arabic" pitchFamily="18" charset="-78"/>
            </a:endParaRPr>
          </a:p>
          <a:p>
            <a:r>
              <a:rPr lang="ar-AE" sz="3200" dirty="0" smtClean="0">
                <a:latin typeface="Traditional Arabic" pitchFamily="18" charset="-78"/>
                <a:cs typeface="Traditional Arabic" pitchFamily="18" charset="-78"/>
              </a:rPr>
              <a:t>وللحاج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عو</a:t>
            </a:r>
            <a:r>
              <a:rPr lang="ar-AE" sz="3200" dirty="0" smtClean="0">
                <a:latin typeface="Traditional Arabic" pitchFamily="18" charset="-78"/>
                <a:cs typeface="Traditional Arabic" pitchFamily="18" charset="-78"/>
              </a:rPr>
              <a:t> بما شاء</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أثناء</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الط</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هاء</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الط</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صل</a:t>
            </a:r>
            <a:r>
              <a:rPr lang="ar-SA" sz="3200" dirty="0" smtClean="0">
                <a:latin typeface="Traditional Arabic" pitchFamily="18" charset="-78"/>
                <a:cs typeface="Traditional Arabic" pitchFamily="18" charset="-78"/>
              </a:rPr>
              <a:t>ي</a:t>
            </a:r>
            <a:r>
              <a:rPr lang="ar-AE" sz="3200" dirty="0" smtClean="0">
                <a:latin typeface="Traditional Arabic" pitchFamily="18" charset="-78"/>
                <a:cs typeface="Traditional Arabic" pitchFamily="18" charset="-78"/>
              </a:rPr>
              <a:t> الحاج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خ</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قام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"إ</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براهيم</a:t>
            </a:r>
            <a:r>
              <a:rPr lang="ar-AE" sz="3200" dirty="0" smtClean="0">
                <a:latin typeface="Traditional Arabic" pitchFamily="18" charset="-78"/>
                <a:cs typeface="Traditional Arabic" pitchFamily="18" charset="-78"/>
              </a:rPr>
              <a:t>"، أو</a:t>
            </a:r>
            <a:endParaRPr lang="ar-SA" sz="3200" dirty="0" smtClean="0">
              <a:latin typeface="Traditional Arabic" pitchFamily="18" charset="-78"/>
              <a:cs typeface="Traditional Arabic" pitchFamily="18" charset="-78"/>
            </a:endParaRPr>
          </a:p>
          <a:p>
            <a:r>
              <a:rPr lang="ar-AE" sz="3200" dirty="0" smtClean="0">
                <a:latin typeface="Traditional Arabic" pitchFamily="18" charset="-78"/>
                <a:cs typeface="Traditional Arabic" pitchFamily="18" charset="-78"/>
              </a:rPr>
              <a:t> في أي </a:t>
            </a:r>
            <a:r>
              <a:rPr lang="ar-AE" sz="3200" dirty="0" err="1"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ويستحب للحاج أن يشرب من ماء زمزم .</a:t>
            </a:r>
          </a:p>
        </p:txBody>
      </p:sp>
      <p:pic>
        <p:nvPicPr>
          <p:cNvPr id="7" name="תמונה 6" descr="001.jpg"/>
          <p:cNvPicPr>
            <a:picLocks noChangeAspect="1"/>
          </p:cNvPicPr>
          <p:nvPr/>
        </p:nvPicPr>
        <p:blipFill>
          <a:blip r:embed="rId4" cstate="print"/>
          <a:stretch>
            <a:fillRect/>
          </a:stretch>
        </p:blipFill>
        <p:spPr>
          <a:xfrm>
            <a:off x="734194" y="2708920"/>
            <a:ext cx="3189734" cy="381642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467544" y="476672"/>
            <a:ext cx="8064896" cy="2862322"/>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فا </a:t>
            </a:r>
            <a:r>
              <a:rPr lang="ar-AE" sz="3600" dirty="0" err="1" smtClean="0">
                <a:latin typeface="Traditional Arabic" pitchFamily="18" charset="-78"/>
                <a:cs typeface="Traditional Arabic" pitchFamily="18" charset="-78"/>
              </a:rPr>
              <a:t>والمرو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AE" sz="3600" dirty="0" err="1"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واف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الحاج إلى المس</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عى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فيص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"الص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فا"، </a:t>
            </a:r>
            <a:r>
              <a:rPr lang="ar-SA" sz="3600" dirty="0" err="1" smtClean="0">
                <a:latin typeface="Traditional Arabic" pitchFamily="18" charset="-78"/>
                <a:cs typeface="Traditional Arabic" pitchFamily="18" charset="-78"/>
              </a:rPr>
              <a:t>مُ</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ِهًا نحوَ</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الك</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عبة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ويدعو، ثم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َتَوَجَّهُ</a:t>
            </a:r>
            <a:r>
              <a:rPr lang="ar-AE" sz="3600" dirty="0" smtClean="0">
                <a:latin typeface="Traditional Arabic" pitchFamily="18" charset="-78"/>
                <a:cs typeface="Traditional Arabic" pitchFamily="18" charset="-78"/>
              </a:rPr>
              <a:t> إلى "المروة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إليها، يكبر ويدعو، ثم يشرع فى الشوط الثانى، </a:t>
            </a:r>
            <a:r>
              <a:rPr lang="ar-AE" sz="3600" dirty="0" err="1" smtClean="0">
                <a:latin typeface="Traditional Arabic" pitchFamily="18" charset="-78"/>
                <a:cs typeface="Traditional Arabic" pitchFamily="18" charset="-78"/>
              </a:rPr>
              <a:t>فيت</a:t>
            </a:r>
            <a:r>
              <a:rPr lang="ar-SA" sz="3600" dirty="0" smtClean="0">
                <a:latin typeface="Traditional Arabic" pitchFamily="18" charset="-78"/>
                <a:cs typeface="Traditional Arabic" pitchFamily="18" charset="-78"/>
              </a:rPr>
              <a:t>و</a:t>
            </a:r>
            <a:r>
              <a:rPr lang="ar-AE" sz="3600" dirty="0" err="1" smtClean="0">
                <a:latin typeface="Traditional Arabic" pitchFamily="18" charset="-78"/>
                <a:cs typeface="Traditional Arabic" pitchFamily="18" charset="-78"/>
              </a:rPr>
              <a:t>جه</a:t>
            </a:r>
            <a:r>
              <a:rPr lang="ar-AE" sz="3600" dirty="0" smtClean="0">
                <a:latin typeface="Traditional Arabic" pitchFamily="18" charset="-78"/>
                <a:cs typeface="Traditional Arabic" pitchFamily="18" charset="-78"/>
              </a:rPr>
              <a:t> من "المروة" إلى "الصفا" وهكذا حتى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واط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ينتهى</a:t>
            </a:r>
            <a:r>
              <a:rPr lang="ar-AE" sz="3600" dirty="0" smtClean="0">
                <a:latin typeface="Traditional Arabic" pitchFamily="18" charset="-78"/>
                <a:cs typeface="Traditional Arabic" pitchFamily="18" charset="-78"/>
              </a:rPr>
              <a:t> آخر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 عن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"المروة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p:txBody>
      </p:sp>
      <p:pic>
        <p:nvPicPr>
          <p:cNvPr id="7" name="תמונה 6" descr="001.jpg"/>
          <p:cNvPicPr>
            <a:picLocks noChangeAspect="1"/>
          </p:cNvPicPr>
          <p:nvPr/>
        </p:nvPicPr>
        <p:blipFill>
          <a:blip r:embed="rId4" cstate="print"/>
          <a:stretch>
            <a:fillRect/>
          </a:stretch>
        </p:blipFill>
        <p:spPr>
          <a:xfrm>
            <a:off x="734193" y="3284984"/>
            <a:ext cx="5061943" cy="2999304"/>
          </a:xfrm>
          <a:prstGeom prst="rect">
            <a:avLst/>
          </a:prstGeom>
        </p:spPr>
      </p:pic>
      <p:pic>
        <p:nvPicPr>
          <p:cNvPr id="8" name="תמונה 7" descr="images (1).jpg"/>
          <p:cNvPicPr>
            <a:picLocks noChangeAspect="1"/>
          </p:cNvPicPr>
          <p:nvPr/>
        </p:nvPicPr>
        <p:blipFill>
          <a:blip r:embed="rId5" cstate="print"/>
          <a:stretch>
            <a:fillRect/>
          </a:stretch>
        </p:blipFill>
        <p:spPr>
          <a:xfrm>
            <a:off x="5868144" y="3356992"/>
            <a:ext cx="2502024" cy="30106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مستطيل 4"/>
          <p:cNvSpPr/>
          <p:nvPr/>
        </p:nvSpPr>
        <p:spPr>
          <a:xfrm>
            <a:off x="971600" y="948690"/>
            <a:ext cx="7128792" cy="4247317"/>
          </a:xfrm>
          <a:prstGeom prst="rect">
            <a:avLst/>
          </a:prstGeom>
        </p:spPr>
        <p:txBody>
          <a:bodyPr wrap="square">
            <a:spAutoFit/>
          </a:bodyPr>
          <a:lstStyle/>
          <a:p>
            <a:pPr algn="ctr"/>
            <a:r>
              <a:rPr lang="ar-AE" sz="5400" dirty="0" smtClean="0">
                <a:solidFill>
                  <a:srgbClr val="002060"/>
                </a:solidFill>
                <a:latin typeface="Traditional Arabic" pitchFamily="18" charset="-78"/>
                <a:cs typeface="Traditional Arabic" pitchFamily="18" charset="-78"/>
              </a:rPr>
              <a:t> حديث : قال</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رسول</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الله</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صلى الله</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عليه</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وسل</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م</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:“(بني</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الإسلام</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على</a:t>
            </a:r>
            <a:r>
              <a:rPr lang="ar-SA" sz="5400" dirty="0" smtClean="0">
                <a:solidFill>
                  <a:srgbClr val="002060"/>
                </a:solidFill>
                <a:latin typeface="Traditional Arabic" pitchFamily="18" charset="-78"/>
                <a:cs typeface="Traditional Arabic" pitchFamily="18" charset="-78"/>
              </a:rPr>
              <a:t> </a:t>
            </a:r>
            <a:r>
              <a:rPr lang="ar-AE" sz="5400" dirty="0" smtClean="0">
                <a:solidFill>
                  <a:srgbClr val="002060"/>
                </a:solidFill>
                <a:latin typeface="Traditional Arabic" pitchFamily="18" charset="-78"/>
                <a:cs typeface="Traditional Arabic" pitchFamily="18" charset="-78"/>
              </a:rPr>
              <a:t>خمس</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شهادة</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أن</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لا إله</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إلا</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الله وأن</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محمد</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ا رسول</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الله </a:t>
            </a:r>
            <a:r>
              <a:rPr lang="ar-AE" sz="5400" dirty="0" err="1" smtClean="0">
                <a:solidFill>
                  <a:srgbClr val="002060"/>
                </a:solidFill>
                <a:latin typeface="Traditional Arabic" pitchFamily="18" charset="-78"/>
                <a:cs typeface="Traditional Arabic" pitchFamily="18" charset="-78"/>
              </a:rPr>
              <a:t>وإ</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قام الصلاة</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وإيتاء</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الزكاة</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وصوم</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رمضان</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وحج</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 البيت</a:t>
            </a:r>
            <a:r>
              <a:rPr lang="ar-SA" sz="5400" dirty="0" smtClean="0">
                <a:solidFill>
                  <a:srgbClr val="002060"/>
                </a:solidFill>
                <a:latin typeface="Traditional Arabic" pitchFamily="18" charset="-78"/>
                <a:cs typeface="Traditional Arabic" pitchFamily="18" charset="-78"/>
              </a:rPr>
              <a:t>ِ</a:t>
            </a:r>
            <a:r>
              <a:rPr lang="ar-AE" sz="5400" dirty="0" smtClean="0">
                <a:solidFill>
                  <a:srgbClr val="002060"/>
                </a:solidFill>
                <a:latin typeface="Traditional Arabic" pitchFamily="18" charset="-78"/>
                <a:cs typeface="Traditional Arabic" pitchFamily="18" charset="-78"/>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620688"/>
            <a:ext cx="8064896" cy="2862322"/>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في 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باح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الث</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 ذي الحج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المعروف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بيو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لل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مبيت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 </a:t>
            </a:r>
            <a:r>
              <a:rPr lang="ar-AE" sz="3600" dirty="0" err="1"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صل</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الظ</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والمغرب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والعشاء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والفج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endParaRPr lang="ar-AE" sz="3600" dirty="0" smtClean="0">
              <a:latin typeface="Traditional Arabic" pitchFamily="18" charset="-78"/>
              <a:cs typeface="Traditional Arabic" pitchFamily="18" charset="-78"/>
            </a:endParaRPr>
          </a:p>
        </p:txBody>
      </p:sp>
      <p:pic>
        <p:nvPicPr>
          <p:cNvPr id="7" name="תמונה 6" descr="001.jpg"/>
          <p:cNvPicPr>
            <a:picLocks noChangeAspect="1"/>
          </p:cNvPicPr>
          <p:nvPr/>
        </p:nvPicPr>
        <p:blipFill>
          <a:blip r:embed="rId4" cstate="print"/>
          <a:stretch>
            <a:fillRect/>
          </a:stretch>
        </p:blipFill>
        <p:spPr>
          <a:xfrm>
            <a:off x="734194" y="2780928"/>
            <a:ext cx="5638006" cy="3571551"/>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611560" y="1052736"/>
            <a:ext cx="7920880" cy="3046988"/>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نا</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في </a:t>
            </a:r>
            <a:r>
              <a:rPr lang="ar-AE" sz="3200" dirty="0" smtClean="0">
                <a:latin typeface="Traditional Arabic" pitchFamily="18" charset="-78"/>
                <a:cs typeface="Traditional Arabic" pitchFamily="18" charset="-78"/>
              </a:rPr>
              <a:t>هذا الد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عن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الركن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a:t>
            </a:r>
            <a:r>
              <a:rPr lang="ar-SA" sz="3200" dirty="0" smtClean="0">
                <a:latin typeface="Traditional Arabic" pitchFamily="18" charset="-78"/>
                <a:cs typeface="Traditional Arabic" pitchFamily="18" charset="-78"/>
              </a:rPr>
              <a:t>خامسِ</a:t>
            </a:r>
            <a:r>
              <a:rPr lang="ar-AE" sz="3200" dirty="0" smtClean="0">
                <a:latin typeface="Traditional Arabic" pitchFamily="18" charset="-78"/>
                <a:cs typeface="Traditional Arabic" pitchFamily="18" charset="-78"/>
              </a:rPr>
              <a:t> 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حَجُ الْبَيتِ</a:t>
            </a:r>
            <a:r>
              <a:rPr lang="ar-AE" sz="3200" dirty="0" err="1"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وَما المــَـقْصودِ </a:t>
            </a:r>
            <a:r>
              <a:rPr lang="ar-SA" sz="3200" dirty="0" err="1" smtClean="0">
                <a:latin typeface="Traditional Arabic" pitchFamily="18" charset="-78"/>
                <a:cs typeface="Traditional Arabic" pitchFamily="18" charset="-78"/>
              </a:rPr>
              <a:t>بِهِ،</a:t>
            </a:r>
            <a:r>
              <a:rPr lang="ar-SA" sz="3200" dirty="0" smtClean="0">
                <a:latin typeface="Traditional Arabic" pitchFamily="18" charset="-78"/>
                <a:cs typeface="Traditional Arabic" pitchFamily="18" charset="-78"/>
              </a:rPr>
              <a:t> </a:t>
            </a:r>
            <a:endParaRPr lang="ar-AE" sz="3200" dirty="0" smtClean="0">
              <a:latin typeface="Traditional Arabic" pitchFamily="18" charset="-78"/>
              <a:cs typeface="Traditional Arabic" pitchFamily="18" charset="-78"/>
            </a:endParaRPr>
          </a:p>
          <a:p>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نا</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يضًا</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أَنَ جَزاءَ كُلِ مَنْ يُؤَدي فَريضَةَ الْحَجِ كَما أَمَرَهُ اللهُ تَعالى </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عود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إلى </a:t>
            </a:r>
            <a:r>
              <a:rPr lang="ar-SA" sz="3200" dirty="0" smtClean="0">
                <a:latin typeface="Traditional Arabic" pitchFamily="18" charset="-78"/>
                <a:cs typeface="Traditional Arabic" pitchFamily="18" charset="-78"/>
              </a:rPr>
              <a:t>بَيْتِهِ </a:t>
            </a:r>
            <a:r>
              <a:rPr lang="ar-AE" sz="3200" dirty="0" smtClean="0">
                <a:latin typeface="Traditional Arabic" pitchFamily="18" charset="-78"/>
                <a:cs typeface="Traditional Arabic" pitchFamily="18" charset="-78"/>
              </a:rPr>
              <a:t>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ق</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a:t>
            </a:r>
            <a:r>
              <a:rPr lang="ar-SA" sz="3200" dirty="0" err="1" smtClean="0">
                <a:latin typeface="Traditional Arabic" pitchFamily="18" charset="-78"/>
                <a:cs typeface="Traditional Arabic" pitchFamily="18" charset="-78"/>
              </a:rPr>
              <a:t>ًّا</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طاه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err="1" smtClean="0">
                <a:latin typeface="Traditional Arabic" pitchFamily="18" charset="-78"/>
                <a:cs typeface="Traditional Arabic" pitchFamily="18" charset="-78"/>
              </a:rPr>
              <a:t>ًا</a:t>
            </a:r>
            <a:r>
              <a:rPr lang="ar-AE" sz="3200" dirty="0" smtClean="0">
                <a:latin typeface="Traditional Arabic" pitchFamily="18" charset="-78"/>
                <a:cs typeface="Traditional Arabic" pitchFamily="18" charset="-78"/>
              </a:rPr>
              <a:t> من</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الذ</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نوب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بِلا</a:t>
            </a:r>
            <a:r>
              <a:rPr lang="ar-AE" sz="3200" dirty="0" smtClean="0">
                <a:latin typeface="Traditional Arabic" pitchFamily="18" charset="-78"/>
                <a:cs typeface="Traditional Arabic" pitchFamily="18" charset="-78"/>
              </a:rPr>
              <a:t> ذنب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وَلا إثْمٍ</a:t>
            </a:r>
            <a:r>
              <a:rPr lang="ar-AE" sz="3200" dirty="0" err="1" smtClean="0">
                <a:latin typeface="Traditional Arabic" pitchFamily="18" charset="-78"/>
                <a:cs typeface="Traditional Arabic" pitchFamily="18" charset="-78"/>
              </a:rPr>
              <a:t>.</a:t>
            </a:r>
            <a:endParaRPr lang="ar-AE" sz="3200" dirty="0" smtClean="0">
              <a:latin typeface="Traditional Arabic" pitchFamily="18" charset="-78"/>
              <a:cs typeface="Traditional Arabic" pitchFamily="18" charset="-78"/>
            </a:endParaRPr>
          </a:p>
          <a:p>
            <a:endParaRPr lang="ar-AE" sz="3200" dirty="0" smtClean="0">
              <a:latin typeface="Traditional Arabic" pitchFamily="18" charset="-78"/>
              <a:cs typeface="Traditional Arabic" pitchFamily="18" charset="-78"/>
            </a:endParaRPr>
          </a:p>
          <a:p>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َالحَجُّ</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واج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ب</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على المس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طيع</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واح</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في </a:t>
            </a:r>
            <a:r>
              <a:rPr lang="ar-AE" sz="3200" dirty="0" err="1" smtClean="0">
                <a:latin typeface="Traditional Arabic" pitchFamily="18" charset="-78"/>
                <a:cs typeface="Traditional Arabic" pitchFamily="18" charset="-78"/>
              </a:rPr>
              <a:t>الع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فإن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أدَّاه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أكثر من مرة فله ثواب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أعظم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وأكثر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endParaRPr lang="he-IL" sz="3200" dirty="0">
              <a:latin typeface="Traditional Arabic" pitchFamily="18"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TextBox 7"/>
          <p:cNvSpPr txBox="1"/>
          <p:nvPr/>
        </p:nvSpPr>
        <p:spPr>
          <a:xfrm>
            <a:off x="1403648" y="1268760"/>
            <a:ext cx="6480720" cy="4524315"/>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الفرض المنزلي :</a:t>
            </a:r>
          </a:p>
          <a:p>
            <a:pPr marL="514350" indent="-514350"/>
            <a:endParaRPr lang="ar-AE" sz="3600" dirty="0" smtClean="0">
              <a:latin typeface="Traditional Arabic" pitchFamily="18" charset="-78"/>
              <a:cs typeface="Traditional Arabic" pitchFamily="18" charset="-78"/>
            </a:endParaRPr>
          </a:p>
          <a:p>
            <a:pPr marL="742950" indent="-742950">
              <a:buFont typeface="+mj-lt"/>
              <a:buAutoNum type="arabicPeriod"/>
            </a:pPr>
            <a:r>
              <a:rPr lang="ar-AE" sz="3600" dirty="0" smtClean="0">
                <a:latin typeface="Traditional Arabic" pitchFamily="18" charset="-78"/>
                <a:cs typeface="Traditional Arabic" pitchFamily="18" charset="-78"/>
              </a:rPr>
              <a:t>ما </a:t>
            </a:r>
            <a:r>
              <a:rPr lang="ar-SA" sz="3600" dirty="0" smtClean="0">
                <a:latin typeface="Traditional Arabic" pitchFamily="18" charset="-78"/>
                <a:cs typeface="Traditional Arabic" pitchFamily="18" charset="-78"/>
              </a:rPr>
              <a:t>المَقصودِ منْ الحَجِ.</a:t>
            </a:r>
            <a:endParaRPr lang="ar-AE" sz="3600" dirty="0" smtClean="0">
              <a:latin typeface="Traditional Arabic" pitchFamily="18" charset="-78"/>
              <a:cs typeface="Traditional Arabic" pitchFamily="18" charset="-78"/>
            </a:endParaRPr>
          </a:p>
          <a:p>
            <a:pPr marL="742950" indent="-742950">
              <a:buFont typeface="+mj-lt"/>
              <a:buAutoNum type="arabicPeriod"/>
            </a:pP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ما هوَ جَزاءُ مَنْ يُؤَدي فَريضَةَ </a:t>
            </a:r>
            <a:r>
              <a:rPr lang="ar-SA" sz="3600" dirty="0" err="1" smtClean="0">
                <a:latin typeface="Traditional Arabic" pitchFamily="18" charset="-78"/>
                <a:cs typeface="Traditional Arabic" pitchFamily="18" charset="-78"/>
              </a:rPr>
              <a:t>الحَجِ؟</a:t>
            </a:r>
            <a:endParaRPr lang="ar-SA" sz="3600" dirty="0" smtClean="0">
              <a:latin typeface="Traditional Arabic" pitchFamily="18" charset="-78"/>
              <a:cs typeface="Traditional Arabic" pitchFamily="18" charset="-78"/>
            </a:endParaRPr>
          </a:p>
          <a:p>
            <a:pPr marL="742950" indent="-742950"/>
            <a:endParaRPr lang="ar-AE" sz="3600" dirty="0" smtClean="0">
              <a:latin typeface="Traditional Arabic" pitchFamily="18" charset="-78"/>
              <a:cs typeface="Traditional Arabic" pitchFamily="18" charset="-78"/>
            </a:endParaRPr>
          </a:p>
          <a:p>
            <a:pPr marL="514350" indent="-514350"/>
            <a:endParaRPr lang="ar-AE" sz="3600" dirty="0" smtClean="0">
              <a:latin typeface="Traditional Arabic" pitchFamily="18" charset="-78"/>
              <a:cs typeface="Traditional Arabic" pitchFamily="18" charset="-78"/>
            </a:endParaRPr>
          </a:p>
          <a:p>
            <a:pPr marL="514350" indent="-514350"/>
            <a:endParaRPr lang="ar-AE" sz="3600" dirty="0" smtClean="0">
              <a:latin typeface="Traditional Arabic" pitchFamily="18" charset="-78"/>
              <a:cs typeface="Traditional Arabic" pitchFamily="18" charset="-78"/>
            </a:endParaRPr>
          </a:p>
          <a:p>
            <a:pPr marL="514350" indent="-514350"/>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מלבן 5"/>
          <p:cNvSpPr/>
          <p:nvPr/>
        </p:nvSpPr>
        <p:spPr>
          <a:xfrm>
            <a:off x="1403648" y="2420888"/>
            <a:ext cx="632256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ل</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ت</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قي في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ر</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س</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القاد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م</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p>
        </p:txBody>
      </p:sp>
      <p:sp>
        <p:nvSpPr>
          <p:cNvPr id="10" name="מלבן 6"/>
          <p:cNvSpPr/>
          <p:nvPr/>
        </p:nvSpPr>
        <p:spPr>
          <a:xfrm>
            <a:off x="3923928" y="4005064"/>
            <a:ext cx="203613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ب</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إذن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الله</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endPar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3528" y="908720"/>
            <a:ext cx="8568952" cy="4647426"/>
          </a:xfrm>
          <a:prstGeom prst="rect">
            <a:avLst/>
          </a:prstGeom>
          <a:noFill/>
        </p:spPr>
        <p:txBody>
          <a:bodyPr wrap="square" rtlCol="1">
            <a:spAutoFit/>
          </a:bodyPr>
          <a:lstStyle/>
          <a:p>
            <a:pPr algn="ctr"/>
            <a:endParaRPr lang="ar-AE" sz="1600" b="1" dirty="0" smtClean="0">
              <a:solidFill>
                <a:srgbClr val="002060"/>
              </a:solidFill>
              <a:latin typeface="Traditional Arabic" pitchFamily="18" charset="-78"/>
              <a:cs typeface="Traditional Arabic" pitchFamily="18" charset="-78"/>
            </a:endParaRPr>
          </a:p>
          <a:p>
            <a:pPr algn="ctr"/>
            <a:endParaRPr lang="ar-AE" sz="1600" b="1" dirty="0" smtClean="0">
              <a:solidFill>
                <a:srgbClr val="002060"/>
              </a:solidFill>
              <a:latin typeface="Traditional Arabic" pitchFamily="18" charset="-78"/>
              <a:cs typeface="Traditional Arabic" pitchFamily="18" charset="-78"/>
            </a:endParaRPr>
          </a:p>
          <a:p>
            <a:pPr algn="ctr"/>
            <a:endParaRPr lang="ar-AE" sz="1600" dirty="0" smtClean="0">
              <a:solidFill>
                <a:srgbClr val="002060"/>
              </a:solidFill>
              <a:latin typeface="Traditional Arabic" pitchFamily="18" charset="-78"/>
              <a:cs typeface="Traditional Arabic" pitchFamily="18" charset="-78"/>
            </a:endParaRPr>
          </a:p>
          <a:p>
            <a:pPr algn="ctr"/>
            <a:endParaRPr lang="ar-AE" sz="800" dirty="0" smtClean="0">
              <a:solidFill>
                <a:srgbClr val="002060"/>
              </a:solidFill>
              <a:latin typeface="Traditional Arabic" pitchFamily="18" charset="-78"/>
              <a:cs typeface="Traditional Arabic" pitchFamily="18" charset="-78"/>
            </a:endParaRPr>
          </a:p>
          <a:p>
            <a:pPr algn="ctr"/>
            <a:r>
              <a:rPr lang="ar-AE" sz="4000" dirty="0" err="1" smtClean="0">
                <a:solidFill>
                  <a:srgbClr val="002060"/>
                </a:solidFill>
                <a:latin typeface="Traditional Arabic" pitchFamily="18" charset="-78"/>
                <a:cs typeface="Traditional Arabic" pitchFamily="18" charset="-78"/>
              </a:rPr>
              <a:t>الد</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ر</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س</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الخامس</a:t>
            </a:r>
            <a:r>
              <a:rPr lang="ar-SA" sz="4000" dirty="0" smtClean="0">
                <a:solidFill>
                  <a:srgbClr val="002060"/>
                </a:solidFill>
                <a:latin typeface="Traditional Arabic" pitchFamily="18" charset="-78"/>
                <a:cs typeface="Traditional Arabic" pitchFamily="18" charset="-78"/>
              </a:rPr>
              <a:t>ُ</a:t>
            </a: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rPr>
              <a:t>تتمة</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الركن</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الخام</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س</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 </a:t>
            </a:r>
            <a:r>
              <a:rPr lang="ar-AE" sz="4000" dirty="0" err="1" smtClean="0">
                <a:solidFill>
                  <a:srgbClr val="002060"/>
                </a:solidFill>
                <a:latin typeface="Traditional Arabic" pitchFamily="18" charset="-78"/>
                <a:cs typeface="Traditional Arabic" pitchFamily="18" charset="-78"/>
              </a:rPr>
              <a:t>ح</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ج</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 </a:t>
            </a:r>
            <a:r>
              <a:rPr lang="ar-AE" sz="4000" dirty="0" err="1" smtClean="0">
                <a:solidFill>
                  <a:srgbClr val="002060"/>
                </a:solidFill>
                <a:latin typeface="Traditional Arabic" pitchFamily="18" charset="-78"/>
                <a:cs typeface="Traditional Arabic" pitchFamily="18" charset="-78"/>
              </a:rPr>
              <a:t>الب</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ي</a:t>
            </a:r>
            <a:r>
              <a:rPr lang="ar-SA" sz="4000" dirty="0" smtClean="0">
                <a:solidFill>
                  <a:srgbClr val="002060"/>
                </a:solidFill>
                <a:latin typeface="Traditional Arabic" pitchFamily="18" charset="-78"/>
                <a:cs typeface="Traditional Arabic" pitchFamily="18" charset="-78"/>
              </a:rPr>
              <a:t>ْ</a:t>
            </a:r>
            <a:r>
              <a:rPr lang="ar-AE" sz="4000" dirty="0" smtClean="0">
                <a:solidFill>
                  <a:srgbClr val="002060"/>
                </a:solidFill>
                <a:latin typeface="Traditional Arabic" pitchFamily="18" charset="-78"/>
                <a:cs typeface="Traditional Arabic" pitchFamily="18" charset="-78"/>
              </a:rPr>
              <a:t>ت</a:t>
            </a:r>
            <a:r>
              <a:rPr lang="ar-SA" sz="4000" dirty="0" smtClean="0">
                <a:solidFill>
                  <a:srgbClr val="002060"/>
                </a:solidFill>
                <a:latin typeface="Traditional Arabic" pitchFamily="18" charset="-78"/>
                <a:cs typeface="Traditional Arabic" pitchFamily="18" charset="-78"/>
              </a:rPr>
              <a:t>ِ</a:t>
            </a: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endParaRPr lang="ar-AE" sz="4000" dirty="0" smtClean="0">
              <a:solidFill>
                <a:srgbClr val="002060"/>
              </a:solidFill>
              <a:latin typeface="Traditional Arabic" pitchFamily="18" charset="-78"/>
              <a:cs typeface="Traditional Arabic" pitchFamily="18" charset="-78"/>
            </a:endParaRPr>
          </a:p>
          <a:p>
            <a:pPr algn="ctr"/>
            <a:r>
              <a:rPr lang="ar-AE" sz="4000" dirty="0" smtClean="0">
                <a:solidFill>
                  <a:srgbClr val="002060"/>
                </a:solidFill>
                <a:latin typeface="Traditional Arabic" pitchFamily="18" charset="-78"/>
                <a:cs typeface="Traditional Arabic" pitchFamily="18" charset="-78"/>
                <a:hlinkClick r:id="rId4" action="ppaction://hlinksldjump"/>
              </a:rPr>
              <a:t>لتخطيط الدرس أضغط هنا</a:t>
            </a:r>
            <a:endParaRPr lang="ar-AE" sz="4000" dirty="0" smtClean="0">
              <a:solidFill>
                <a:srgbClr val="002060"/>
              </a:solidFill>
              <a:latin typeface="Traditional Arabic" pitchFamily="18" charset="-78"/>
              <a:cs typeface="Traditional Arabic" pitchFamily="18" charset="-78"/>
            </a:endParaRPr>
          </a:p>
        </p:txBody>
      </p:sp>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3528" y="908720"/>
            <a:ext cx="8136904" cy="646331"/>
          </a:xfrm>
          <a:prstGeom prst="rect">
            <a:avLst/>
          </a:prstGeom>
          <a:noFill/>
        </p:spPr>
        <p:txBody>
          <a:bodyPr wrap="square" rtlCol="1">
            <a:spAutoFit/>
          </a:bodyPr>
          <a:lstStyle/>
          <a:p>
            <a:r>
              <a:rPr lang="ar-AE" sz="3600" dirty="0" smtClean="0">
                <a:solidFill>
                  <a:srgbClr val="002060"/>
                </a:solidFill>
                <a:latin typeface="Traditional Arabic" pitchFamily="18" charset="-78"/>
                <a:cs typeface="Traditional Arabic" pitchFamily="18" charset="-78"/>
              </a:rPr>
              <a:t>من</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 ي</a:t>
            </a:r>
            <a:r>
              <a:rPr lang="ar-SA" sz="3600" dirty="0" smtClean="0">
                <a:solidFill>
                  <a:srgbClr val="002060"/>
                </a:solidFill>
                <a:latin typeface="Traditional Arabic" pitchFamily="18" charset="-78"/>
                <a:cs typeface="Traditional Arabic" pitchFamily="18" charset="-78"/>
              </a:rPr>
              <a:t>ُ</a:t>
            </a:r>
            <a:r>
              <a:rPr lang="ar-AE" sz="3600" dirty="0" err="1" smtClean="0">
                <a:solidFill>
                  <a:srgbClr val="002060"/>
                </a:solidFill>
                <a:latin typeface="Traditional Arabic" pitchFamily="18" charset="-78"/>
                <a:cs typeface="Traditional Arabic" pitchFamily="18" charset="-78"/>
              </a:rPr>
              <a:t>ريد</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 أن</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 يذكر</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 لي ماذا تعلمنا في </a:t>
            </a:r>
            <a:r>
              <a:rPr lang="ar-AE" sz="3600" dirty="0" err="1" smtClean="0">
                <a:solidFill>
                  <a:srgbClr val="002060"/>
                </a:solidFill>
                <a:latin typeface="Traditional Arabic" pitchFamily="18" charset="-78"/>
                <a:cs typeface="Traditional Arabic" pitchFamily="18" charset="-78"/>
              </a:rPr>
              <a:t>الد</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ر</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س</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 </a:t>
            </a:r>
            <a:r>
              <a:rPr lang="ar-AE" sz="3600" dirty="0" err="1" smtClean="0">
                <a:solidFill>
                  <a:srgbClr val="002060"/>
                </a:solidFill>
                <a:latin typeface="Traditional Arabic" pitchFamily="18" charset="-78"/>
                <a:cs typeface="Traditional Arabic" pitchFamily="18" charset="-78"/>
              </a:rPr>
              <a:t>الس</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ابق</a:t>
            </a:r>
            <a:r>
              <a:rPr lang="ar-SA" sz="3600" dirty="0" smtClean="0">
                <a:solidFill>
                  <a:srgbClr val="002060"/>
                </a:solidFill>
                <a:latin typeface="Traditional Arabic" pitchFamily="18" charset="-78"/>
                <a:cs typeface="Traditional Arabic" pitchFamily="18" charset="-78"/>
              </a:rPr>
              <a:t>ِ</a:t>
            </a:r>
            <a:r>
              <a:rPr lang="ar-AE" sz="3600" dirty="0" smtClean="0">
                <a:solidFill>
                  <a:srgbClr val="002060"/>
                </a:solidFill>
                <a:latin typeface="Traditional Arabic" pitchFamily="18" charset="-78"/>
                <a:cs typeface="Traditional Arabic" pitchFamily="18" charset="-78"/>
              </a:rPr>
              <a:t>؟</a:t>
            </a:r>
          </a:p>
        </p:txBody>
      </p:sp>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1187624" y="1628800"/>
            <a:ext cx="7200800" cy="1200329"/>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تعلمنا عن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الركن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الخام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الإسلام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الخم</a:t>
            </a:r>
            <a:r>
              <a:rPr lang="ar-SA" sz="3600" dirty="0" err="1" smtClean="0">
                <a:latin typeface="Traditional Arabic" pitchFamily="18" charset="-78"/>
                <a:cs typeface="Traditional Arabic" pitchFamily="18" charset="-78"/>
              </a:rPr>
              <a:t>سَةِ</a:t>
            </a:r>
            <a:r>
              <a:rPr lang="ar-AE" sz="3600" dirty="0" smtClean="0">
                <a:latin typeface="Traditional Arabic" pitchFamily="18" charset="-78"/>
                <a:cs typeface="Traditional Arabic" pitchFamily="18" charset="-78"/>
              </a:rPr>
              <a:t> وهو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البيت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endParaRPr lang="he-IL" sz="3600" dirty="0">
              <a:latin typeface="Traditional Arabic" pitchFamily="18" charset="-78"/>
            </a:endParaRPr>
          </a:p>
        </p:txBody>
      </p:sp>
      <p:sp>
        <p:nvSpPr>
          <p:cNvPr id="7" name="TextBox 6"/>
          <p:cNvSpPr txBox="1"/>
          <p:nvPr/>
        </p:nvSpPr>
        <p:spPr>
          <a:xfrm>
            <a:off x="1259632" y="2780928"/>
            <a:ext cx="7200800" cy="646331"/>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تعلمنا عن من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ا</a:t>
            </a:r>
            <a:r>
              <a:rPr lang="ar-AE" sz="3600" dirty="0" err="1" smtClean="0">
                <a:latin typeface="Traditional Arabic" pitchFamily="18" charset="-78"/>
                <a:cs typeface="Traditional Arabic" pitchFamily="18" charset="-78"/>
              </a:rPr>
              <a:t>ستط</a:t>
            </a:r>
            <a:r>
              <a:rPr lang="ar-SA" sz="3600" dirty="0" smtClean="0">
                <a:latin typeface="Traditional Arabic" pitchFamily="18" charset="-78"/>
                <a:cs typeface="Traditional Arabic" pitchFamily="18" charset="-78"/>
              </a:rPr>
              <a:t>ا</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ة</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ل</a:t>
            </a:r>
            <a:r>
              <a:rPr lang="ar-AE" sz="3600" dirty="0" smtClean="0">
                <a:latin typeface="Traditional Arabic" pitchFamily="18" charset="-78"/>
                <a:cs typeface="Traditional Arabic" pitchFamily="18" charset="-78"/>
              </a:rPr>
              <a:t>لذ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البيت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endParaRPr lang="he-IL" sz="3600" dirty="0">
              <a:latin typeface="Traditional Arabic" pitchFamily="18" charset="-78"/>
            </a:endParaRPr>
          </a:p>
        </p:txBody>
      </p:sp>
      <p:sp>
        <p:nvSpPr>
          <p:cNvPr id="8" name="TextBox 7"/>
          <p:cNvSpPr txBox="1"/>
          <p:nvPr/>
        </p:nvSpPr>
        <p:spPr>
          <a:xfrm>
            <a:off x="1115616" y="3573016"/>
            <a:ext cx="7416824" cy="1200329"/>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تعلمنا عن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قِسْمٍ منَ </a:t>
            </a:r>
            <a:r>
              <a:rPr lang="ar-SA" sz="3600" dirty="0" err="1" smtClean="0">
                <a:latin typeface="Traditional Arabic" pitchFamily="18" charset="-78"/>
                <a:cs typeface="Traditional Arabic" pitchFamily="18" charset="-78"/>
              </a:rPr>
              <a:t>ال</a:t>
            </a:r>
            <a:r>
              <a:rPr lang="ar-AE" sz="3600" dirty="0" smtClean="0">
                <a:latin typeface="Traditional Arabic" pitchFamily="18" charset="-78"/>
                <a:cs typeface="Traditional Arabic" pitchFamily="18" charset="-78"/>
              </a:rPr>
              <a:t>مناسك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الإحرام والنية، طواف القدوم، والسعي بين الصفا والمروة</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الذهاب إلى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a:t>
            </a:r>
            <a:endParaRPr lang="he-IL" sz="3600" dirty="0">
              <a:latin typeface="Traditional Arabic" pitchFamily="18" charset="-78"/>
            </a:endParaRPr>
          </a:p>
        </p:txBody>
      </p:sp>
      <p:sp>
        <p:nvSpPr>
          <p:cNvPr id="10" name="TextBox 9"/>
          <p:cNvSpPr txBox="1"/>
          <p:nvPr/>
        </p:nvSpPr>
        <p:spPr>
          <a:xfrm>
            <a:off x="1187624" y="4797152"/>
            <a:ext cx="7416824" cy="646331"/>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نكمل </a:t>
            </a:r>
            <a:r>
              <a:rPr lang="ar-SA" sz="3600" dirty="0" smtClean="0">
                <a:latin typeface="Traditional Arabic" pitchFamily="18" charset="-78"/>
                <a:cs typeface="Traditional Arabic" pitchFamily="18" charset="-78"/>
              </a:rPr>
              <a:t>اليَوْمَ بَقِيَّةَ </a:t>
            </a:r>
            <a:r>
              <a:rPr lang="ar-SA" sz="3600" dirty="0" err="1" smtClean="0">
                <a:latin typeface="Traditional Arabic" pitchFamily="18" charset="-78"/>
                <a:cs typeface="Traditional Arabic" pitchFamily="18" charset="-78"/>
              </a:rPr>
              <a:t>ال</a:t>
            </a:r>
            <a:r>
              <a:rPr lang="ar-AE" sz="3600" dirty="0" smtClean="0">
                <a:latin typeface="Traditional Arabic" pitchFamily="18" charset="-78"/>
                <a:cs typeface="Traditional Arabic" pitchFamily="18" charset="-78"/>
              </a:rPr>
              <a:t>مناسك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الحج.</a:t>
            </a:r>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467544" y="620688"/>
            <a:ext cx="8064896" cy="5632311"/>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 الو</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قوف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بعرفة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(والمقصود بالوقوف ال</a:t>
            </a:r>
            <a:r>
              <a:rPr lang="ar-SA" sz="3600" dirty="0" smtClean="0">
                <a:latin typeface="Traditional Arabic" pitchFamily="18" charset="-78"/>
                <a:cs typeface="Traditional Arabic" pitchFamily="18" charset="-78"/>
              </a:rPr>
              <a:t>تَّواجُد)</a:t>
            </a:r>
            <a:r>
              <a:rPr lang="ar-AE" sz="3600" dirty="0" smtClean="0">
                <a:latin typeface="Traditional Arabic" pitchFamily="18" charset="-78"/>
                <a:cs typeface="Traditional Arabic" pitchFamily="18" charset="-78"/>
              </a:rPr>
              <a:t/>
            </a:r>
            <a:br>
              <a:rPr lang="ar-AE" sz="3600" dirty="0" smtClean="0">
                <a:latin typeface="Traditional Arabic" pitchFamily="18" charset="-78"/>
                <a:cs typeface="Traditional Arabic" pitchFamily="18" charset="-78"/>
              </a:rPr>
            </a:b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الو</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قوف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بعرف</a:t>
            </a:r>
            <a:r>
              <a:rPr lang="ar-SA" sz="3600" dirty="0" err="1"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 أَهَمُّ</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مَنْسَكٍ</a:t>
            </a:r>
            <a:r>
              <a:rPr lang="ar-AE" sz="3600" dirty="0" smtClean="0">
                <a:latin typeface="Traditional Arabic" pitchFamily="18" charset="-78"/>
                <a:cs typeface="Traditional Arabic" pitchFamily="18" charset="-78"/>
              </a:rPr>
              <a:t> </a:t>
            </a:r>
            <a:r>
              <a:rPr lang="ar-SA" sz="3600" dirty="0" err="1" smtClean="0">
                <a:latin typeface="Traditional Arabic" pitchFamily="18" charset="-78"/>
                <a:cs typeface="Traditional Arabic" pitchFamily="18" charset="-78"/>
              </a:rPr>
              <a:t>بِ</a:t>
            </a:r>
            <a:r>
              <a:rPr lang="ar-AE" sz="3600" dirty="0" err="1" smtClean="0">
                <a:latin typeface="Traditional Arabic" pitchFamily="18" charset="-78"/>
                <a:cs typeface="Traditional Arabic" pitchFamily="18" charset="-78"/>
              </a:rPr>
              <a:t>الح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a:t>
            </a:r>
            <a:r>
              <a:rPr lang="ar-AE" sz="3600" dirty="0" smtClean="0">
                <a:latin typeface="Traditional Arabic" pitchFamily="18" charset="-78"/>
                <a:cs typeface="Traditional Arabic" pitchFamily="18" charset="-78"/>
              </a:rPr>
              <a:t>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 </a:t>
            </a:r>
            <a:r>
              <a:rPr lang="ar-AE" sz="3600" dirty="0" err="1"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لى</a:t>
            </a:r>
            <a:r>
              <a:rPr lang="ar-AE" sz="3600" dirty="0" smtClean="0">
                <a:latin typeface="Traditional Arabic" pitchFamily="18" charset="-78"/>
                <a:cs typeface="Traditional Arabic" pitchFamily="18" charset="-78"/>
              </a:rPr>
              <a:t> الحاج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أن</a:t>
            </a:r>
            <a:r>
              <a:rPr lang="ar-SA" sz="3600" dirty="0" smtClean="0">
                <a:latin typeface="Traditional Arabic" pitchFamily="18" charset="-78"/>
                <a:cs typeface="Traditional Arabic" pitchFamily="18" charset="-78"/>
              </a:rPr>
              <a:t>ْ </a:t>
            </a:r>
            <a:r>
              <a:rPr lang="ar-SA" sz="3600" dirty="0" err="1" smtClean="0">
                <a:latin typeface="Traditional Arabic" pitchFamily="18" charset="-78"/>
                <a:cs typeface="Traditional Arabic" pitchFamily="18" charset="-78"/>
              </a:rPr>
              <a:t>يَتَوَ</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لوع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الت</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ذ</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عرفة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لات</a:t>
            </a:r>
            <a:r>
              <a:rPr lang="ar-SA" sz="3600" dirty="0" err="1"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الظ</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والعصر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عًا</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وَقَصرًا</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الظ</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ج</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ماع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المسلمين. ويستح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 لَهُ أيْضًا </a:t>
            </a:r>
            <a:r>
              <a:rPr lang="ar-AE" sz="3600" dirty="0" smtClean="0">
                <a:latin typeface="Traditional Arabic" pitchFamily="18" charset="-78"/>
                <a:cs typeface="Traditional Arabic" pitchFamily="18" charset="-78"/>
              </a:rPr>
              <a:t>أن</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ث</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الد</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عاء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a:t>
            </a:r>
            <a:r>
              <a:rPr lang="ar-AE" sz="3600" dirty="0" err="1" smtClean="0">
                <a:latin typeface="Traditional Arabic" pitchFamily="18" charset="-78"/>
                <a:cs typeface="Traditional Arabic" pitchFamily="18" charset="-78"/>
              </a:rPr>
              <a:t>الت</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لبية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والذ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والت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بيح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والصلاة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خات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النبيين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ض</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وم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رفة</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لى</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باد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 </a:t>
            </a:r>
            <a:r>
              <a:rPr lang="ar-AE" sz="3600" dirty="0" err="1"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ضات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 بالمَغْفِرَةِ</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لائ</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a:t>
            </a:r>
            <a:r>
              <a:rPr lang="ar-SA" sz="3600" dirty="0" smtClean="0">
                <a:latin typeface="Traditional Arabic" pitchFamily="18" charset="-78"/>
                <a:cs typeface="Traditional Arabic" pitchFamily="18" charset="-78"/>
              </a:rPr>
              <a:t>َمَنْ</a:t>
            </a:r>
            <a:r>
              <a:rPr lang="ar-AE" sz="3600" dirty="0" smtClean="0">
                <a:latin typeface="Traditional Arabic" pitchFamily="18" charset="-78"/>
                <a:cs typeface="Traditional Arabic" pitchFamily="18" charset="-78"/>
              </a:rPr>
              <a:t> 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عرفة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endParaRPr lang="ar-AE" sz="36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he-IL" smtClean="0"/>
              <a:t>29/1/2012</a:t>
            </a:r>
            <a:endParaRPr lang="he-IL"/>
          </a:p>
        </p:txBody>
      </p:sp>
      <p:pic>
        <p:nvPicPr>
          <p:cNvPr id="6" name="תמונה 3" descr="flower-pattern-powerpoint.jpg"/>
          <p:cNvPicPr>
            <a:picLocks noChangeAspect="1"/>
          </p:cNvPicPr>
          <p:nvPr/>
        </p:nvPicPr>
        <p:blipFill>
          <a:blip r:embed="rId2" cstate="print"/>
          <a:stretch>
            <a:fillRect/>
          </a:stretch>
        </p:blipFill>
        <p:spPr>
          <a:xfrm>
            <a:off x="35496" y="0"/>
            <a:ext cx="9143999" cy="6885384"/>
          </a:xfrm>
          <a:prstGeom prst="rect">
            <a:avLst/>
          </a:prstGeom>
          <a:ln>
            <a:noFill/>
          </a:ln>
          <a:effectLst>
            <a:outerShdw blurRad="292100" dist="139700" dir="2700000" algn="tl" rotWithShape="0">
              <a:srgbClr val="333333">
                <a:alpha val="65000"/>
              </a:srgbClr>
            </a:outerShdw>
          </a:effectLst>
        </p:spPr>
      </p:pic>
      <p:pic>
        <p:nvPicPr>
          <p:cNvPr id="7" name="תמונה 7" descr="39151246.jpg"/>
          <p:cNvPicPr>
            <a:picLocks noChangeAspect="1"/>
          </p:cNvPicPr>
          <p:nvPr/>
        </p:nvPicPr>
        <p:blipFill>
          <a:blip r:embed="rId3" cstate="print"/>
          <a:stretch>
            <a:fillRect/>
          </a:stretch>
        </p:blipFill>
        <p:spPr>
          <a:xfrm>
            <a:off x="555113" y="435654"/>
            <a:ext cx="8049335" cy="5945674"/>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251520" y="476672"/>
            <a:ext cx="8208912" cy="2862322"/>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الن</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زول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والمبيت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فيها: </a:t>
            </a:r>
            <a:br>
              <a:rPr lang="ar-AE" sz="3600" dirty="0" smtClean="0">
                <a:latin typeface="Traditional Arabic" pitchFamily="18" charset="-78"/>
                <a:cs typeface="Traditional Arabic" pitchFamily="18" charset="-78"/>
              </a:rPr>
            </a:b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روب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err="1" smtClean="0">
                <a:latin typeface="Traditional Arabic" pitchFamily="18" charset="-78"/>
                <a:cs typeface="Traditional Arabic" pitchFamily="18" charset="-78"/>
              </a:rPr>
              <a:t>ال</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الت</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ذ</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a:t>
            </a:r>
            <a:r>
              <a:rPr lang="ar-AE" sz="3600" dirty="0" err="1"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ي </a:t>
            </a:r>
            <a:r>
              <a:rPr lang="ar-AE" sz="3600" dirty="0" smtClean="0">
                <a:latin typeface="Traditional Arabic" pitchFamily="18" charset="-78"/>
                <a:cs typeface="Traditional Arabic" pitchFamily="18" charset="-78"/>
              </a:rPr>
              <a:t>فيها الم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جمع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تأخير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وقت العشاء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بيت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بمزدلف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الليلة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endParaRPr lang="ar-AE" sz="3600" dirty="0" smtClean="0">
              <a:latin typeface="Traditional Arabic" pitchFamily="18" charset="-78"/>
              <a:cs typeface="Traditional Arabic" pitchFamily="18" charset="-78"/>
            </a:endParaRPr>
          </a:p>
        </p:txBody>
      </p:sp>
      <p:pic>
        <p:nvPicPr>
          <p:cNvPr id="8" name="תמונה 7" descr="39151246.jpg"/>
          <p:cNvPicPr>
            <a:picLocks noChangeAspect="1"/>
          </p:cNvPicPr>
          <p:nvPr/>
        </p:nvPicPr>
        <p:blipFill>
          <a:blip r:embed="rId4" cstate="print"/>
          <a:stretch>
            <a:fillRect/>
          </a:stretch>
        </p:blipFill>
        <p:spPr>
          <a:xfrm>
            <a:off x="1403648" y="2780928"/>
            <a:ext cx="5035615" cy="36004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467544" y="476672"/>
            <a:ext cx="8208912" cy="3970318"/>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a:t>
            </a:r>
            <a:r>
              <a:rPr lang="ar-AE" sz="3600" dirty="0" err="1"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 </a:t>
            </a:r>
            <a:br>
              <a:rPr lang="ar-AE" sz="3600" dirty="0" smtClean="0">
                <a:latin typeface="Traditional Arabic" pitchFamily="18" charset="-78"/>
                <a:cs typeface="Traditional Arabic" pitchFamily="18" charset="-78"/>
              </a:rPr>
            </a:b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عود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قيم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فيها </a:t>
            </a:r>
            <a:r>
              <a:rPr lang="ar-SA" sz="3600" dirty="0" smtClean="0">
                <a:latin typeface="Traditional Arabic" pitchFamily="18" charset="-78"/>
                <a:cs typeface="Traditional Arabic" pitchFamily="18" charset="-78"/>
              </a:rPr>
              <a:t>يَوْم العيدِ </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مي</a:t>
            </a:r>
            <a:r>
              <a:rPr lang="ar-SA" sz="3600" dirty="0" smtClean="0">
                <a:latin typeface="Traditional Arabic" pitchFamily="18" charset="-78"/>
                <a:cs typeface="Traditional Arabic" pitchFamily="18" charset="-78"/>
              </a:rPr>
              <a:t> فيهِ جَمْرَةَ العَقَبَةَ</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يات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وثلاثة </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التشريقِ</a:t>
            </a:r>
            <a:r>
              <a:rPr lang="ar-AE" sz="3600" dirty="0" smtClean="0">
                <a:latin typeface="Traditional Arabic" pitchFamily="18" charset="-78"/>
                <a:cs typeface="Traditional Arabic" pitchFamily="18" charset="-78"/>
              </a:rPr>
              <a:t>،</a:t>
            </a:r>
            <a:r>
              <a:rPr lang="ar-SA" sz="3600" dirty="0" smtClean="0">
                <a:latin typeface="Traditional Arabic" pitchFamily="18" charset="-78"/>
                <a:cs typeface="Traditional Arabic" pitchFamily="18" charset="-78"/>
              </a:rPr>
              <a:t> يَرمي خِلالَها</a:t>
            </a:r>
            <a:r>
              <a:rPr lang="ar-AE" sz="3600" dirty="0" smtClean="0">
                <a:latin typeface="Traditional Arabic" pitchFamily="18" charset="-78"/>
                <a:cs typeface="Traditional Arabic" pitchFamily="18" charset="-78"/>
              </a:rPr>
              <a:t> الجم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رات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الثلاث</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يات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رة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يبد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بالج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مرة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غ</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رى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ث</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طى</a:t>
            </a:r>
            <a:r>
              <a:rPr lang="ar-AE" sz="3600" dirty="0" smtClean="0">
                <a:latin typeface="Traditional Arabic" pitchFamily="18" charset="-78"/>
                <a:cs typeface="Traditional Arabic" pitchFamily="18" charset="-78"/>
              </a:rPr>
              <a:t> ث</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رى</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و</a:t>
            </a:r>
            <a:r>
              <a:rPr lang="ar-SA" sz="3600" dirty="0" err="1" smtClean="0">
                <a:latin typeface="Traditional Arabic" pitchFamily="18" charset="-78"/>
                <a:cs typeface="Traditional Arabic" pitchFamily="18" charset="-78"/>
              </a:rPr>
              <a:t>َتَ</a:t>
            </a:r>
            <a:r>
              <a:rPr lang="ar-AE" sz="3600" dirty="0" smtClean="0">
                <a:latin typeface="Traditional Arabic" pitchFamily="18" charset="-78"/>
                <a:cs typeface="Traditional Arabic" pitchFamily="18" charset="-78"/>
              </a:rPr>
              <a:t>جوز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الإنابَةُ </a:t>
            </a:r>
            <a:r>
              <a:rPr lang="ar-AE" sz="3600" dirty="0" smtClean="0">
                <a:latin typeface="Traditional Arabic" pitchFamily="18" charset="-78"/>
                <a:cs typeface="Traditional Arabic" pitchFamily="18" charset="-78"/>
              </a:rPr>
              <a:t>لمن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طيع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a:t>
            </a:r>
            <a:r>
              <a:rPr lang="ar-SA" sz="3600" dirty="0" smtClean="0">
                <a:latin typeface="Traditional Arabic" pitchFamily="18" charset="-78"/>
                <a:cs typeface="Traditional Arabic" pitchFamily="18" charset="-78"/>
              </a:rPr>
              <a:t>وَ</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جوز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قيم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في منى يوم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الحاد</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والثاني عشر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فقط.</a:t>
            </a:r>
          </a:p>
        </p:txBody>
      </p:sp>
      <p:pic>
        <p:nvPicPr>
          <p:cNvPr id="7" name="תמונה 6" descr="5743.jpg"/>
          <p:cNvPicPr>
            <a:picLocks noChangeAspect="1"/>
          </p:cNvPicPr>
          <p:nvPr/>
        </p:nvPicPr>
        <p:blipFill>
          <a:blip r:embed="rId4" cstate="print"/>
          <a:stretch>
            <a:fillRect/>
          </a:stretch>
        </p:blipFill>
        <p:spPr>
          <a:xfrm>
            <a:off x="861217" y="3900945"/>
            <a:ext cx="3998815" cy="26243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539552" y="54868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476672"/>
            <a:ext cx="7992888" cy="6001643"/>
          </a:xfrm>
          <a:prstGeom prst="rect">
            <a:avLst/>
          </a:prstGeom>
          <a:noFill/>
        </p:spPr>
        <p:txBody>
          <a:bodyPr wrap="square" rtlCol="1">
            <a:spAutoFit/>
          </a:bodyPr>
          <a:lstStyle/>
          <a:p>
            <a:endParaRPr lang="ar-AE" sz="3200" dirty="0" smtClean="0">
              <a:latin typeface="Traditional Arabic" pitchFamily="18" charset="-78"/>
              <a:cs typeface="Traditional Arabic" pitchFamily="18" charset="-78"/>
            </a:endParaRPr>
          </a:p>
          <a:p>
            <a:r>
              <a:rPr lang="ar-AE" sz="3200" dirty="0" smtClean="0">
                <a:latin typeface="Traditional Arabic" pitchFamily="18" charset="-78"/>
                <a:cs typeface="Traditional Arabic" pitchFamily="18" charset="-78"/>
              </a:rPr>
              <a:t>معنى الحديث : </a:t>
            </a:r>
            <a:r>
              <a:rPr lang="ar-SA" sz="3200" dirty="0" smtClean="0">
                <a:latin typeface="Traditional Arabic" pitchFamily="18" charset="-78"/>
                <a:cs typeface="Traditional Arabic" pitchFamily="18" charset="-78"/>
              </a:rPr>
              <a:t>حَسَبَ الحَديث الذي سبق </a:t>
            </a:r>
            <a:r>
              <a:rPr lang="ar-SA" sz="3200" dirty="0" err="1" smtClean="0">
                <a:latin typeface="Traditional Arabic" pitchFamily="18" charset="-78"/>
                <a:cs typeface="Traditional Arabic" pitchFamily="18" charset="-78"/>
              </a:rPr>
              <a:t>فإ</a:t>
            </a:r>
            <a:r>
              <a:rPr lang="ar-AE" sz="3200" dirty="0" smtClean="0">
                <a:latin typeface="Traditional Arabic" pitchFamily="18" charset="-78"/>
                <a:cs typeface="Traditional Arabic" pitchFamily="18" charset="-78"/>
              </a:rPr>
              <a:t>ن الإسلام كالبيت له أساسات وأعمده يجب </a:t>
            </a:r>
            <a:r>
              <a:rPr lang="ar-SA" sz="3200" dirty="0" err="1" smtClean="0">
                <a:latin typeface="Traditional Arabic" pitchFamily="18" charset="-78"/>
                <a:cs typeface="Traditional Arabic" pitchFamily="18" charset="-78"/>
              </a:rPr>
              <a:t>أ</a:t>
            </a:r>
            <a:r>
              <a:rPr lang="ar-AE" sz="3200" dirty="0" smtClean="0">
                <a:latin typeface="Traditional Arabic" pitchFamily="18" charset="-78"/>
                <a:cs typeface="Traditional Arabic" pitchFamily="18" charset="-78"/>
              </a:rPr>
              <a:t>ن ت</a:t>
            </a:r>
            <a:r>
              <a:rPr lang="ar-SA" sz="3200" dirty="0" smtClean="0">
                <a:latin typeface="Traditional Arabic" pitchFamily="18" charset="-78"/>
                <a:cs typeface="Traditional Arabic" pitchFamily="18" charset="-78"/>
              </a:rPr>
              <a:t>قامَ</a:t>
            </a:r>
            <a:r>
              <a:rPr lang="ar-AE" sz="3200" dirty="0" smtClean="0">
                <a:latin typeface="Traditional Arabic" pitchFamily="18" charset="-78"/>
                <a:cs typeface="Traditional Arabic" pitchFamily="18" charset="-78"/>
              </a:rPr>
              <a:t> ليتم</a:t>
            </a:r>
            <a:r>
              <a:rPr lang="ar-SA" sz="3200" dirty="0" smtClean="0">
                <a:latin typeface="Traditional Arabic" pitchFamily="18" charset="-78"/>
                <a:cs typeface="Traditional Arabic" pitchFamily="18" charset="-78"/>
              </a:rPr>
              <a:t> تَثبيتَ</a:t>
            </a:r>
            <a:r>
              <a:rPr lang="ar-AE" sz="3200" dirty="0" smtClean="0">
                <a:latin typeface="Traditional Arabic" pitchFamily="18" charset="-78"/>
                <a:cs typeface="Traditional Arabic" pitchFamily="18" charset="-78"/>
              </a:rPr>
              <a:t> بناء البيت ، وإذا هدم احد اعمدته ،إنهدم البيت </a:t>
            </a:r>
            <a:r>
              <a:rPr lang="ar-SA" sz="3200" dirty="0" smtClean="0">
                <a:latin typeface="Traditional Arabic" pitchFamily="18" charset="-78"/>
                <a:cs typeface="Traditional Arabic" pitchFamily="18" charset="-78"/>
              </a:rPr>
              <a:t>كلَّهُ</a:t>
            </a:r>
            <a:r>
              <a:rPr lang="ar-AE" sz="3200" dirty="0" smtClean="0">
                <a:latin typeface="Traditional Arabic" pitchFamily="18" charset="-78"/>
                <a:cs typeface="Traditional Arabic" pitchFamily="18" charset="-78"/>
              </a:rPr>
              <a:t>.</a:t>
            </a:r>
          </a:p>
          <a:p>
            <a:r>
              <a:rPr lang="ar-SA" sz="3200" dirty="0" smtClean="0">
                <a:latin typeface="Traditional Arabic" pitchFamily="18" charset="-78"/>
                <a:cs typeface="Traditional Arabic" pitchFamily="18" charset="-78"/>
              </a:rPr>
              <a:t>ف</a:t>
            </a:r>
            <a:r>
              <a:rPr lang="ar-AE" sz="3200" dirty="0" smtClean="0">
                <a:latin typeface="Traditional Arabic" pitchFamily="18" charset="-78"/>
                <a:cs typeface="Traditional Arabic" pitchFamily="18" charset="-78"/>
              </a:rPr>
              <a:t>الإسلام </a:t>
            </a:r>
            <a:r>
              <a:rPr lang="ar-SA" sz="3200" dirty="0" smtClean="0">
                <a:latin typeface="Traditional Arabic" pitchFamily="18" charset="-78"/>
                <a:cs typeface="Traditional Arabic" pitchFamily="18" charset="-78"/>
              </a:rPr>
              <a:t>مَبنيٌّ على </a:t>
            </a:r>
            <a:r>
              <a:rPr lang="ar-AE" sz="3200" dirty="0" smtClean="0">
                <a:latin typeface="Traditional Arabic" pitchFamily="18" charset="-78"/>
                <a:cs typeface="Traditional Arabic" pitchFamily="18" charset="-78"/>
              </a:rPr>
              <a:t>خمسة </a:t>
            </a:r>
            <a:r>
              <a:rPr lang="ar-SA" sz="3200" dirty="0" smtClean="0">
                <a:latin typeface="Traditional Arabic" pitchFamily="18" charset="-78"/>
                <a:cs typeface="Traditional Arabic" pitchFamily="18" charset="-78"/>
              </a:rPr>
              <a:t>قواعدَ وأسسٍ</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على كلِّ</a:t>
            </a:r>
            <a:r>
              <a:rPr lang="ar-AE" sz="3200" dirty="0" smtClean="0">
                <a:latin typeface="Traditional Arabic" pitchFamily="18" charset="-78"/>
                <a:cs typeface="Traditional Arabic" pitchFamily="18" charset="-78"/>
              </a:rPr>
              <a:t> مسلم</a:t>
            </a:r>
            <a:r>
              <a:rPr lang="ar-SA" sz="3200" dirty="0" smtClean="0">
                <a:latin typeface="Traditional Arabic" pitchFamily="18" charset="-78"/>
                <a:cs typeface="Traditional Arabic" pitchFamily="18" charset="-78"/>
              </a:rPr>
              <a:t>ٍ أن </a:t>
            </a:r>
            <a:r>
              <a:rPr lang="ar-SA" sz="3200" dirty="0" err="1" smtClean="0">
                <a:latin typeface="Traditional Arabic" pitchFamily="18" charset="-78"/>
                <a:cs typeface="Traditional Arabic" pitchFamily="18" charset="-78"/>
              </a:rPr>
              <a:t>يؤديهاعلى</a:t>
            </a:r>
            <a:r>
              <a:rPr lang="ar-SA" sz="3200" dirty="0" smtClean="0">
                <a:latin typeface="Traditional Arabic" pitchFamily="18" charset="-78"/>
                <a:cs typeface="Traditional Arabic" pitchFamily="18" charset="-78"/>
              </a:rPr>
              <a:t> أكمل وجهٍ</a:t>
            </a:r>
            <a:r>
              <a:rPr lang="ar-AE" sz="3200" dirty="0" smtClean="0">
                <a:latin typeface="Traditional Arabic" pitchFamily="18" charset="-78"/>
                <a:cs typeface="Traditional Arabic" pitchFamily="18" charset="-78"/>
              </a:rPr>
              <a:t>.</a:t>
            </a:r>
            <a:endParaRPr lang="ar-AE" sz="3200" dirty="0" smtClean="0">
              <a:latin typeface="Traditional Arabic" pitchFamily="18" charset="-78"/>
            </a:endParaRPr>
          </a:p>
          <a:p>
            <a:pPr marL="514350" indent="-514350"/>
            <a:r>
              <a:rPr lang="ar-AE" sz="3200" dirty="0" smtClean="0">
                <a:latin typeface="Traditional Arabic" pitchFamily="18" charset="-78"/>
                <a:cs typeface="Traditional Arabic" pitchFamily="18" charset="-78"/>
              </a:rPr>
              <a:t>وهذه </a:t>
            </a:r>
            <a:r>
              <a:rPr lang="ar-SA" sz="3200" dirty="0" smtClean="0">
                <a:latin typeface="Traditional Arabic" pitchFamily="18" charset="-78"/>
                <a:cs typeface="Traditional Arabic" pitchFamily="18" charset="-78"/>
              </a:rPr>
              <a:t>القواعدَ</a:t>
            </a:r>
            <a:r>
              <a:rPr lang="ar-AE" sz="3200" dirty="0" smtClean="0">
                <a:latin typeface="Traditional Arabic" pitchFamily="18" charset="-78"/>
                <a:cs typeface="Traditional Arabic" pitchFamily="18" charset="-78"/>
              </a:rPr>
              <a:t> أو الأركان هي:</a:t>
            </a:r>
            <a:endParaRPr lang="ar-SA" sz="3200" dirty="0" smtClean="0">
              <a:latin typeface="Traditional Arabic" pitchFamily="18" charset="-78"/>
              <a:cs typeface="Traditional Arabic" pitchFamily="18" charset="-78"/>
            </a:endParaRPr>
          </a:p>
          <a:p>
            <a:pPr marL="514350" indent="-514350">
              <a:buFont typeface="+mj-lt"/>
              <a:buAutoNum type="arabicPeriod"/>
            </a:pPr>
            <a:r>
              <a:rPr lang="ar-AE" sz="3200" dirty="0" smtClean="0">
                <a:latin typeface="Traditional Arabic" pitchFamily="18" charset="-78"/>
                <a:cs typeface="Traditional Arabic" pitchFamily="18" charset="-78"/>
              </a:rPr>
              <a:t> شهادة أن لا إله إلا الله وأن محمدا رسول الله</a:t>
            </a:r>
            <a:r>
              <a:rPr lang="ar-SA" sz="3200" dirty="0" smtClean="0">
                <a:latin typeface="Traditional Arabic" pitchFamily="18" charset="-78"/>
                <a:cs typeface="Traditional Arabic" pitchFamily="18" charset="-78"/>
              </a:rPr>
              <a:t>.</a:t>
            </a:r>
          </a:p>
          <a:p>
            <a:pPr marL="514350" indent="-514350">
              <a:buFont typeface="+mj-lt"/>
              <a:buAutoNum type="arabicPeriod"/>
            </a:pPr>
            <a:r>
              <a:rPr lang="ar-AE" sz="3200" dirty="0" smtClean="0">
                <a:latin typeface="Traditional Arabic" pitchFamily="18" charset="-78"/>
                <a:cs typeface="Traditional Arabic" pitchFamily="18" charset="-78"/>
              </a:rPr>
              <a:t>إقام الصلاة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endParaRPr lang="ar-SA" sz="3200" dirty="0" smtClean="0">
              <a:latin typeface="Traditional Arabic" pitchFamily="18" charset="-78"/>
              <a:cs typeface="Traditional Arabic" pitchFamily="18" charset="-78"/>
            </a:endParaRPr>
          </a:p>
          <a:p>
            <a:pPr marL="514350" indent="-514350">
              <a:buFont typeface="+mj-lt"/>
              <a:buAutoNum type="arabicPeriod"/>
            </a:pPr>
            <a:r>
              <a:rPr lang="ar-AE" sz="3200" dirty="0" smtClean="0">
                <a:latin typeface="Traditional Arabic" pitchFamily="18" charset="-78"/>
                <a:cs typeface="Traditional Arabic" pitchFamily="18" charset="-78"/>
              </a:rPr>
              <a:t>إيتاء الزكاة</a:t>
            </a:r>
            <a:r>
              <a:rPr lang="ar-SA" sz="3200" dirty="0" smtClean="0">
                <a:latin typeface="Traditional Arabic" pitchFamily="18" charset="-78"/>
                <a:cs typeface="Traditional Arabic" pitchFamily="18" charset="-78"/>
              </a:rPr>
              <a:t>.</a:t>
            </a:r>
          </a:p>
          <a:p>
            <a:pPr marL="514350" indent="-514350">
              <a:buFont typeface="+mj-lt"/>
              <a:buAutoNum type="arabicPeriod"/>
            </a:pPr>
            <a:r>
              <a:rPr lang="ar-AE" sz="3200" dirty="0" smtClean="0">
                <a:latin typeface="Traditional Arabic" pitchFamily="18" charset="-78"/>
                <a:cs typeface="Traditional Arabic" pitchFamily="18" charset="-78"/>
              </a:rPr>
              <a:t>صوم رمضان.</a:t>
            </a:r>
          </a:p>
          <a:p>
            <a:pPr marL="514350" indent="-514350">
              <a:buFont typeface="+mj-lt"/>
              <a:buAutoNum type="arabicPeriod"/>
            </a:pPr>
            <a:r>
              <a:rPr lang="ar-AE" sz="3200" dirty="0" smtClean="0">
                <a:latin typeface="Traditional Arabic" pitchFamily="18" charset="-78"/>
                <a:cs typeface="Traditional Arabic" pitchFamily="18" charset="-78"/>
              </a:rPr>
              <a:t>حج البيت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endParaRPr lang="ar-SA" sz="32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467544" y="620688"/>
            <a:ext cx="8208912" cy="2308324"/>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err="1"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a:t>
            </a:r>
            <a:br>
              <a:rPr lang="ar-AE" sz="3600" dirty="0" smtClean="0">
                <a:latin typeface="Traditional Arabic" pitchFamily="18" charset="-78"/>
                <a:cs typeface="Traditional Arabic" pitchFamily="18" charset="-78"/>
              </a:rPr>
            </a:b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لاة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err="1" smtClean="0">
                <a:latin typeface="Traditional Arabic" pitchFamily="18" charset="-78"/>
                <a:cs typeface="Traditional Arabic" pitchFamily="18" charset="-78"/>
              </a:rPr>
              <a:t>ال</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يوم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العاش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ذ</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للحاج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a:t>
            </a:r>
            <a:r>
              <a:rPr lang="ar-SA" sz="3600" dirty="0" smtClean="0">
                <a:latin typeface="Traditional Arabic" pitchFamily="18" charset="-78"/>
                <a:cs typeface="Traditional Arabic" pitchFamily="18" charset="-78"/>
              </a:rPr>
              <a:t>بَدْأَ</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بالس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"م</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نى</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إذا </a:t>
            </a:r>
            <a:r>
              <a:rPr lang="ar-AE" sz="3600" dirty="0" err="1"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ها </a:t>
            </a:r>
            <a:r>
              <a:rPr lang="ar-AE" sz="3600" dirty="0" err="1"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إلى </a:t>
            </a:r>
            <a:r>
              <a:rPr lang="ar-AE" sz="3600" dirty="0" err="1"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برى </a:t>
            </a:r>
            <a:r>
              <a:rPr lang="ar-AE" sz="3600" dirty="0" err="1" smtClean="0">
                <a:latin typeface="Traditional Arabic" pitchFamily="18" charset="-78"/>
                <a:cs typeface="Traditional Arabic" pitchFamily="18" charset="-78"/>
              </a:rPr>
              <a:t>ف</a:t>
            </a:r>
            <a:r>
              <a:rPr lang="ar-SA" sz="3600" dirty="0" err="1"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ها </a:t>
            </a:r>
            <a:r>
              <a:rPr lang="ar-AE" sz="3600" dirty="0" err="1"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ص</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يات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وَ</a:t>
            </a:r>
            <a:r>
              <a:rPr lang="ar-AE" sz="3600" dirty="0" smtClean="0">
                <a:latin typeface="Traditional Arabic" pitchFamily="18" charset="-78"/>
                <a:cs typeface="Traditional Arabic" pitchFamily="18" charset="-78"/>
              </a:rPr>
              <a:t>له أن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ح</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صاة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p:txBody>
      </p:sp>
      <p:pic>
        <p:nvPicPr>
          <p:cNvPr id="8" name="תמונה 7" descr="39151246.jpg"/>
          <p:cNvPicPr>
            <a:picLocks noChangeAspect="1"/>
          </p:cNvPicPr>
          <p:nvPr/>
        </p:nvPicPr>
        <p:blipFill>
          <a:blip r:embed="rId4" cstate="print"/>
          <a:stretch>
            <a:fillRect/>
          </a:stretch>
        </p:blipFill>
        <p:spPr>
          <a:xfrm>
            <a:off x="683568" y="2924944"/>
            <a:ext cx="3829049" cy="3429000"/>
          </a:xfrm>
          <a:prstGeom prst="rect">
            <a:avLst/>
          </a:prstGeom>
        </p:spPr>
      </p:pic>
      <p:pic>
        <p:nvPicPr>
          <p:cNvPr id="7" name="תמונה 6" descr="5743.jpg"/>
          <p:cNvPicPr>
            <a:picLocks noChangeAspect="1"/>
          </p:cNvPicPr>
          <p:nvPr/>
        </p:nvPicPr>
        <p:blipFill>
          <a:blip r:embed="rId5" cstate="print"/>
          <a:stretch>
            <a:fillRect/>
          </a:stretch>
        </p:blipFill>
        <p:spPr>
          <a:xfrm>
            <a:off x="4788024" y="2996952"/>
            <a:ext cx="3719314" cy="3319636"/>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683568" y="836712"/>
            <a:ext cx="7848872" cy="1569660"/>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 </a:t>
            </a:r>
            <a:r>
              <a:rPr lang="en-US"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الأضحية</a:t>
            </a:r>
            <a:r>
              <a:rPr lang="ar-AE" sz="3200" dirty="0" smtClean="0">
                <a:latin typeface="Traditional Arabic" pitchFamily="18" charset="-78"/>
                <a:cs typeface="Traditional Arabic" pitchFamily="18" charset="-78"/>
              </a:rPr>
              <a:t>:</a:t>
            </a:r>
            <a:r>
              <a:rPr lang="ar-SA" sz="3200" dirty="0" smtClean="0">
                <a:latin typeface="Traditional Arabic" pitchFamily="18" charset="-78"/>
                <a:cs typeface="Traditional Arabic" pitchFamily="18" charset="-78"/>
              </a:rPr>
              <a:t> يَنْحَرُ الحاجُّ أُصحيةً اقتداءً برسولِ الله إحياءً لِذكرى سيدِنا </a:t>
            </a:r>
            <a:r>
              <a:rPr lang="ar-SA" sz="3200" dirty="0" err="1" smtClean="0">
                <a:latin typeface="Traditional Arabic" pitchFamily="18" charset="-78"/>
                <a:cs typeface="Traditional Arabic" pitchFamily="18" charset="-78"/>
              </a:rPr>
              <a:t>ابراهيمَ</a:t>
            </a:r>
            <a:r>
              <a:rPr lang="ar-SA" sz="3200" dirty="0" smtClean="0">
                <a:latin typeface="Traditional Arabic" pitchFamily="18" charset="-78"/>
                <a:cs typeface="Traditional Arabic" pitchFamily="18" charset="-78"/>
              </a:rPr>
              <a:t> عَلَيْهِ السَّلام.</a:t>
            </a:r>
            <a:r>
              <a:rPr lang="ar-AE" sz="3200" dirty="0" smtClean="0">
                <a:latin typeface="Traditional Arabic" pitchFamily="18" charset="-78"/>
                <a:cs typeface="Traditional Arabic" pitchFamily="18" charset="-78"/>
              </a:rPr>
              <a:t/>
            </a:r>
            <a:br>
              <a:rPr lang="ar-AE" sz="3200" dirty="0" smtClean="0">
                <a:latin typeface="Traditional Arabic" pitchFamily="18" charset="-78"/>
                <a:cs typeface="Traditional Arabic" pitchFamily="18" charset="-78"/>
              </a:rPr>
            </a:br>
            <a:endParaRPr lang="ar-AE" sz="3200" dirty="0" smtClean="0">
              <a:latin typeface="Traditional Arabic" pitchFamily="18" charset="-78"/>
              <a:cs typeface="Traditional Arabic" pitchFamily="18" charset="-78"/>
            </a:endParaRPr>
          </a:p>
        </p:txBody>
      </p:sp>
      <p:pic>
        <p:nvPicPr>
          <p:cNvPr id="1026" name="Picture 2" descr="C:\Users\win7\Pictures\صور\sheep.jpg"/>
          <p:cNvPicPr>
            <a:picLocks noChangeAspect="1" noChangeArrowheads="1"/>
          </p:cNvPicPr>
          <p:nvPr/>
        </p:nvPicPr>
        <p:blipFill>
          <a:blip r:embed="rId4" cstate="print"/>
          <a:srcRect/>
          <a:stretch>
            <a:fillRect/>
          </a:stretch>
        </p:blipFill>
        <p:spPr bwMode="auto">
          <a:xfrm>
            <a:off x="3217540" y="3284984"/>
            <a:ext cx="2434580" cy="2743572"/>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683568" y="836712"/>
            <a:ext cx="7848872" cy="2062103"/>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 الحلق</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a:t>
            </a:r>
            <a:br>
              <a:rPr lang="ar-AE" sz="3200" dirty="0" smtClean="0">
                <a:latin typeface="Traditional Arabic" pitchFamily="18" charset="-78"/>
                <a:cs typeface="Traditional Arabic" pitchFamily="18" charset="-78"/>
              </a:rPr>
            </a:b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لى</a:t>
            </a:r>
            <a:r>
              <a:rPr lang="ar-AE" sz="3200" dirty="0" smtClean="0">
                <a:latin typeface="Traditional Arabic" pitchFamily="18" charset="-78"/>
                <a:cs typeface="Traditional Arabic" pitchFamily="18" charset="-78"/>
              </a:rPr>
              <a:t> الحاج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ح</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ق</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شَعْرَ رَأْسِهِ</a:t>
            </a:r>
            <a:r>
              <a:rPr lang="ar-AE" sz="3200" dirty="0" smtClean="0">
                <a:latin typeface="Traditional Arabic" pitchFamily="18" charset="-78"/>
                <a:cs typeface="Traditional Arabic" pitchFamily="18" charset="-78"/>
              </a:rPr>
              <a:t> بعد الرمي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 أو </a:t>
            </a:r>
            <a:r>
              <a:rPr lang="ar-AE" sz="3200" dirty="0" err="1"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ق</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ص</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والحلق </a:t>
            </a:r>
            <a:r>
              <a:rPr lang="ar-AE" sz="3200" dirty="0" err="1" smtClean="0">
                <a:latin typeface="Traditional Arabic" pitchFamily="18" charset="-78"/>
                <a:cs typeface="Traditional Arabic" pitchFamily="18" charset="-78"/>
              </a:rPr>
              <a:t>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فض</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 حَسَبَ الحَديثِ الشَّريفِ</a:t>
            </a:r>
            <a:r>
              <a:rPr lang="ar-AE" sz="3200" dirty="0" smtClean="0">
                <a:latin typeface="Traditional Arabic" pitchFamily="18" charset="-78"/>
                <a:cs typeface="Traditional Arabic" pitchFamily="18" charset="-78"/>
              </a:rPr>
              <a:t>.</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أما المرأة فعليها أن تقص </a:t>
            </a:r>
            <a:r>
              <a:rPr lang="ar-SA" sz="3200" dirty="0" smtClean="0">
                <a:latin typeface="Traditional Arabic" pitchFamily="18" charset="-78"/>
                <a:cs typeface="Traditional Arabic" pitchFamily="18" charset="-78"/>
              </a:rPr>
              <a:t>القَليلَ </a:t>
            </a:r>
            <a:r>
              <a:rPr lang="ar-AE" sz="3200" dirty="0" smtClean="0">
                <a:latin typeface="Traditional Arabic" pitchFamily="18" charset="-78"/>
                <a:cs typeface="Traditional Arabic" pitchFamily="18" charset="-78"/>
              </a:rPr>
              <a:t>من</a:t>
            </a:r>
            <a:r>
              <a:rPr lang="ar-SA" sz="3200" dirty="0" smtClean="0">
                <a:latin typeface="Traditional Arabic" pitchFamily="18" charset="-78"/>
                <a:cs typeface="Traditional Arabic" pitchFamily="18" charset="-78"/>
              </a:rPr>
              <a:t>ْ طَرَفِ</a:t>
            </a:r>
            <a:r>
              <a:rPr lang="ar-AE" sz="3200" dirty="0" smtClean="0">
                <a:latin typeface="Traditional Arabic" pitchFamily="18" charset="-78"/>
                <a:cs typeface="Traditional Arabic" pitchFamily="18" charset="-78"/>
              </a:rPr>
              <a:t> شعرها بمقدار </a:t>
            </a:r>
            <a:r>
              <a:rPr lang="ar-SA" sz="3200" dirty="0" err="1" smtClean="0">
                <a:latin typeface="Traditional Arabic" pitchFamily="18" charset="-78"/>
                <a:cs typeface="Traditional Arabic" pitchFamily="18" charset="-78"/>
              </a:rPr>
              <a:t>عُقْدَةِالإصْبَع</a:t>
            </a:r>
            <a:r>
              <a:rPr lang="ar-AE" sz="3200" dirty="0" smtClean="0">
                <a:latin typeface="Traditional Arabic" pitchFamily="18" charset="-78"/>
                <a:cs typeface="Traditional Arabic" pitchFamily="18" charset="-78"/>
              </a:rPr>
              <a:t>.</a:t>
            </a:r>
          </a:p>
        </p:txBody>
      </p:sp>
      <p:pic>
        <p:nvPicPr>
          <p:cNvPr id="7" name="תמונה 6" descr="5743.jpg"/>
          <p:cNvPicPr>
            <a:picLocks noChangeAspect="1"/>
          </p:cNvPicPr>
          <p:nvPr/>
        </p:nvPicPr>
        <p:blipFill>
          <a:blip r:embed="rId4" cstate="print"/>
          <a:stretch>
            <a:fillRect/>
          </a:stretch>
        </p:blipFill>
        <p:spPr>
          <a:xfrm>
            <a:off x="1331639" y="2564904"/>
            <a:ext cx="5040561" cy="3560283"/>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467544" y="476672"/>
            <a:ext cx="8208912" cy="2062103"/>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ط</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الإ</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فاض</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br>
              <a:rPr lang="ar-AE" sz="3200" dirty="0" smtClean="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عود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الحاج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إلى "م</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كة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لِ</a:t>
            </a:r>
            <a:r>
              <a:rPr lang="ar-AE" sz="3200" dirty="0" smtClean="0">
                <a:latin typeface="Traditional Arabic" pitchFamily="18" charset="-78"/>
                <a:cs typeface="Traditional Arabic" pitchFamily="18" charset="-78"/>
              </a:rPr>
              <a:t>طواف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الإ</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فاض</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رك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الحج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فيه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ما </a:t>
            </a:r>
            <a:r>
              <a:rPr lang="ar-AE" sz="3200" dirty="0" err="1" smtClean="0">
                <a:latin typeface="Traditional Arabic" pitchFamily="18" charset="-78"/>
                <a:cs typeface="Traditional Arabic" pitchFamily="18" charset="-78"/>
              </a:rPr>
              <a:t>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في </a:t>
            </a:r>
            <a:r>
              <a:rPr lang="ar-AE" sz="3200" dirty="0" err="1" smtClean="0">
                <a:latin typeface="Traditional Arabic" pitchFamily="18" charset="-78"/>
                <a:cs typeface="Traditional Arabic" pitchFamily="18" charset="-78"/>
              </a:rPr>
              <a:t>الط</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ح</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صل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ح</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الأ</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يجوز</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عِنْدَها </a:t>
            </a:r>
            <a:r>
              <a:rPr lang="ar-AE" sz="3200" dirty="0" smtClean="0">
                <a:latin typeface="Traditional Arabic" pitchFamily="18" charset="-78"/>
                <a:cs typeface="Traditional Arabic" pitchFamily="18" charset="-78"/>
              </a:rPr>
              <a:t>للحاج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كل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ما </a:t>
            </a:r>
            <a:r>
              <a:rPr lang="ar-SA" sz="3200" dirty="0" smtClean="0">
                <a:latin typeface="Traditional Arabic" pitchFamily="18" charset="-78"/>
                <a:cs typeface="Traditional Arabic" pitchFamily="18" charset="-78"/>
              </a:rPr>
              <a:t>حُرِّمَ عليهِ في</a:t>
            </a:r>
            <a:r>
              <a:rPr lang="ar-AE" sz="3200" dirty="0" smtClean="0">
                <a:latin typeface="Traditional Arabic" pitchFamily="18" charset="-78"/>
                <a:cs typeface="Traditional Arabic" pitchFamily="18" charset="-78"/>
              </a:rPr>
              <a:t> الإحرام.</a:t>
            </a:r>
          </a:p>
        </p:txBody>
      </p:sp>
      <p:pic>
        <p:nvPicPr>
          <p:cNvPr id="7" name="תמונה 6" descr="5743.jpg"/>
          <p:cNvPicPr>
            <a:picLocks noChangeAspect="1"/>
          </p:cNvPicPr>
          <p:nvPr/>
        </p:nvPicPr>
        <p:blipFill>
          <a:blip r:embed="rId4" cstate="print"/>
          <a:stretch>
            <a:fillRect/>
          </a:stretch>
        </p:blipFill>
        <p:spPr>
          <a:xfrm>
            <a:off x="611560" y="2204864"/>
            <a:ext cx="4968552" cy="4248472"/>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467544" y="620688"/>
            <a:ext cx="8208912" cy="2862322"/>
          </a:xfrm>
          <a:prstGeom prst="rect">
            <a:avLst/>
          </a:prstGeom>
          <a:noFill/>
        </p:spPr>
        <p:txBody>
          <a:bodyPr wrap="square" rtlCol="1">
            <a:spAutoFit/>
          </a:bodyPr>
          <a:lstStyle/>
          <a:p>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 طواف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داع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br>
              <a:rPr lang="ar-AE" sz="3600" dirty="0" smtClean="0">
                <a:latin typeface="Traditional Arabic" pitchFamily="18" charset="-78"/>
                <a:cs typeface="Traditional Arabic" pitchFamily="18" charset="-78"/>
              </a:rPr>
            </a:br>
            <a:r>
              <a:rPr lang="ar-AE" sz="3600" dirty="0" smtClean="0">
                <a:latin typeface="Traditional Arabic" pitchFamily="18" charset="-78"/>
                <a:cs typeface="Traditional Arabic" pitchFamily="18" charset="-78"/>
              </a:rPr>
              <a:t>فإذا فرغ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الحاج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الحج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ِأَ</a:t>
            </a:r>
            <a:r>
              <a:rPr lang="ar-AE" sz="3600" dirty="0" smtClean="0">
                <a:latin typeface="Traditional Arabic" pitchFamily="18" charset="-78"/>
                <a:cs typeface="Traditional Arabic" pitchFamily="18" charset="-78"/>
              </a:rPr>
              <a:t>راد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غاد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طوف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بالب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طواف الوداع</a:t>
            </a:r>
            <a:r>
              <a:rPr lang="ar-SA" sz="3600" dirty="0" smtClean="0">
                <a:latin typeface="Traditional Arabic" pitchFamily="18" charset="-78"/>
                <a:cs typeface="Traditional Arabic" pitchFamily="18" charset="-78"/>
              </a:rPr>
              <a:t> </a:t>
            </a:r>
            <a:r>
              <a:rPr lang="ar-AE" sz="3600" dirty="0" smtClean="0">
                <a:latin typeface="Traditional Arabic" pitchFamily="18" charset="-78"/>
                <a:cs typeface="Traditional Arabic" pitchFamily="18" charset="-78"/>
              </a:rPr>
              <a:t>س</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واط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ثم يصلى ركعت</a:t>
            </a:r>
            <a:r>
              <a:rPr lang="ar-SA" sz="3600" dirty="0" err="1" smtClean="0">
                <a:latin typeface="Traditional Arabic" pitchFamily="18" charset="-78"/>
                <a:cs typeface="Traditional Arabic" pitchFamily="18" charset="-78"/>
              </a:rPr>
              <a:t>َي</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واف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ش</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ماء</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 داع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يًا الله</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الق</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بول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الغ</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ران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و</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بذلك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ت</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ك</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ع</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مال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AE" sz="3600" dirty="0" err="1" smtClean="0">
                <a:latin typeface="Traditional Arabic" pitchFamily="18" charset="-78"/>
                <a:cs typeface="Traditional Arabic" pitchFamily="18" charset="-78"/>
              </a:rPr>
              <a:t>الح</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ج</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p>
        </p:txBody>
      </p:sp>
      <p:pic>
        <p:nvPicPr>
          <p:cNvPr id="7" name="תמונה 6" descr="5743.jpg"/>
          <p:cNvPicPr>
            <a:picLocks noChangeAspect="1"/>
          </p:cNvPicPr>
          <p:nvPr/>
        </p:nvPicPr>
        <p:blipFill>
          <a:blip r:embed="rId4" cstate="print"/>
          <a:stretch>
            <a:fillRect/>
          </a:stretch>
        </p:blipFill>
        <p:spPr>
          <a:xfrm>
            <a:off x="789360" y="2878273"/>
            <a:ext cx="4862760" cy="3647071"/>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1412776"/>
            <a:ext cx="7992888" cy="4524315"/>
          </a:xfrm>
          <a:prstGeom prst="rect">
            <a:avLst/>
          </a:prstGeom>
          <a:noFill/>
        </p:spPr>
        <p:txBody>
          <a:bodyPr wrap="square" rtlCol="1">
            <a:spAutoFit/>
          </a:bodyPr>
          <a:lstStyle/>
          <a:p>
            <a:pPr marL="514350" indent="-514350"/>
            <a:r>
              <a:rPr lang="ar-AE" sz="3600" dirty="0" smtClean="0">
                <a:latin typeface="Traditional Arabic" pitchFamily="18" charset="-78"/>
                <a:cs typeface="Traditional Arabic" pitchFamily="18" charset="-78"/>
              </a:rPr>
              <a:t> فعالية</a:t>
            </a:r>
            <a:r>
              <a:rPr lang="ar-SA" sz="3600" dirty="0" smtClean="0">
                <a:latin typeface="Traditional Arabic" pitchFamily="18" charset="-78"/>
                <a:cs typeface="Traditional Arabic" pitchFamily="18" charset="-78"/>
              </a:rPr>
              <a:t>:</a:t>
            </a:r>
            <a:endParaRPr lang="ar-AE" sz="3600" dirty="0" smtClean="0">
              <a:latin typeface="Traditional Arabic" pitchFamily="18" charset="-78"/>
              <a:cs typeface="Traditional Arabic" pitchFamily="18" charset="-78"/>
            </a:endParaRPr>
          </a:p>
          <a:p>
            <a:pPr marL="514350" indent="-514350"/>
            <a:r>
              <a:rPr lang="ar-SA" sz="3600" dirty="0" smtClean="0">
                <a:latin typeface="Traditional Arabic" pitchFamily="18" charset="-78"/>
                <a:cs typeface="Traditional Arabic" pitchFamily="18" charset="-78"/>
              </a:rPr>
              <a:t>دَعوني </a:t>
            </a:r>
            <a:r>
              <a:rPr lang="ar-AE" sz="3600" dirty="0" smtClean="0">
                <a:latin typeface="Traditional Arabic" pitchFamily="18" charset="-78"/>
                <a:cs typeface="Traditional Arabic" pitchFamily="18" charset="-78"/>
              </a:rPr>
              <a:t>أ</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ذ</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ك</a:t>
            </a:r>
            <a:r>
              <a:rPr lang="ar-SA" sz="3600" dirty="0" smtClean="0">
                <a:latin typeface="Traditional Arabic" pitchFamily="18" charset="-78"/>
                <a:cs typeface="Traditional Arabic" pitchFamily="18" charset="-78"/>
              </a:rPr>
              <a:t>ِّ</a:t>
            </a:r>
            <a:r>
              <a:rPr lang="ar-AE" sz="3600" dirty="0" err="1" smtClean="0">
                <a:latin typeface="Traditional Arabic" pitchFamily="18" charset="-78"/>
                <a:cs typeface="Traditional Arabic" pitchFamily="18" charset="-78"/>
              </a:rPr>
              <a:t>ركم</a:t>
            </a:r>
            <a:r>
              <a:rPr lang="ar-AE" sz="3600" dirty="0" smtClean="0">
                <a:latin typeface="Traditional Arabic" pitchFamily="18" charset="-78"/>
                <a:cs typeface="Traditional Arabic" pitchFamily="18" charset="-78"/>
              </a:rPr>
              <a:t> بالقوانين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endParaRPr lang="ar-SA" sz="3600" dirty="0" smtClean="0">
              <a:latin typeface="Traditional Arabic" pitchFamily="18" charset="-78"/>
              <a:cs typeface="Traditional Arabic" pitchFamily="18" charset="-78"/>
            </a:endParaRPr>
          </a:p>
          <a:p>
            <a:pPr marL="514350" indent="-514350"/>
            <a:r>
              <a:rPr lang="ar-SA" sz="3600" dirty="0" smtClean="0">
                <a:latin typeface="Traditional Arabic" pitchFamily="18" charset="-78"/>
                <a:cs typeface="Traditional Arabic" pitchFamily="18" charset="-78"/>
              </a:rPr>
              <a:t>ا</a:t>
            </a:r>
            <a:r>
              <a:rPr lang="ar-AE" sz="3600" dirty="0" smtClean="0">
                <a:latin typeface="Traditional Arabic" pitchFamily="18" charset="-78"/>
                <a:cs typeface="Traditional Arabic" pitchFamily="18" charset="-78"/>
              </a:rPr>
              <a:t>لتعاون</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بين </a:t>
            </a:r>
            <a:r>
              <a:rPr lang="ar-SA" sz="3600" dirty="0" smtClean="0">
                <a:latin typeface="Traditional Arabic" pitchFamily="18" charset="-78"/>
                <a:cs typeface="Traditional Arabic" pitchFamily="18" charset="-78"/>
              </a:rPr>
              <a:t>أّ</a:t>
            </a:r>
            <a:r>
              <a:rPr lang="ar-AE" sz="3600" dirty="0" smtClean="0">
                <a:latin typeface="Traditional Arabic" pitchFamily="18" charset="-78"/>
                <a:cs typeface="Traditional Arabic" pitchFamily="18" charset="-78"/>
              </a:rPr>
              <a:t>ف</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راد</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المجموعة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     -  </a:t>
            </a:r>
            <a:r>
              <a:rPr lang="ar-AE" sz="3600" dirty="0" smtClean="0">
                <a:latin typeface="Traditional Arabic" pitchFamily="18" charset="-78"/>
                <a:cs typeface="Traditional Arabic" pitchFamily="18" charset="-78"/>
              </a:rPr>
              <a:t>3 نقاط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pPr marL="514350" indent="-514350"/>
            <a:r>
              <a:rPr lang="ar-SA" sz="3600" dirty="0" smtClean="0">
                <a:latin typeface="Traditional Arabic" pitchFamily="18" charset="-78"/>
                <a:cs typeface="Traditional Arabic" pitchFamily="18" charset="-78"/>
              </a:rPr>
              <a:t>   ا</a:t>
            </a:r>
            <a:r>
              <a:rPr lang="ar-AE" sz="3600" dirty="0" smtClean="0">
                <a:latin typeface="Traditional Arabic" pitchFamily="18" charset="-78"/>
                <a:cs typeface="Traditional Arabic" pitchFamily="18" charset="-78"/>
              </a:rPr>
              <a:t>لعمل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بنظام</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               -  </a:t>
            </a:r>
            <a:r>
              <a:rPr lang="ar-AE" sz="3600" dirty="0" smtClean="0">
                <a:latin typeface="Traditional Arabic" pitchFamily="18" charset="-78"/>
                <a:cs typeface="Traditional Arabic" pitchFamily="18" charset="-78"/>
              </a:rPr>
              <a:t>3 </a:t>
            </a:r>
            <a:r>
              <a:rPr lang="ar-SA" sz="3600" dirty="0" smtClean="0">
                <a:latin typeface="Traditional Arabic" pitchFamily="18" charset="-78"/>
                <a:cs typeface="Traditional Arabic" pitchFamily="18" charset="-78"/>
              </a:rPr>
              <a:t>نِقاطٍ.</a:t>
            </a:r>
          </a:p>
          <a:p>
            <a:pPr marL="514350" indent="-514350"/>
            <a:r>
              <a:rPr lang="ar-SA" sz="3600" dirty="0" smtClean="0">
                <a:latin typeface="Traditional Arabic" pitchFamily="18" charset="-78"/>
                <a:cs typeface="Traditional Arabic" pitchFamily="18" charset="-78"/>
              </a:rPr>
              <a:t>   السرعةُ في العملِ</a:t>
            </a:r>
            <a:r>
              <a:rPr lang="ar-AE" sz="3600" dirty="0" smtClean="0">
                <a:latin typeface="Traditional Arabic" pitchFamily="18" charset="-78"/>
                <a:cs typeface="Traditional Arabic" pitchFamily="18" charset="-78"/>
              </a:rPr>
              <a:t> </a:t>
            </a:r>
            <a:r>
              <a:rPr lang="ar-SA" sz="3600" dirty="0" smtClean="0">
                <a:latin typeface="Traditional Arabic" pitchFamily="18" charset="-78"/>
                <a:cs typeface="Traditional Arabic" pitchFamily="18" charset="-78"/>
              </a:rPr>
              <a:t>           - </a:t>
            </a:r>
            <a:r>
              <a:rPr lang="ar-AE" sz="3600" dirty="0" smtClean="0">
                <a:latin typeface="Traditional Arabic" pitchFamily="18" charset="-78"/>
                <a:cs typeface="Traditional Arabic" pitchFamily="18" charset="-78"/>
              </a:rPr>
              <a:t>3 نقاط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pPr marL="514350" indent="-514350"/>
            <a:endParaRPr lang="ar-AE" sz="3600" dirty="0" smtClean="0">
              <a:latin typeface="Traditional Arabic" pitchFamily="18" charset="-78"/>
              <a:cs typeface="Traditional Arabic" pitchFamily="18" charset="-78"/>
            </a:endParaRPr>
          </a:p>
          <a:p>
            <a:pPr marL="514350" indent="-514350"/>
            <a:r>
              <a:rPr lang="ar-AE" sz="3600" dirty="0" smtClean="0">
                <a:latin typeface="Traditional Arabic" pitchFamily="18" charset="-78"/>
                <a:cs typeface="Traditional Arabic" pitchFamily="18" charset="-78"/>
              </a:rPr>
              <a:t>كل مجموعة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تحصل</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على 9 نقاط</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تفوز</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 بجائزة</a:t>
            </a:r>
            <a:r>
              <a:rPr lang="ar-SA" sz="3600" dirty="0" smtClean="0">
                <a:latin typeface="Traditional Arabic" pitchFamily="18" charset="-78"/>
                <a:cs typeface="Traditional Arabic" pitchFamily="18" charset="-78"/>
              </a:rPr>
              <a:t>ٍ</a:t>
            </a:r>
            <a:r>
              <a:rPr lang="ar-AE" sz="3600" dirty="0" smtClean="0">
                <a:latin typeface="Traditional Arabic" pitchFamily="18" charset="-78"/>
                <a:cs typeface="Traditional Arabic" pitchFamily="18" charset="-78"/>
              </a:rPr>
              <a:t>.</a:t>
            </a:r>
          </a:p>
          <a:p>
            <a:pPr marL="514350" indent="-514350"/>
            <a:endParaRPr lang="ar-AE" sz="36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TextBox 7"/>
          <p:cNvSpPr txBox="1"/>
          <p:nvPr/>
        </p:nvSpPr>
        <p:spPr>
          <a:xfrm>
            <a:off x="1259632" y="404664"/>
            <a:ext cx="7272808" cy="1077218"/>
          </a:xfrm>
          <a:prstGeom prst="rect">
            <a:avLst/>
          </a:prstGeom>
          <a:noFill/>
        </p:spPr>
        <p:txBody>
          <a:bodyPr wrap="square" rtlCol="1">
            <a:spAutoFit/>
          </a:bodyPr>
          <a:lstStyle/>
          <a:p>
            <a:r>
              <a:rPr lang="ar-AE" sz="3200" dirty="0" smtClean="0">
                <a:latin typeface="Traditional Arabic" pitchFamily="18" charset="-78"/>
                <a:cs typeface="Traditional Arabic" pitchFamily="18" charset="-78"/>
              </a:rPr>
              <a:t>رَتِبوا </a:t>
            </a:r>
            <a:r>
              <a:rPr lang="ar-AE" sz="3200" dirty="0" err="1" smtClean="0">
                <a:latin typeface="Traditional Arabic" pitchFamily="18" charset="-78"/>
                <a:cs typeface="Traditional Arabic" pitchFamily="18" charset="-78"/>
              </a:rPr>
              <a:t>مناس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الحج</a:t>
            </a:r>
            <a:r>
              <a:rPr lang="ar-SA" sz="3200" dirty="0" smtClean="0">
                <a:latin typeface="Traditional Arabic" pitchFamily="18" charset="-78"/>
                <a:cs typeface="Traditional Arabic" pitchFamily="18" charset="-78"/>
              </a:rPr>
              <a:t>ِّ على الدَفتَرِ</a:t>
            </a:r>
            <a:r>
              <a:rPr lang="ar-AE" sz="3200" dirty="0" smtClean="0">
                <a:latin typeface="Traditional Arabic" pitchFamily="18" charset="-78"/>
                <a:cs typeface="Traditional Arabic" pitchFamily="18" charset="-78"/>
              </a:rPr>
              <a:t>، 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عاو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ن</a:t>
            </a:r>
            <a:r>
              <a:rPr lang="ar-SA" sz="3200" dirty="0" err="1" smtClean="0">
                <a:latin typeface="Traditional Arabic" pitchFamily="18" charset="-78"/>
                <a:cs typeface="Traditional Arabic" pitchFamily="18" charset="-78"/>
              </a:rPr>
              <a:t>وا</a:t>
            </a:r>
            <a:r>
              <a:rPr lang="ar-AE" sz="3200" dirty="0" smtClean="0">
                <a:latin typeface="Traditional Arabic" pitchFamily="18" charset="-78"/>
                <a:cs typeface="Traditional Arabic" pitchFamily="18" charset="-78"/>
              </a:rPr>
              <a:t>، ثم </a:t>
            </a:r>
            <a:r>
              <a:rPr lang="ar-AE" sz="3200" dirty="0" err="1" smtClean="0">
                <a:latin typeface="Traditional Arabic" pitchFamily="18" charset="-78"/>
                <a:cs typeface="Traditional Arabic" pitchFamily="18" charset="-78"/>
              </a:rPr>
              <a:t>إختاروا</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أَحدَكُم</a:t>
            </a:r>
            <a:r>
              <a:rPr lang="ar-AE" sz="3200" dirty="0" smtClean="0">
                <a:latin typeface="Traditional Arabic" pitchFamily="18" charset="-78"/>
                <a:cs typeface="Traditional Arabic" pitchFamily="18" charset="-78"/>
              </a:rPr>
              <a:t> 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ش</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رح</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ترتيب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المناس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تعينًا بمجسم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مناس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ك</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الحج</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a:t>
            </a:r>
            <a:endParaRPr lang="he-IL" sz="3200" dirty="0">
              <a:latin typeface="Traditional Arabic" pitchFamily="18" charset="-78"/>
            </a:endParaRPr>
          </a:p>
        </p:txBody>
      </p:sp>
      <p:sp>
        <p:nvSpPr>
          <p:cNvPr id="10" name="TextBox 9"/>
          <p:cNvSpPr txBox="1"/>
          <p:nvPr/>
        </p:nvSpPr>
        <p:spPr>
          <a:xfrm>
            <a:off x="1475656" y="1844824"/>
            <a:ext cx="6408712" cy="4401205"/>
          </a:xfrm>
          <a:prstGeom prst="rect">
            <a:avLst/>
          </a:prstGeom>
          <a:noFill/>
        </p:spPr>
        <p:txBody>
          <a:bodyPr wrap="square" rtlCol="1">
            <a:spAutoFit/>
          </a:bodyPr>
          <a:lstStyle/>
          <a:p>
            <a:pPr>
              <a:buFont typeface="Arial" pitchFamily="34" charset="0"/>
              <a:buChar char="•"/>
            </a:pPr>
            <a:r>
              <a:rPr lang="ar-AE" sz="2800" b="1" dirty="0" smtClean="0">
                <a:latin typeface="Traditional Arabic" pitchFamily="18" charset="-78"/>
                <a:cs typeface="Traditional Arabic" pitchFamily="18" charset="-78"/>
              </a:rPr>
              <a:t> طواف</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الوداع</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 </a:t>
            </a:r>
            <a:r>
              <a:rPr lang="ar-AE" sz="2800" b="1" dirty="0" err="1" smtClean="0">
                <a:latin typeface="Traditional Arabic" pitchFamily="18" charset="-78"/>
                <a:cs typeface="Traditional Arabic" pitchFamily="18" charset="-78"/>
              </a:rPr>
              <a:t>الس</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عي</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بين</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a:t>
            </a:r>
            <a:r>
              <a:rPr lang="ar-AE" sz="2800" b="1" dirty="0" err="1" smtClean="0">
                <a:latin typeface="Traditional Arabic" pitchFamily="18" charset="-78"/>
                <a:cs typeface="Traditional Arabic" pitchFamily="18" charset="-78"/>
              </a:rPr>
              <a:t>الص</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فا والمروة</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 طواف</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القدوم</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 طواف</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a:t>
            </a:r>
            <a:r>
              <a:rPr lang="ar-AE" sz="2800" b="1" dirty="0" err="1" smtClean="0">
                <a:latin typeface="Traditional Arabic" pitchFamily="18" charset="-78"/>
                <a:cs typeface="Traditional Arabic" pitchFamily="18" charset="-78"/>
              </a:rPr>
              <a:t>الإفاض</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ة</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 الوقوف</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بعرفة</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 الإحرام</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والني</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ة</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رم</a:t>
            </a:r>
            <a:r>
              <a:rPr lang="ar-SA" sz="2800" b="1" dirty="0" err="1" smtClean="0">
                <a:latin typeface="Traditional Arabic" pitchFamily="18" charset="-78"/>
                <a:cs typeface="Traditional Arabic" pitchFamily="18" charset="-78"/>
              </a:rPr>
              <a:t>يُ</a:t>
            </a:r>
            <a:r>
              <a:rPr lang="ar-AE" sz="2800" b="1" dirty="0" smtClean="0">
                <a:latin typeface="Traditional Arabic" pitchFamily="18" charset="-78"/>
                <a:cs typeface="Traditional Arabic" pitchFamily="18" charset="-78"/>
              </a:rPr>
              <a:t> جمرة </a:t>
            </a:r>
            <a:r>
              <a:rPr lang="ar-AE" sz="2800" b="1" dirty="0" err="1" smtClean="0">
                <a:latin typeface="Traditional Arabic" pitchFamily="18" charset="-78"/>
                <a:cs typeface="Traditional Arabic" pitchFamily="18" charset="-78"/>
              </a:rPr>
              <a:t>ال</a:t>
            </a:r>
            <a:r>
              <a:rPr lang="ar-SA" sz="2800" b="1" dirty="0" smtClean="0">
                <a:latin typeface="Traditional Arabic" pitchFamily="18" charset="-78"/>
                <a:cs typeface="Traditional Arabic" pitchFamily="18" charset="-78"/>
              </a:rPr>
              <a:t>جِمارِ</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 الحلق</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a:t>
            </a:r>
          </a:p>
          <a:p>
            <a:pPr>
              <a:buFont typeface="Arial" pitchFamily="34" charset="0"/>
              <a:buChar char="•"/>
            </a:pPr>
            <a:r>
              <a:rPr lang="ar-AE" sz="2800" b="1" dirty="0" smtClean="0">
                <a:latin typeface="Traditional Arabic" pitchFamily="18" charset="-78"/>
                <a:cs typeface="Traditional Arabic" pitchFamily="18" charset="-78"/>
              </a:rPr>
              <a:t> العودة</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إلى "م</a:t>
            </a:r>
            <a:r>
              <a:rPr lang="ar-SA" sz="2800" b="1" dirty="0" smtClean="0">
                <a:latin typeface="Traditional Arabic" pitchFamily="18" charset="-78"/>
                <a:cs typeface="Traditional Arabic" pitchFamily="18" charset="-78"/>
              </a:rPr>
              <a:t>ِ</a:t>
            </a:r>
            <a:r>
              <a:rPr lang="ar-AE" sz="2800" b="1" dirty="0" err="1" smtClean="0">
                <a:latin typeface="Traditional Arabic" pitchFamily="18" charset="-78"/>
                <a:cs typeface="Traditional Arabic" pitchFamily="18" charset="-78"/>
              </a:rPr>
              <a:t>نى</a:t>
            </a:r>
            <a:r>
              <a:rPr lang="ar-AE" sz="2800" b="1" dirty="0" smtClean="0">
                <a:latin typeface="Traditional Arabic" pitchFamily="18" charset="-78"/>
                <a:cs typeface="Traditional Arabic" pitchFamily="18" charset="-78"/>
              </a:rPr>
              <a:t>" . </a:t>
            </a:r>
          </a:p>
          <a:p>
            <a:pPr>
              <a:buFont typeface="Arial" pitchFamily="34" charset="0"/>
              <a:buChar char="•"/>
            </a:pPr>
            <a:r>
              <a:rPr lang="ar-AE" sz="2800" b="1" dirty="0" smtClean="0">
                <a:latin typeface="Traditional Arabic" pitchFamily="18" charset="-78"/>
                <a:cs typeface="Traditional Arabic" pitchFamily="18" charset="-78"/>
              </a:rPr>
              <a:t> </a:t>
            </a:r>
            <a:r>
              <a:rPr lang="ar-AE" sz="2800" b="1" dirty="0" err="1" smtClean="0">
                <a:latin typeface="Traditional Arabic" pitchFamily="18" charset="-78"/>
                <a:cs typeface="Traditional Arabic" pitchFamily="18" charset="-78"/>
              </a:rPr>
              <a:t>الن</a:t>
            </a:r>
            <a:r>
              <a:rPr lang="ar-SA" sz="2800" b="1" dirty="0" smtClean="0">
                <a:latin typeface="Traditional Arabic" pitchFamily="18" charset="-78"/>
                <a:cs typeface="Traditional Arabic" pitchFamily="18" charset="-78"/>
              </a:rPr>
              <a:t>ُّ</a:t>
            </a:r>
            <a:r>
              <a:rPr lang="ar-AE" sz="2800" b="1" dirty="0" err="1" smtClean="0">
                <a:latin typeface="Traditional Arabic" pitchFamily="18" charset="-78"/>
                <a:cs typeface="Traditional Arabic" pitchFamily="18" charset="-78"/>
              </a:rPr>
              <a:t>زول</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بمزدلفة</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والمبيت</a:t>
            </a:r>
            <a:r>
              <a:rPr lang="ar-SA" sz="2800" b="1" dirty="0" smtClean="0">
                <a:latin typeface="Traditional Arabic" pitchFamily="18" charset="-78"/>
                <a:cs typeface="Traditional Arabic" pitchFamily="18" charset="-78"/>
              </a:rPr>
              <a:t>ُ</a:t>
            </a:r>
            <a:r>
              <a:rPr lang="ar-AE" sz="2800" b="1" dirty="0" smtClean="0">
                <a:latin typeface="Traditional Arabic" pitchFamily="18" charset="-78"/>
                <a:cs typeface="Traditional Arabic" pitchFamily="18" charset="-78"/>
              </a:rPr>
              <a:t> فيها .</a:t>
            </a:r>
          </a:p>
        </p:txBody>
      </p:sp>
      <p:pic>
        <p:nvPicPr>
          <p:cNvPr id="6" name="Picture 5" descr="Picture1.png">
            <a:hlinkClick r:id="rId4"/>
          </p:cNvPr>
          <p:cNvPicPr>
            <a:picLocks noChangeAspect="1"/>
          </p:cNvPicPr>
          <p:nvPr/>
        </p:nvPicPr>
        <p:blipFill>
          <a:blip r:embed="rId5" cstate="print"/>
          <a:stretch>
            <a:fillRect/>
          </a:stretch>
        </p:blipFill>
        <p:spPr>
          <a:xfrm>
            <a:off x="2339752" y="3140968"/>
            <a:ext cx="914115" cy="941001"/>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مستطيل 5"/>
          <p:cNvSpPr/>
          <p:nvPr/>
        </p:nvSpPr>
        <p:spPr>
          <a:xfrm>
            <a:off x="4716016" y="1844824"/>
            <a:ext cx="3203848" cy="3046988"/>
          </a:xfrm>
          <a:prstGeom prst="rect">
            <a:avLst/>
          </a:prstGeom>
        </p:spPr>
        <p:txBody>
          <a:bodyPr wrap="square">
            <a:spAutoFit/>
          </a:bodyPr>
          <a:lstStyle/>
          <a:p>
            <a:pPr>
              <a:buFont typeface="Arial" pitchFamily="34" charset="0"/>
              <a:buChar char="•"/>
            </a:pPr>
            <a:r>
              <a:rPr lang="ar-AE" sz="3200" dirty="0" smtClean="0">
                <a:latin typeface="Traditional Arabic" pitchFamily="18" charset="-78"/>
                <a:cs typeface="Traditional Arabic" pitchFamily="18" charset="-78"/>
              </a:rPr>
              <a:t> الإحرام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والني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a:t>
            </a:r>
            <a:endParaRPr lang="ar-SA" sz="3200" dirty="0" smtClean="0">
              <a:latin typeface="Traditional Arabic" pitchFamily="18" charset="-78"/>
              <a:cs typeface="Traditional Arabic" pitchFamily="18" charset="-78"/>
            </a:endParaRPr>
          </a:p>
          <a:p>
            <a:pPr>
              <a:buFont typeface="Arial" pitchFamily="34" charset="0"/>
              <a:buChar char="•"/>
            </a:pPr>
            <a:r>
              <a:rPr lang="ar-AE" sz="3200" dirty="0" smtClean="0">
                <a:latin typeface="Traditional Arabic" pitchFamily="18" charset="-78"/>
                <a:cs typeface="Traditional Arabic" pitchFamily="18" charset="-78"/>
              </a:rPr>
              <a:t>طواف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القدوم</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a:t>
            </a:r>
            <a:endParaRPr lang="ar-SA" sz="3200" dirty="0" smtClean="0">
              <a:latin typeface="Traditional Arabic" pitchFamily="18" charset="-78"/>
              <a:cs typeface="Traditional Arabic" pitchFamily="18" charset="-78"/>
            </a:endParaRPr>
          </a:p>
          <a:p>
            <a:pPr>
              <a:buFont typeface="Arial" pitchFamily="34" charset="0"/>
              <a:buChar char="•"/>
            </a:pPr>
            <a:r>
              <a:rPr lang="ar-AE" sz="3200" dirty="0" err="1" smtClean="0">
                <a:latin typeface="Traditional Arabic" pitchFamily="18" charset="-78"/>
                <a:cs typeface="Traditional Arabic" pitchFamily="18" charset="-78"/>
              </a:rPr>
              <a:t>الس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عي</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بين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"الص</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فا والمروة</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a:t>
            </a:r>
            <a:endParaRPr lang="ar-SA" sz="3200" dirty="0" smtClean="0">
              <a:latin typeface="Traditional Arabic" pitchFamily="18" charset="-78"/>
              <a:cs typeface="Traditional Arabic" pitchFamily="18" charset="-78"/>
            </a:endParaRPr>
          </a:p>
          <a:p>
            <a:pPr>
              <a:buFont typeface="Arial" pitchFamily="34" charset="0"/>
              <a:buChar char="•"/>
            </a:pPr>
            <a:r>
              <a:rPr lang="ar-SA" sz="3200" dirty="0" smtClean="0">
                <a:latin typeface="Traditional Arabic" pitchFamily="18" charset="-78"/>
                <a:cs typeface="Traditional Arabic" pitchFamily="18" charset="-78"/>
              </a:rPr>
              <a:t>الذَهابِ إلى مِنى.</a:t>
            </a:r>
          </a:p>
          <a:p>
            <a:pPr>
              <a:buFont typeface="Arial" pitchFamily="34" charset="0"/>
              <a:buChar char="•"/>
            </a:pPr>
            <a:r>
              <a:rPr lang="ar-AE" sz="3200" dirty="0" smtClean="0">
                <a:latin typeface="Traditional Arabic" pitchFamily="18" charset="-78"/>
                <a:cs typeface="Traditional Arabic" pitchFamily="18" charset="-78"/>
              </a:rPr>
              <a:t>الوقوف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بعرفة</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a:t>
            </a:r>
            <a:endParaRPr lang="ar-SA" sz="3200" dirty="0" smtClean="0">
              <a:latin typeface="Traditional Arabic" pitchFamily="18" charset="-78"/>
              <a:cs typeface="Traditional Arabic" pitchFamily="18" charset="-78"/>
            </a:endParaRPr>
          </a:p>
          <a:p>
            <a:pPr>
              <a:buFont typeface="Arial" pitchFamily="34" charset="0"/>
              <a:buChar char="•"/>
            </a:pPr>
            <a:r>
              <a:rPr lang="ar-AE" sz="3200" dirty="0" smtClean="0">
                <a:latin typeface="Traditional Arabic" pitchFamily="18" charset="-78"/>
                <a:cs typeface="Traditional Arabic" pitchFamily="18" charset="-78"/>
              </a:rPr>
              <a:t>الن</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زول</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بمزدلفة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والمبيت</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فيها</a:t>
            </a:r>
            <a:r>
              <a:rPr lang="ar-SA" sz="3200" dirty="0" err="1" smtClean="0">
                <a:latin typeface="Traditional Arabic" pitchFamily="18" charset="-78"/>
                <a:cs typeface="Traditional Arabic" pitchFamily="18" charset="-78"/>
              </a:rPr>
              <a:t>.</a:t>
            </a:r>
            <a:endParaRPr lang="ar-SA" sz="3200" dirty="0" smtClean="0">
              <a:latin typeface="Traditional Arabic" pitchFamily="18" charset="-78"/>
              <a:cs typeface="Traditional Arabic" pitchFamily="18" charset="-78"/>
            </a:endParaRPr>
          </a:p>
        </p:txBody>
      </p:sp>
      <p:sp>
        <p:nvSpPr>
          <p:cNvPr id="7" name="مربع نص 6"/>
          <p:cNvSpPr txBox="1"/>
          <p:nvPr/>
        </p:nvSpPr>
        <p:spPr>
          <a:xfrm>
            <a:off x="1331640" y="1916832"/>
            <a:ext cx="2664296" cy="3046988"/>
          </a:xfrm>
          <a:prstGeom prst="rect">
            <a:avLst/>
          </a:prstGeom>
          <a:noFill/>
        </p:spPr>
        <p:txBody>
          <a:bodyPr wrap="square" rtlCol="1">
            <a:spAutoFit/>
          </a:bodyPr>
          <a:lstStyle/>
          <a:p>
            <a:pPr>
              <a:buFont typeface="Arial" pitchFamily="34" charset="0"/>
              <a:buChar char="•"/>
            </a:pPr>
            <a:r>
              <a:rPr lang="ar-AE" sz="3200" dirty="0" smtClean="0">
                <a:latin typeface="Traditional Arabic" pitchFamily="18" charset="-78"/>
                <a:cs typeface="Traditional Arabic" pitchFamily="18" charset="-78"/>
              </a:rPr>
              <a:t> العودة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إلى </a:t>
            </a:r>
            <a:r>
              <a:rPr lang="ar-AE" sz="3200" dirty="0" smtClean="0">
                <a:latin typeface="Traditional Arabic" pitchFamily="18" charset="-78"/>
                <a:cs typeface="Traditional Arabic" pitchFamily="18" charset="-78"/>
              </a:rPr>
              <a:t>"م</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نى" .</a:t>
            </a:r>
            <a:r>
              <a:rPr lang="ar-AE" sz="3200" dirty="0" smtClean="0">
                <a:latin typeface="Traditional Arabic" pitchFamily="18" charset="-78"/>
                <a:cs typeface="Traditional Arabic" pitchFamily="18" charset="-78"/>
              </a:rPr>
              <a:t> </a:t>
            </a:r>
            <a:endParaRPr lang="ar-SA" sz="3200" dirty="0" smtClean="0">
              <a:latin typeface="Traditional Arabic" pitchFamily="18" charset="-78"/>
              <a:cs typeface="Traditional Arabic" pitchFamily="18" charset="-78"/>
            </a:endParaRPr>
          </a:p>
          <a:p>
            <a:pPr>
              <a:buFont typeface="Arial" pitchFamily="34" charset="0"/>
              <a:buChar char="•"/>
            </a:pPr>
            <a:r>
              <a:rPr lang="ar-AE" sz="3200" dirty="0" smtClean="0">
                <a:latin typeface="Traditional Arabic" pitchFamily="18" charset="-78"/>
                <a:cs typeface="Traditional Arabic" pitchFamily="18" charset="-78"/>
              </a:rPr>
              <a:t>رم</a:t>
            </a:r>
            <a:r>
              <a:rPr lang="ar-SA" sz="3200" dirty="0" err="1" smtClean="0">
                <a:latin typeface="Traditional Arabic" pitchFamily="18" charset="-78"/>
                <a:cs typeface="Traditional Arabic" pitchFamily="18" charset="-78"/>
              </a:rPr>
              <a:t>يُ</a:t>
            </a:r>
            <a:r>
              <a:rPr lang="ar-AE" sz="3200" dirty="0" smtClean="0">
                <a:latin typeface="Traditional Arabic" pitchFamily="18" charset="-78"/>
                <a:cs typeface="Traditional Arabic" pitchFamily="18" charset="-78"/>
              </a:rPr>
              <a:t> جمرة ال</a:t>
            </a:r>
            <a:r>
              <a:rPr lang="ar-SA" sz="3200" dirty="0" smtClean="0">
                <a:latin typeface="Traditional Arabic" pitchFamily="18" charset="-78"/>
                <a:cs typeface="Traditional Arabic" pitchFamily="18" charset="-78"/>
              </a:rPr>
              <a:t>جِمارِ</a:t>
            </a:r>
            <a:r>
              <a:rPr lang="ar-AE" sz="3200" dirty="0" err="1" smtClean="0">
                <a:latin typeface="Traditional Arabic" pitchFamily="18" charset="-78"/>
                <a:cs typeface="Traditional Arabic" pitchFamily="18" charset="-78"/>
              </a:rPr>
              <a:t>.</a:t>
            </a:r>
            <a:endParaRPr lang="ar-SA" sz="3200" dirty="0" smtClean="0">
              <a:latin typeface="Traditional Arabic" pitchFamily="18" charset="-78"/>
              <a:cs typeface="Traditional Arabic" pitchFamily="18" charset="-78"/>
            </a:endParaRPr>
          </a:p>
          <a:p>
            <a:pPr>
              <a:buFont typeface="Arial" pitchFamily="34" charset="0"/>
              <a:buChar char="•"/>
            </a:pPr>
            <a:r>
              <a:rPr lang="ar-SA" sz="3200" dirty="0" smtClean="0">
                <a:latin typeface="Traditional Arabic" pitchFamily="18" charset="-78"/>
                <a:cs typeface="Traditional Arabic" pitchFamily="18" charset="-78"/>
              </a:rPr>
              <a:t>الأضحية.</a:t>
            </a:r>
          </a:p>
          <a:p>
            <a:pPr>
              <a:buFont typeface="Arial" pitchFamily="34" charset="0"/>
              <a:buChar char="•"/>
            </a:pPr>
            <a:r>
              <a:rPr lang="ar-AE" sz="3200" dirty="0" smtClean="0">
                <a:latin typeface="Traditional Arabic" pitchFamily="18" charset="-78"/>
                <a:cs typeface="Traditional Arabic" pitchFamily="18" charset="-78"/>
              </a:rPr>
              <a:t> الحلق</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a:t>
            </a:r>
            <a:endParaRPr lang="ar-SA" sz="3200" dirty="0" smtClean="0">
              <a:latin typeface="Traditional Arabic" pitchFamily="18" charset="-78"/>
              <a:cs typeface="Traditional Arabic" pitchFamily="18" charset="-78"/>
            </a:endParaRPr>
          </a:p>
          <a:p>
            <a:pPr>
              <a:buFont typeface="Arial" pitchFamily="34" charset="0"/>
              <a:buChar char="•"/>
            </a:pPr>
            <a:r>
              <a:rPr lang="ar-AE" sz="3200" dirty="0" smtClean="0">
                <a:latin typeface="Traditional Arabic" pitchFamily="18" charset="-78"/>
                <a:cs typeface="Traditional Arabic" pitchFamily="18" charset="-78"/>
              </a:rPr>
              <a:t>طواف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AE" sz="3200" dirty="0" err="1" smtClean="0">
                <a:latin typeface="Traditional Arabic" pitchFamily="18" charset="-78"/>
                <a:cs typeface="Traditional Arabic" pitchFamily="18" charset="-78"/>
              </a:rPr>
              <a:t>الإفاض</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ة</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a:t>
            </a:r>
            <a:endParaRPr lang="ar-AE" sz="3200" dirty="0" smtClean="0">
              <a:latin typeface="Traditional Arabic" pitchFamily="18" charset="-78"/>
              <a:cs typeface="Traditional Arabic" pitchFamily="18" charset="-78"/>
            </a:endParaRPr>
          </a:p>
          <a:p>
            <a:pPr>
              <a:buFont typeface="Arial" pitchFamily="34" charset="0"/>
              <a:buChar char="•"/>
            </a:pPr>
            <a:r>
              <a:rPr lang="ar-AE" sz="3200" dirty="0" smtClean="0">
                <a:latin typeface="Traditional Arabic" pitchFamily="18" charset="-78"/>
                <a:cs typeface="Traditional Arabic" pitchFamily="18" charset="-78"/>
              </a:rPr>
              <a:t>   طواف</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الوداع</a:t>
            </a:r>
            <a:r>
              <a:rPr lang="ar-SA" sz="3200" dirty="0" smtClean="0">
                <a:latin typeface="Traditional Arabic" pitchFamily="18" charset="-78"/>
                <a:cs typeface="Traditional Arabic" pitchFamily="18" charset="-78"/>
              </a:rPr>
              <a:t>ِ</a:t>
            </a:r>
            <a:r>
              <a:rPr lang="ar-AE" sz="3200" dirty="0" err="1" smtClean="0">
                <a:latin typeface="Traditional Arabic" pitchFamily="18" charset="-78"/>
                <a:cs typeface="Traditional Arabic" pitchFamily="18" charset="-78"/>
              </a:rPr>
              <a:t>.</a:t>
            </a:r>
            <a:endParaRPr lang="ar-AE" sz="3200" dirty="0" smtClean="0">
              <a:latin typeface="Traditional Arabic" pitchFamily="18" charset="-78"/>
              <a:cs typeface="Traditional Arabic" pitchFamily="18" charset="-78"/>
            </a:endParaRPr>
          </a:p>
        </p:txBody>
      </p:sp>
      <p:sp>
        <p:nvSpPr>
          <p:cNvPr id="8" name="مربع نص 7"/>
          <p:cNvSpPr txBox="1"/>
          <p:nvPr/>
        </p:nvSpPr>
        <p:spPr>
          <a:xfrm>
            <a:off x="5724128" y="980728"/>
            <a:ext cx="2088232" cy="584775"/>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مَناسِكَ </a:t>
            </a:r>
            <a:r>
              <a:rPr lang="ar-SA" sz="3200" dirty="0" err="1" smtClean="0">
                <a:latin typeface="Traditional Arabic" pitchFamily="18" charset="-78"/>
                <a:cs typeface="Traditional Arabic" pitchFamily="18" charset="-78"/>
              </a:rPr>
              <a:t>الحَجِ :</a:t>
            </a:r>
            <a:endParaRPr lang="ar-SA" sz="32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27384"/>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5" name="TextBox 4"/>
          <p:cNvSpPr txBox="1"/>
          <p:nvPr/>
        </p:nvSpPr>
        <p:spPr>
          <a:xfrm>
            <a:off x="467544" y="1700808"/>
            <a:ext cx="7920880" cy="2554545"/>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أَتتمَّنا في </a:t>
            </a:r>
            <a:r>
              <a:rPr lang="ar-AE" sz="3200" dirty="0" smtClean="0">
                <a:latin typeface="Traditional Arabic" pitchFamily="18" charset="-78"/>
                <a:cs typeface="Traditional Arabic" pitchFamily="18" charset="-78"/>
              </a:rPr>
              <a:t>هذا الد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س</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شَرح </a:t>
            </a:r>
            <a:r>
              <a:rPr lang="ar-AE" sz="3200" dirty="0" smtClean="0">
                <a:latin typeface="Traditional Arabic" pitchFamily="18" charset="-78"/>
                <a:cs typeface="Traditional Arabic" pitchFamily="18" charset="-78"/>
              </a:rPr>
              <a:t>الركن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a:t>
            </a:r>
            <a:r>
              <a:rPr lang="ar-SA" sz="3200" dirty="0" smtClean="0">
                <a:latin typeface="Traditional Arabic" pitchFamily="18" charset="-78"/>
                <a:cs typeface="Traditional Arabic" pitchFamily="18" charset="-78"/>
              </a:rPr>
              <a:t>خامسِ</a:t>
            </a:r>
            <a:r>
              <a:rPr lang="ar-AE" sz="3200" dirty="0" smtClean="0">
                <a:latin typeface="Traditional Arabic" pitchFamily="18" charset="-78"/>
                <a:cs typeface="Traditional Arabic" pitchFamily="18" charset="-78"/>
              </a:rPr>
              <a:t> 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هو</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حَجُ الْبَيتِ</a:t>
            </a:r>
            <a:r>
              <a:rPr lang="ar-AE" sz="3200" dirty="0" err="1" smtClean="0">
                <a:latin typeface="Traditional Arabic" pitchFamily="18" charset="-78"/>
                <a:cs typeface="Traditional Arabic" pitchFamily="18" charset="-78"/>
              </a:rPr>
              <a:t>،</a:t>
            </a:r>
            <a:r>
              <a:rPr lang="ar-SA" sz="3200" dirty="0" smtClean="0">
                <a:latin typeface="Traditional Arabic" pitchFamily="18" charset="-78"/>
                <a:cs typeface="Traditional Arabic" pitchFamily="18" charset="-78"/>
              </a:rPr>
              <a:t> أَكْمَلنا شرح مَناسِك الحَجِ، وتَعرَفنا عَليها، تَعَلَمنا كيفية أدائِها، وَرَتبناها سَويتًا بِتَرتيبِ الأداءِ.</a:t>
            </a:r>
          </a:p>
          <a:p>
            <a:endParaRPr lang="ar-AE" sz="3200" dirty="0" smtClean="0">
              <a:latin typeface="Traditional Arabic" pitchFamily="18" charset="-78"/>
              <a:cs typeface="Traditional Arabic" pitchFamily="18" charset="-78"/>
            </a:endParaRPr>
          </a:p>
          <a:p>
            <a:endParaRPr lang="ar-AE" sz="3200" dirty="0" smtClean="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TextBox 7"/>
          <p:cNvSpPr txBox="1"/>
          <p:nvPr/>
        </p:nvSpPr>
        <p:spPr>
          <a:xfrm>
            <a:off x="1619672" y="1718806"/>
            <a:ext cx="6480720" cy="3970318"/>
          </a:xfrm>
          <a:prstGeom prst="rect">
            <a:avLst/>
          </a:prstGeom>
          <a:noFill/>
        </p:spPr>
        <p:txBody>
          <a:bodyPr wrap="square" rtlCol="1">
            <a:spAutoFit/>
          </a:bodyPr>
          <a:lstStyle/>
          <a:p>
            <a:r>
              <a:rPr lang="ar-AE" sz="3600" dirty="0" smtClean="0">
                <a:latin typeface="Traditional Arabic" pitchFamily="18" charset="-78"/>
                <a:cs typeface="Traditional Arabic" pitchFamily="18" charset="-78"/>
              </a:rPr>
              <a:t>الفرض المنزلي :</a:t>
            </a:r>
          </a:p>
          <a:p>
            <a:pPr marL="514350" indent="-514350"/>
            <a:endParaRPr lang="ar-AE" sz="3600" dirty="0" smtClean="0">
              <a:latin typeface="Traditional Arabic" pitchFamily="18" charset="-78"/>
              <a:cs typeface="Traditional Arabic" pitchFamily="18" charset="-78"/>
            </a:endParaRPr>
          </a:p>
          <a:p>
            <a:pPr marL="742950" indent="-742950">
              <a:buAutoNum type="arabicParenR"/>
            </a:pPr>
            <a:r>
              <a:rPr lang="ar-SA" sz="3600" dirty="0" smtClean="0">
                <a:latin typeface="Traditional Arabic" pitchFamily="18" charset="-78"/>
                <a:cs typeface="Traditional Arabic" pitchFamily="18" charset="-78"/>
              </a:rPr>
              <a:t>إجْلِس مَع جَدُكَ أو جَدَتُكَ أو أَحد أقارِبِكَ قد أَدى فَريضَة الحَج ودَعهُ يُحَدِثكَ عَن هذِهِ الرِحلةِ.</a:t>
            </a:r>
            <a:endParaRPr lang="ar-AE" sz="3600" dirty="0" smtClean="0">
              <a:latin typeface="Traditional Arabic" pitchFamily="18" charset="-78"/>
              <a:cs typeface="Traditional Arabic" pitchFamily="18" charset="-78"/>
            </a:endParaRPr>
          </a:p>
          <a:p>
            <a:pPr marL="514350" indent="-514350"/>
            <a:endParaRPr lang="ar-AE" sz="3600" dirty="0" smtClean="0">
              <a:latin typeface="Traditional Arabic" pitchFamily="18" charset="-78"/>
              <a:cs typeface="Traditional Arabic" pitchFamily="18" charset="-78"/>
            </a:endParaRPr>
          </a:p>
          <a:p>
            <a:pPr marL="514350" indent="-514350"/>
            <a:endParaRPr lang="ar-AE" sz="3600" dirty="0" smtClean="0">
              <a:latin typeface="Traditional Arabic" pitchFamily="18" charset="-78"/>
              <a:cs typeface="Traditional Arabic" pitchFamily="18" charset="-78"/>
            </a:endParaRPr>
          </a:p>
          <a:p>
            <a:pPr marL="514350" indent="-514350"/>
            <a:endParaRPr lang="he-IL" sz="3600" dirty="0">
              <a:latin typeface="Traditional Arabic"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476672"/>
            <a:ext cx="7992888" cy="2554545"/>
          </a:xfrm>
          <a:prstGeom prst="rect">
            <a:avLst/>
          </a:prstGeom>
          <a:noFill/>
        </p:spPr>
        <p:txBody>
          <a:bodyPr wrap="square" rtlCol="1">
            <a:spAutoFit/>
          </a:bodyPr>
          <a:lstStyle/>
          <a:p>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لترتيب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الأركان</a:t>
            </a:r>
            <a:r>
              <a:rPr lang="ar-SA" sz="3200" dirty="0" smtClean="0">
                <a:latin typeface="Traditional Arabic" pitchFamily="18" charset="-78"/>
                <a:cs typeface="Traditional Arabic" pitchFamily="18" charset="-78"/>
              </a:rPr>
              <a:t>ِ الخمسةِ</a:t>
            </a:r>
            <a:r>
              <a:rPr lang="ar-AE" sz="3200" dirty="0" smtClean="0">
                <a:latin typeface="Traditional Arabic" pitchFamily="18" charset="-78"/>
                <a:cs typeface="Traditional Arabic" pitchFamily="18" charset="-78"/>
              </a:rPr>
              <a:t> أهمية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كبيرة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ومعنى :</a:t>
            </a:r>
          </a:p>
          <a:p>
            <a:pPr marL="514350" indent="-514350">
              <a:buFont typeface="+mj-lt"/>
              <a:buAutoNum type="arabicPeriod"/>
            </a:pPr>
            <a:r>
              <a:rPr lang="ar-AE" sz="3200" dirty="0" smtClean="0">
                <a:latin typeface="Traditional Arabic" pitchFamily="18" charset="-78"/>
                <a:cs typeface="Traditional Arabic" pitchFamily="18" charset="-78"/>
              </a:rPr>
              <a:t>الترتيب حسب الأحداث: بحيث النزول على رسول الله ، ب</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د</a:t>
            </a:r>
            <a:r>
              <a:rPr lang="ar-SA" sz="3200" dirty="0" smtClean="0">
                <a:latin typeface="Traditional Arabic" pitchFamily="18" charset="-78"/>
                <a:cs typeface="Traditional Arabic" pitchFamily="18" charset="-78"/>
              </a:rPr>
              <a:t>َأَ</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ب</a:t>
            </a:r>
            <a:r>
              <a:rPr lang="ar-AE" sz="3200" dirty="0" smtClean="0">
                <a:latin typeface="Traditional Arabic" pitchFamily="18" charset="-78"/>
                <a:cs typeface="Traditional Arabic" pitchFamily="18" charset="-78"/>
              </a:rPr>
              <a:t>التوحيد</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بالله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والإيمان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برسوله (أشهد أن لا إله إلا الله وأشهد أن محمدا رسول الله)، ثم فرض</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الله</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–سبحانه وتعالى- الصلاة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على المسلمين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ثم فرض</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الزكاة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للفقراء</a:t>
            </a:r>
            <a:r>
              <a:rPr lang="ar-SA" sz="3200" dirty="0" smtClean="0">
                <a:latin typeface="Traditional Arabic" pitchFamily="18" charset="-78"/>
                <a:cs typeface="Traditional Arabic" pitchFamily="18" charset="-78"/>
              </a:rPr>
              <a:t>ِ والمحتاجينَ</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ومن ثُمَّ</a:t>
            </a:r>
            <a:r>
              <a:rPr lang="ar-AE" sz="3200" dirty="0" smtClean="0">
                <a:latin typeface="Traditional Arabic" pitchFamily="18" charset="-78"/>
                <a:cs typeface="Traditional Arabic" pitchFamily="18" charset="-78"/>
              </a:rPr>
              <a:t> صوم شهر</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رمضان</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وأخيرًا</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حج البيت.</a:t>
            </a:r>
            <a:endParaRPr lang="ar-SA" sz="3200" dirty="0" smtClean="0">
              <a:latin typeface="Traditional Arabic" pitchFamily="18" charset="-78"/>
              <a:cs typeface="Traditional Arabic" pitchFamily="18" charset="-78"/>
            </a:endParaRPr>
          </a:p>
        </p:txBody>
      </p:sp>
      <p:sp>
        <p:nvSpPr>
          <p:cNvPr id="5" name="مستطيل 4"/>
          <p:cNvSpPr/>
          <p:nvPr/>
        </p:nvSpPr>
        <p:spPr>
          <a:xfrm>
            <a:off x="755576" y="3645024"/>
            <a:ext cx="7632848" cy="2554545"/>
          </a:xfrm>
          <a:prstGeom prst="rect">
            <a:avLst/>
          </a:prstGeom>
        </p:spPr>
        <p:txBody>
          <a:bodyPr wrap="square">
            <a:spAutoFit/>
          </a:bodyPr>
          <a:lstStyle/>
          <a:p>
            <a:pPr marL="514350" indent="-514350">
              <a:buFont typeface="+mj-lt"/>
              <a:buAutoNum type="arabicPeriod"/>
            </a:pPr>
            <a:endParaRPr lang="ar-SA" sz="3200" dirty="0" smtClean="0">
              <a:latin typeface="Traditional Arabic" pitchFamily="18" charset="-78"/>
              <a:cs typeface="Traditional Arabic" pitchFamily="18" charset="-78"/>
            </a:endParaRPr>
          </a:p>
          <a:p>
            <a:pPr marL="514350" indent="-514350"/>
            <a:r>
              <a:rPr lang="ar-SA" sz="3200" dirty="0" smtClean="0">
                <a:latin typeface="Traditional Arabic" pitchFamily="18" charset="-78"/>
                <a:cs typeface="Traditional Arabic" pitchFamily="18" charset="-78"/>
              </a:rPr>
              <a:t>2.  </a:t>
            </a:r>
            <a:r>
              <a:rPr lang="ar-AE" sz="3200" dirty="0" smtClean="0">
                <a:latin typeface="Traditional Arabic" pitchFamily="18" charset="-78"/>
                <a:cs typeface="Traditional Arabic" pitchFamily="18" charset="-78"/>
              </a:rPr>
              <a:t>الترتيب ومن حيث التكرار: تكرار هذه الأركان فالركن الأول وهو الشهادتان يتكرر في كل لحظة من حياة المسلم قولاً واعتقاداً وعملاً ، والصلاة تتكررخمس</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مرات</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في اليوم</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والليلة،</a:t>
            </a:r>
            <a:r>
              <a:rPr lang="ar-SA" sz="3200" dirty="0" smtClean="0">
                <a:latin typeface="Traditional Arabic" pitchFamily="18" charset="-78"/>
                <a:cs typeface="Traditional Arabic" pitchFamily="18" charset="-78"/>
              </a:rPr>
              <a:t> </a:t>
            </a:r>
            <a:r>
              <a:rPr lang="ar-AE" sz="3200" dirty="0" smtClean="0">
                <a:latin typeface="Traditional Arabic" pitchFamily="18" charset="-78"/>
                <a:cs typeface="Traditional Arabic" pitchFamily="18" charset="-78"/>
              </a:rPr>
              <a:t>والصيام</a:t>
            </a:r>
            <a:r>
              <a:rPr lang="ar-SA" sz="3200" dirty="0" smtClean="0">
                <a:latin typeface="Traditional Arabic" pitchFamily="18" charset="-78"/>
                <a:cs typeface="Traditional Arabic" pitchFamily="18" charset="-78"/>
              </a:rPr>
              <a:t> شهرا من كل سنةٍ</a:t>
            </a:r>
            <a:r>
              <a:rPr lang="ar-AE" sz="3200" dirty="0" smtClean="0">
                <a:latin typeface="Traditional Arabic" pitchFamily="18" charset="-78"/>
                <a:cs typeface="Traditional Arabic" pitchFamily="18" charset="-78"/>
              </a:rPr>
              <a:t>والزكاة</a:t>
            </a:r>
            <a:r>
              <a:rPr lang="ar-SA" sz="3200" dirty="0" smtClean="0">
                <a:latin typeface="Traditional Arabic" pitchFamily="18" charset="-78"/>
                <a:cs typeface="Traditional Arabic" pitchFamily="18" charset="-78"/>
              </a:rPr>
              <a:t>ُ مرةً</a:t>
            </a:r>
            <a:r>
              <a:rPr lang="ar-AE" sz="3200" dirty="0" smtClean="0">
                <a:latin typeface="Traditional Arabic" pitchFamily="18" charset="-78"/>
                <a:cs typeface="Traditional Arabic" pitchFamily="18" charset="-78"/>
              </a:rPr>
              <a:t> </a:t>
            </a:r>
            <a:r>
              <a:rPr lang="ar-SA" sz="3200" dirty="0" smtClean="0">
                <a:latin typeface="Traditional Arabic" pitchFamily="18" charset="-78"/>
                <a:cs typeface="Traditional Arabic" pitchFamily="18" charset="-78"/>
              </a:rPr>
              <a:t>في </a:t>
            </a:r>
            <a:r>
              <a:rPr lang="ar-SA" sz="3200" dirty="0" err="1" smtClean="0">
                <a:latin typeface="Traditional Arabic" pitchFamily="18" charset="-78"/>
                <a:cs typeface="Traditional Arabic" pitchFamily="18" charset="-78"/>
              </a:rPr>
              <a:t>ال</a:t>
            </a:r>
            <a:r>
              <a:rPr lang="ar-AE" sz="3200" dirty="0" smtClean="0">
                <a:latin typeface="Traditional Arabic" pitchFamily="18" charset="-78"/>
                <a:cs typeface="Traditional Arabic" pitchFamily="18" charset="-78"/>
              </a:rPr>
              <a:t>سنة والحج مرة</a:t>
            </a:r>
            <a:r>
              <a:rPr lang="ar-SA" sz="3200" dirty="0" smtClean="0">
                <a:latin typeface="Traditional Arabic" pitchFamily="18" charset="-78"/>
                <a:cs typeface="Traditional Arabic" pitchFamily="18" charset="-78"/>
              </a:rPr>
              <a:t>ً</a:t>
            </a:r>
            <a:r>
              <a:rPr lang="ar-AE" sz="3200" dirty="0" smtClean="0">
                <a:latin typeface="Traditional Arabic" pitchFamily="18" charset="-78"/>
                <a:cs typeface="Traditional Arabic" pitchFamily="18" charset="-78"/>
              </a:rPr>
              <a:t> في العمر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0"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8" name="מלבן 5"/>
          <p:cNvSpPr/>
          <p:nvPr/>
        </p:nvSpPr>
        <p:spPr>
          <a:xfrm>
            <a:off x="1403648" y="2420888"/>
            <a:ext cx="632256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ل</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ت</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قي في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ر</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س</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a:t>
            </a:r>
            <a:r>
              <a:rPr lang="ar-AE" sz="6000" dirty="0" err="1"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القاد</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م</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p>
        </p:txBody>
      </p:sp>
      <p:sp>
        <p:nvSpPr>
          <p:cNvPr id="10" name="מלבן 6"/>
          <p:cNvSpPr/>
          <p:nvPr/>
        </p:nvSpPr>
        <p:spPr>
          <a:xfrm>
            <a:off x="3923928" y="4005064"/>
            <a:ext cx="203613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ب</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إذن</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r>
              <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 الله</a:t>
            </a:r>
            <a:r>
              <a:rPr lang="ar-SA"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rPr>
              <a:t>ِ</a:t>
            </a:r>
            <a:endParaRPr lang="ar-AE" sz="6000" dirty="0" smtClean="0">
              <a:ln w="10160">
                <a:solidFill>
                  <a:schemeClr val="accent1"/>
                </a:solidFill>
                <a:prstDash val="solid"/>
              </a:ln>
              <a:solidFill>
                <a:srgbClr val="FFFFFF"/>
              </a:solidFill>
              <a:effectLst>
                <a:outerShdw blurRad="38100" dist="32000" dir="5400000" algn="tl">
                  <a:srgbClr val="000000">
                    <a:alpha val="30000"/>
                  </a:srgbClr>
                </a:outerShd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609600" y="0"/>
            <a:ext cx="8138864" cy="6597352"/>
          </a:xfrm>
        </p:spPr>
        <p:txBody>
          <a:bodyPr>
            <a:noAutofit/>
          </a:bodyPr>
          <a:lstStyle/>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r>
              <a:rPr lang="ar-SA" dirty="0" smtClean="0">
                <a:latin typeface="Traditional Arabic" pitchFamily="18" charset="-78"/>
                <a:cs typeface="Traditional Arabic" pitchFamily="18" charset="-78"/>
              </a:rPr>
              <a:t>نموذج تخطيط </a:t>
            </a:r>
            <a:r>
              <a:rPr lang="ar-AE" dirty="0" smtClean="0">
                <a:latin typeface="Traditional Arabic" pitchFamily="18" charset="-78"/>
                <a:cs typeface="Traditional Arabic" pitchFamily="18" charset="-78"/>
              </a:rPr>
              <a:t>الدرس الأول</a:t>
            </a:r>
            <a:endParaRPr lang="ar-SA" dirty="0" smtClean="0">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ctr" rtl="1">
              <a:buNone/>
            </a:pPr>
            <a:r>
              <a:rPr lang="ar-AE" dirty="0" smtClean="0">
                <a:latin typeface="Traditional Arabic" pitchFamily="18" charset="-78"/>
                <a:cs typeface="Traditional Arabic" pitchFamily="18" charset="-78"/>
              </a:rPr>
              <a:t>شرح الحديث</a:t>
            </a:r>
            <a:endParaRPr lang="ar-SA" dirty="0" smtClean="0">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ctr" rtl="1">
              <a:buNone/>
            </a:pPr>
            <a:r>
              <a:rPr lang="ar-AE" dirty="0" smtClean="0">
                <a:latin typeface="Traditional Arabic" pitchFamily="18" charset="-78"/>
                <a:cs typeface="Traditional Arabic" pitchFamily="18" charset="-78"/>
              </a:rPr>
              <a:t> حديث : قال</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رسول</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الله</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صلى الله</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عليه</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وسل</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م</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:“(بني</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الإسلام</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على</a:t>
            </a:r>
            <a:r>
              <a:rPr lang="ar-SA" dirty="0" smtClean="0">
                <a:latin typeface="Traditional Arabic" pitchFamily="18" charset="-78"/>
                <a:cs typeface="Traditional Arabic" pitchFamily="18" charset="-78"/>
              </a:rPr>
              <a:t> </a:t>
            </a:r>
            <a:r>
              <a:rPr lang="ar-AE" dirty="0" smtClean="0">
                <a:latin typeface="Traditional Arabic" pitchFamily="18" charset="-78"/>
                <a:cs typeface="Traditional Arabic" pitchFamily="18" charset="-78"/>
              </a:rPr>
              <a:t>خمس</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شهادة</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أن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لا إله</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إلا</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الله وأن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محمد</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ا رسول</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الله وإ</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قام الصلاة</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وإيتاء</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الزكاة</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وصوم</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رمضان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وحج</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البيت</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a:t>
            </a:r>
          </a:p>
          <a:p>
            <a:pPr algn="r" rtl="1">
              <a:buNone/>
            </a:pPr>
            <a:endParaRPr lang="en-US" dirty="0">
              <a:latin typeface="Traditional Arabic" pitchFamily="18" charset="-78"/>
              <a:cs typeface="Traditional Arabic" pitchFamily="18" charset="-78"/>
            </a:endParaRPr>
          </a:p>
        </p:txBody>
      </p:sp>
      <p:sp>
        <p:nvSpPr>
          <p:cNvPr id="6" name="Rounded Rectangle 5">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107504" y="381000"/>
            <a:ext cx="8640960" cy="6216352"/>
          </a:xfrm>
        </p:spPr>
        <p:txBody>
          <a:bodyPr>
            <a:noAutofit/>
          </a:bodyPr>
          <a:lstStyle/>
          <a:p>
            <a:pPr algn="ctr" rtl="1">
              <a:buNone/>
            </a:pPr>
            <a:endParaRPr lang="ar-SA" sz="2600" b="1" dirty="0" smtClean="0">
              <a:latin typeface="Traditional Arabic" pitchFamily="18" charset="-78"/>
              <a:cs typeface="Traditional Arabic" pitchFamily="18" charset="-78"/>
            </a:endParaRPr>
          </a:p>
          <a:p>
            <a:pPr algn="ctr" rtl="1">
              <a:buNone/>
            </a:pPr>
            <a:endParaRPr lang="ar-SA" sz="2600" b="1" dirty="0" smtClean="0">
              <a:latin typeface="Traditional Arabic" pitchFamily="18" charset="-78"/>
              <a:cs typeface="Traditional Arabic" pitchFamily="18" charset="-78"/>
            </a:endParaRPr>
          </a:p>
          <a:p>
            <a:pPr algn="ctr" rtl="1">
              <a:buNone/>
            </a:pPr>
            <a:endParaRPr lang="ar-SA" sz="2600" b="1" dirty="0" smtClean="0">
              <a:latin typeface="Traditional Arabic" pitchFamily="18" charset="-78"/>
              <a:cs typeface="Traditional Arabic" pitchFamily="18" charset="-78"/>
            </a:endParaRPr>
          </a:p>
          <a:p>
            <a:pPr algn="ctr" rtl="1">
              <a:buNone/>
            </a:pPr>
            <a:r>
              <a:rPr lang="ar-SA" sz="2600" b="1" dirty="0" smtClean="0">
                <a:latin typeface="Traditional Arabic" pitchFamily="18" charset="-78"/>
                <a:cs typeface="Traditional Arabic" pitchFamily="18" charset="-78"/>
              </a:rPr>
              <a:t>الطالبة المتدربة: </a:t>
            </a:r>
            <a:r>
              <a:rPr lang="ar-SA" sz="2600" u="sng" dirty="0" smtClean="0">
                <a:latin typeface="Traditional Arabic" pitchFamily="18" charset="-78"/>
                <a:cs typeface="Traditional Arabic" pitchFamily="18" charset="-78"/>
              </a:rPr>
              <a:t>نداء ياسين </a:t>
            </a:r>
            <a:r>
              <a:rPr lang="ar-SA" sz="2600" dirty="0" smtClean="0">
                <a:latin typeface="Traditional Arabic" pitchFamily="18" charset="-78"/>
                <a:cs typeface="Traditional Arabic" pitchFamily="18" charset="-78"/>
              </a:rPr>
              <a:t>        </a:t>
            </a:r>
            <a:r>
              <a:rPr lang="ar-SA" sz="2600" b="1" dirty="0" smtClean="0">
                <a:latin typeface="Traditional Arabic" pitchFamily="18" charset="-78"/>
                <a:cs typeface="Traditional Arabic" pitchFamily="18" charset="-78"/>
              </a:rPr>
              <a:t>السنة والتخصص: </a:t>
            </a:r>
            <a:r>
              <a:rPr lang="ar-SA" sz="2600" b="1" u="sng" dirty="0" smtClean="0">
                <a:latin typeface="Traditional Arabic" pitchFamily="18" charset="-78"/>
                <a:cs typeface="Traditional Arabic" pitchFamily="18" charset="-78"/>
              </a:rPr>
              <a:t>إ</a:t>
            </a:r>
            <a:r>
              <a:rPr lang="ar-SA" sz="2600" u="sng" dirty="0" smtClean="0">
                <a:latin typeface="Traditional Arabic" pitchFamily="18" charset="-78"/>
                <a:cs typeface="Traditional Arabic" pitchFamily="18" charset="-78"/>
              </a:rPr>
              <a:t>سنة ثانية/ لغة عربية ودين سلامي </a:t>
            </a:r>
          </a:p>
          <a:p>
            <a:pPr algn="ctr" rtl="1">
              <a:buNone/>
            </a:pPr>
            <a:endParaRPr lang="ar-SA" sz="2600" b="1" dirty="0" smtClean="0">
              <a:latin typeface="Traditional Arabic" pitchFamily="18" charset="-78"/>
              <a:cs typeface="Traditional Arabic" pitchFamily="18" charset="-78"/>
            </a:endParaRPr>
          </a:p>
          <a:p>
            <a:pPr algn="ctr" rtl="1">
              <a:buNone/>
            </a:pPr>
            <a:r>
              <a:rPr lang="ar-SA" sz="2600" b="1" dirty="0" smtClean="0">
                <a:latin typeface="Traditional Arabic" pitchFamily="18" charset="-78"/>
                <a:cs typeface="Traditional Arabic" pitchFamily="18" charset="-78"/>
              </a:rPr>
              <a:t>المرشدة التربوية: </a:t>
            </a:r>
            <a:r>
              <a:rPr lang="ar-SA" sz="2600" u="sng" dirty="0" smtClean="0">
                <a:latin typeface="Traditional Arabic" pitchFamily="18" charset="-78"/>
                <a:cs typeface="Traditional Arabic" pitchFamily="18" charset="-78"/>
              </a:rPr>
              <a:t>د. فائدة أبو مخ</a:t>
            </a:r>
            <a:r>
              <a:rPr lang="ar-SA" sz="2600" dirty="0" smtClean="0">
                <a:latin typeface="Traditional Arabic" pitchFamily="18" charset="-78"/>
                <a:cs typeface="Traditional Arabic" pitchFamily="18" charset="-78"/>
              </a:rPr>
              <a:t>     </a:t>
            </a:r>
            <a:r>
              <a:rPr lang="ar-SA" sz="2600" b="1" dirty="0" smtClean="0">
                <a:latin typeface="Traditional Arabic" pitchFamily="18" charset="-78"/>
                <a:cs typeface="Traditional Arabic" pitchFamily="18" charset="-78"/>
              </a:rPr>
              <a:t>المدرسة: </a:t>
            </a:r>
            <a:r>
              <a:rPr lang="ar-SA" sz="2600" u="sng" dirty="0" smtClean="0">
                <a:latin typeface="Traditional Arabic" pitchFamily="18" charset="-78"/>
                <a:cs typeface="Traditional Arabic" pitchFamily="18" charset="-78"/>
              </a:rPr>
              <a:t>برطعة الابتدائية</a:t>
            </a:r>
            <a:r>
              <a:rPr lang="ar-SA" sz="2600" dirty="0" smtClean="0">
                <a:latin typeface="Traditional Arabic" pitchFamily="18" charset="-78"/>
                <a:cs typeface="Traditional Arabic" pitchFamily="18" charset="-78"/>
              </a:rPr>
              <a:t>     </a:t>
            </a:r>
            <a:r>
              <a:rPr lang="ar-SA" sz="2600" b="1" dirty="0" smtClean="0">
                <a:latin typeface="Traditional Arabic" pitchFamily="18" charset="-78"/>
                <a:cs typeface="Traditional Arabic" pitchFamily="18" charset="-78"/>
              </a:rPr>
              <a:t>الصف</a:t>
            </a:r>
            <a:r>
              <a:rPr lang="ar-SA" sz="2600" dirty="0" smtClean="0">
                <a:latin typeface="Traditional Arabic" pitchFamily="18" charset="-78"/>
                <a:cs typeface="Traditional Arabic" pitchFamily="18" charset="-78"/>
              </a:rPr>
              <a:t>: </a:t>
            </a:r>
            <a:r>
              <a:rPr lang="ar-SA" sz="2600" u="sng" dirty="0" smtClean="0">
                <a:latin typeface="Traditional Arabic" pitchFamily="18" charset="-78"/>
                <a:cs typeface="Traditional Arabic" pitchFamily="18" charset="-78"/>
              </a:rPr>
              <a:t>الثاني أ</a:t>
            </a:r>
            <a:r>
              <a:rPr lang="ar-SA" sz="2600" dirty="0" smtClean="0">
                <a:latin typeface="Traditional Arabic" pitchFamily="18" charset="-78"/>
                <a:cs typeface="Traditional Arabic" pitchFamily="18" charset="-78"/>
              </a:rPr>
              <a:t> </a:t>
            </a:r>
          </a:p>
          <a:p>
            <a:pPr algn="ctr" rtl="1">
              <a:buNone/>
            </a:pPr>
            <a:endParaRPr lang="ar-SA" sz="2600" dirty="0" smtClean="0">
              <a:latin typeface="Traditional Arabic" pitchFamily="18" charset="-78"/>
              <a:cs typeface="Traditional Arabic" pitchFamily="18" charset="-78"/>
            </a:endParaRPr>
          </a:p>
          <a:p>
            <a:pPr algn="ctr" rtl="1">
              <a:buNone/>
            </a:pPr>
            <a:r>
              <a:rPr lang="ar-SA" sz="2600" b="1" dirty="0" smtClean="0">
                <a:latin typeface="Traditional Arabic" pitchFamily="18" charset="-78"/>
                <a:cs typeface="Traditional Arabic" pitchFamily="18" charset="-78"/>
              </a:rPr>
              <a:t> المعلم المدرب:</a:t>
            </a:r>
            <a:r>
              <a:rPr lang="ar-SA" sz="2600" dirty="0" smtClean="0">
                <a:latin typeface="Traditional Arabic" pitchFamily="18" charset="-78"/>
                <a:cs typeface="Traditional Arabic" pitchFamily="18" charset="-78"/>
              </a:rPr>
              <a:t> </a:t>
            </a:r>
            <a:r>
              <a:rPr lang="ar-SA" sz="2600" u="sng" dirty="0" smtClean="0">
                <a:latin typeface="Traditional Arabic" pitchFamily="18" charset="-78"/>
                <a:cs typeface="Traditional Arabic" pitchFamily="18" charset="-78"/>
              </a:rPr>
              <a:t>نبال  </a:t>
            </a:r>
            <a:r>
              <a:rPr lang="ar-SA" sz="2600" dirty="0" smtClean="0">
                <a:latin typeface="Traditional Arabic" pitchFamily="18" charset="-78"/>
                <a:cs typeface="Traditional Arabic" pitchFamily="18" charset="-78"/>
              </a:rPr>
              <a:t>    </a:t>
            </a:r>
            <a:r>
              <a:rPr lang="ar-SA" sz="2600" b="1" dirty="0" smtClean="0">
                <a:latin typeface="Traditional Arabic" pitchFamily="18" charset="-78"/>
                <a:cs typeface="Traditional Arabic" pitchFamily="18" charset="-78"/>
              </a:rPr>
              <a:t>المجال المعرفي: </a:t>
            </a:r>
            <a:r>
              <a:rPr lang="ar-SA" sz="2600" u="sng" dirty="0" smtClean="0">
                <a:latin typeface="Traditional Arabic" pitchFamily="18" charset="-78"/>
                <a:cs typeface="Traditional Arabic" pitchFamily="18" charset="-78"/>
              </a:rPr>
              <a:t>دين إسلامي</a:t>
            </a:r>
            <a:r>
              <a:rPr lang="ar-SA" sz="2600" dirty="0" smtClean="0">
                <a:latin typeface="Traditional Arabic" pitchFamily="18" charset="-78"/>
                <a:cs typeface="Traditional Arabic" pitchFamily="18" charset="-78"/>
              </a:rPr>
              <a:t>   </a:t>
            </a:r>
          </a:p>
          <a:p>
            <a:pPr algn="ctr" rtl="1">
              <a:buNone/>
            </a:pPr>
            <a:endParaRPr lang="ar-SA" sz="2600" dirty="0" smtClean="0">
              <a:latin typeface="Traditional Arabic" pitchFamily="18" charset="-78"/>
              <a:cs typeface="Traditional Arabic" pitchFamily="18" charset="-78"/>
            </a:endParaRPr>
          </a:p>
          <a:p>
            <a:pPr algn="ctr" rtl="1">
              <a:buNone/>
            </a:pPr>
            <a:r>
              <a:rPr lang="ar-SA" sz="2600" dirty="0" smtClean="0">
                <a:latin typeface="Traditional Arabic" pitchFamily="18" charset="-78"/>
                <a:cs typeface="Traditional Arabic" pitchFamily="18" charset="-78"/>
              </a:rPr>
              <a:t>  </a:t>
            </a:r>
            <a:r>
              <a:rPr lang="ar-SA" sz="2600" b="1" dirty="0" smtClean="0">
                <a:latin typeface="Traditional Arabic" pitchFamily="18" charset="-78"/>
                <a:cs typeface="Traditional Arabic" pitchFamily="18" charset="-78"/>
              </a:rPr>
              <a:t>الموضوع: </a:t>
            </a:r>
            <a:r>
              <a:rPr lang="ar-AE" sz="2600" u="sng" dirty="0" smtClean="0">
                <a:latin typeface="Traditional Arabic" pitchFamily="18" charset="-78"/>
                <a:cs typeface="Traditional Arabic" pitchFamily="18" charset="-78"/>
              </a:rPr>
              <a:t>أركان الإسلام</a:t>
            </a:r>
            <a:r>
              <a:rPr lang="ar-SA" sz="2600" u="sng" dirty="0" smtClean="0">
                <a:latin typeface="Traditional Arabic" pitchFamily="18" charset="-78"/>
                <a:cs typeface="Traditional Arabic" pitchFamily="18" charset="-78"/>
              </a:rPr>
              <a:t> </a:t>
            </a:r>
            <a:r>
              <a:rPr lang="ar-AE" sz="2600" u="sng" dirty="0" smtClean="0">
                <a:latin typeface="Traditional Arabic" pitchFamily="18" charset="-78"/>
                <a:cs typeface="Traditional Arabic" pitchFamily="18" charset="-78"/>
              </a:rPr>
              <a:t> الخمس</a:t>
            </a:r>
            <a:r>
              <a:rPr lang="ar-SA" sz="2600" dirty="0" smtClean="0">
                <a:latin typeface="Traditional Arabic" pitchFamily="18" charset="-78"/>
                <a:cs typeface="Traditional Arabic" pitchFamily="18" charset="-78"/>
              </a:rPr>
              <a:t>         </a:t>
            </a:r>
            <a:r>
              <a:rPr lang="ar-SA" sz="2600" b="1" dirty="0" smtClean="0">
                <a:latin typeface="Traditional Arabic" pitchFamily="18" charset="-78"/>
                <a:cs typeface="Traditional Arabic" pitchFamily="18" charset="-78"/>
              </a:rPr>
              <a:t>الكتاب المدرسي: </a:t>
            </a:r>
            <a:r>
              <a:rPr lang="ar-SA" sz="2600" u="sng" dirty="0" smtClean="0">
                <a:latin typeface="Traditional Arabic" pitchFamily="18" charset="-78"/>
                <a:cs typeface="Traditional Arabic" pitchFamily="18" charset="-78"/>
              </a:rPr>
              <a:t>العربية لغتنا</a:t>
            </a:r>
            <a:r>
              <a:rPr lang="ar-SA" sz="2600" dirty="0" smtClean="0">
                <a:latin typeface="Traditional Arabic" pitchFamily="18" charset="-78"/>
                <a:cs typeface="Traditional Arabic" pitchFamily="18" charset="-78"/>
              </a:rPr>
              <a:t> </a:t>
            </a:r>
            <a:endParaRPr lang="en-US" sz="2600" dirty="0" smtClean="0">
              <a:latin typeface="Traditional Arabic" pitchFamily="18" charset="-78"/>
              <a:cs typeface="Traditional Arabic" pitchFamily="18" charset="-78"/>
            </a:endParaRPr>
          </a:p>
          <a:p>
            <a:pPr algn="r" rtl="1">
              <a:buNone/>
            </a:pPr>
            <a:r>
              <a:rPr lang="ar-SA" sz="2600" dirty="0" smtClean="0">
                <a:latin typeface="Traditional Arabic" pitchFamily="18" charset="-78"/>
                <a:cs typeface="Traditional Arabic" pitchFamily="18" charset="-78"/>
              </a:rPr>
              <a:t>           </a:t>
            </a:r>
            <a:endParaRPr lang="en-US" sz="2600" dirty="0" smtClean="0">
              <a:latin typeface="Traditional Arabic" pitchFamily="18" charset="-78"/>
              <a:cs typeface="Traditional Arabic" pitchFamily="18" charset="-78"/>
            </a:endParaRPr>
          </a:p>
          <a:p>
            <a:pPr algn="r" rtl="1">
              <a:buNone/>
            </a:pPr>
            <a:endParaRPr lang="en-US" sz="28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107504" y="381000"/>
            <a:ext cx="8640960" cy="6216352"/>
          </a:xfrm>
        </p:spPr>
        <p:txBody>
          <a:bodyPr>
            <a:noAutofit/>
          </a:bodyPr>
          <a:lstStyle/>
          <a:p>
            <a:pPr algn="r" rtl="1">
              <a:buNone/>
            </a:pPr>
            <a:r>
              <a:rPr lang="ar-SA" sz="2800" b="1" dirty="0" smtClean="0">
                <a:latin typeface="Traditional Arabic" pitchFamily="18" charset="-78"/>
                <a:cs typeface="Traditional Arabic" pitchFamily="18" charset="-78"/>
              </a:rPr>
              <a:t> </a:t>
            </a:r>
          </a:p>
          <a:p>
            <a:pPr algn="r" rtl="1">
              <a:buNone/>
            </a:pPr>
            <a:endParaRPr lang="ar-SA" sz="2800" b="1" dirty="0" smtClean="0">
              <a:latin typeface="Traditional Arabic" pitchFamily="18" charset="-78"/>
              <a:cs typeface="Traditional Arabic" pitchFamily="18" charset="-78"/>
            </a:endParaRPr>
          </a:p>
          <a:p>
            <a:pPr algn="r" rtl="1">
              <a:buNone/>
            </a:pPr>
            <a:r>
              <a:rPr lang="ar-SA" sz="2800" b="1" dirty="0" smtClean="0">
                <a:latin typeface="Traditional Arabic" pitchFamily="18" charset="-78"/>
                <a:cs typeface="Traditional Arabic" pitchFamily="18" charset="-78"/>
              </a:rPr>
              <a:t>أهداف إدراكية (</a:t>
            </a:r>
            <a:r>
              <a:rPr lang="ar-SA" sz="2800" dirty="0" smtClean="0">
                <a:latin typeface="Traditional Arabic" pitchFamily="18" charset="-78"/>
                <a:cs typeface="Traditional Arabic" pitchFamily="18" charset="-78"/>
              </a:rPr>
              <a:t>معرفة معلومات،مضامين، قدرات، مهارات، تحصيل، نتاج علمي</a:t>
            </a:r>
            <a:r>
              <a:rPr lang="ar-SA" sz="2800" b="1" dirty="0" smtClean="0">
                <a:latin typeface="Traditional Arabic" pitchFamily="18" charset="-78"/>
                <a:cs typeface="Traditional Arabic" pitchFamily="18" charset="-78"/>
              </a:rPr>
              <a:t>)</a:t>
            </a:r>
            <a:endParaRPr lang="en-US" sz="28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يعرف الطالب معنى الحديث الشريف.</a:t>
            </a:r>
            <a:endParaRPr lang="en-US" sz="2400" dirty="0" smtClean="0">
              <a:latin typeface="Traditional Arabic" pitchFamily="18" charset="-78"/>
              <a:cs typeface="Traditional Arabic" pitchFamily="18" charset="-78"/>
            </a:endParaRPr>
          </a:p>
          <a:p>
            <a:pPr marL="457200" lvl="0" indent="-457200" algn="r" rtl="1">
              <a:buFont typeface="+mj-lt"/>
              <a:buAutoNum type="arabicPeriod"/>
            </a:pPr>
            <a:r>
              <a:rPr lang="ar-SA" sz="2400" dirty="0" smtClean="0">
                <a:latin typeface="Traditional Arabic" pitchFamily="18" charset="-78"/>
                <a:cs typeface="Traditional Arabic" pitchFamily="18" charset="-78"/>
              </a:rPr>
              <a:t>أن يُعدد الطالب اركان الإسلام. </a:t>
            </a:r>
            <a:endParaRPr lang="en-US" sz="24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يميز الطالب أهمية ترتيب اركان الإسلام. </a:t>
            </a:r>
            <a:endParaRPr lang="en-US" sz="24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يربط الطالب الصورة بموضوع الدرس.</a:t>
            </a:r>
            <a:endParaRPr lang="en-US" sz="24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يناقش الطالب أفراد مجموعته بتركيب الصورة.</a:t>
            </a:r>
            <a:endParaRPr lang="en-US" sz="24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يعرض الطالب الصورة التركيبية التي ركبها مع مجموعته.</a:t>
            </a:r>
            <a:endParaRPr lang="en-US" sz="24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يركب الطلاب القطع التركيبة (البازل).</a:t>
            </a:r>
            <a:endParaRPr lang="en-US" sz="2400" dirty="0" smtClean="0">
              <a:latin typeface="Traditional Arabic" pitchFamily="18" charset="-78"/>
              <a:cs typeface="Traditional Arabic" pitchFamily="18" charset="-78"/>
            </a:endParaRPr>
          </a:p>
          <a:p>
            <a:pPr marL="457200" lvl="0" indent="-457200" algn="r" rtl="1">
              <a:buFont typeface="+mj-lt"/>
              <a:buAutoNum type="arabicPeriod"/>
            </a:pPr>
            <a:r>
              <a:rPr lang="ar-SA" sz="2400" dirty="0" smtClean="0">
                <a:latin typeface="Traditional Arabic" pitchFamily="18" charset="-78"/>
                <a:cs typeface="Traditional Arabic" pitchFamily="18" charset="-78"/>
              </a:rPr>
              <a:t>أن يرتب الطالب أركان الإسلام.</a:t>
            </a:r>
            <a:endParaRPr lang="en-US" sz="24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يلائم الركن المكتوب على القطعة الرتكيبية للرقم الملائم لها.</a:t>
            </a:r>
            <a:endParaRPr lang="en-US" sz="2400" dirty="0" smtClean="0">
              <a:latin typeface="Traditional Arabic" pitchFamily="18" charset="-78"/>
              <a:cs typeface="Traditional Arabic" pitchFamily="18" charset="-78"/>
            </a:endParaRPr>
          </a:p>
          <a:p>
            <a:pPr marL="457200" indent="-457200" algn="r" rtl="1">
              <a:buFont typeface="+mj-lt"/>
              <a:buAutoNum type="arabicPeriod"/>
            </a:pPr>
            <a:r>
              <a:rPr lang="ar-SA" sz="2400" dirty="0" smtClean="0">
                <a:latin typeface="Traditional Arabic" pitchFamily="18" charset="-78"/>
                <a:cs typeface="Traditional Arabic" pitchFamily="18" charset="-78"/>
              </a:rPr>
              <a:t>أن يلتزم الطالب بتعليمات المعلمة.</a:t>
            </a:r>
            <a:endParaRPr lang="en-US" sz="2400" dirty="0" smtClean="0">
              <a:latin typeface="Traditional Arabic" pitchFamily="18" charset="-78"/>
              <a:cs typeface="Traditional Arabic" pitchFamily="18" charset="-78"/>
            </a:endParaRPr>
          </a:p>
          <a:p>
            <a:pPr algn="r" rtl="1">
              <a:buNone/>
            </a:pPr>
            <a:endParaRPr lang="en-US" sz="28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539552" y="1395264"/>
            <a:ext cx="7941568" cy="4014936"/>
          </a:xfrm>
        </p:spPr>
        <p:txBody>
          <a:bodyPr>
            <a:noAutofit/>
          </a:bodyPr>
          <a:lstStyle/>
          <a:p>
            <a:pPr algn="r" rtl="1">
              <a:buNone/>
            </a:pPr>
            <a:r>
              <a:rPr lang="ar-SA" sz="2400" b="1" dirty="0" smtClean="0">
                <a:latin typeface="Traditional Arabic" pitchFamily="18" charset="-78"/>
                <a:cs typeface="Traditional Arabic" pitchFamily="18" charset="-78"/>
              </a:rPr>
              <a:t>أهداف وجدانية (</a:t>
            </a:r>
            <a:r>
              <a:rPr lang="ar-SA" sz="2400" dirty="0" smtClean="0">
                <a:latin typeface="Traditional Arabic" pitchFamily="18" charset="-78"/>
                <a:cs typeface="Traditional Arabic" pitchFamily="18" charset="-78"/>
              </a:rPr>
              <a:t>انفعالات، مشاعر، أحاسيس، ميول، اتجاهات، اهتمامات، استجابات، مواقف</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يستشعر الطالب أهمية الأركان الخمسة بالدين الإسلام.</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يقدر أهمية أداء الفروض الفمروضة من الله تعالى.</a:t>
            </a: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إجتماعية (</a:t>
            </a:r>
            <a:r>
              <a:rPr lang="ar-SA" sz="2400" dirty="0" smtClean="0">
                <a:latin typeface="Traditional Arabic" pitchFamily="18" charset="-78"/>
                <a:cs typeface="Traditional Arabic" pitchFamily="18" charset="-78"/>
              </a:rPr>
              <a:t>تفاعل، بلورة صفية، نزعة انسانية، علاقة اجتماعية، انسجام، نظام، انضباط</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يتعاون الطالب مع أفراد مجموعته.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يساعد الطالب زملائِهِ.</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539552" y="404664"/>
            <a:ext cx="7941568" cy="5760640"/>
          </a:xfrm>
        </p:spPr>
        <p:txBody>
          <a:bodyPr>
            <a:noAutofit/>
          </a:bodyPr>
          <a:lstStyle/>
          <a:p>
            <a:pPr algn="r" rtl="1">
              <a:buNone/>
            </a:pPr>
            <a:endParaRPr lang="ar-SA" sz="2400" b="1" dirty="0" smtClean="0">
              <a:latin typeface="Traditional Arabic" pitchFamily="18" charset="-78"/>
              <a:cs typeface="Traditional Arabic" pitchFamily="18" charset="-78"/>
            </a:endParaRPr>
          </a:p>
          <a:p>
            <a:pPr algn="r" rtl="1">
              <a:buNone/>
            </a:pPr>
            <a:endParaRPr lang="ar-SA"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نفسحركية (</a:t>
            </a:r>
            <a:r>
              <a:rPr lang="ar-SA" sz="2400" dirty="0" smtClean="0">
                <a:latin typeface="Traditional Arabic" pitchFamily="18" charset="-78"/>
                <a:cs typeface="Traditional Arabic" pitchFamily="18" charset="-78"/>
              </a:rPr>
              <a:t>تدريب، أداء، مهارات، تناسق، كفاءات، تصميم سلوك، إنتاج</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يستمع الطلاب لقراءة الحديث الشريف من قبل المعلمة.</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يستمع الطلاب لشرح المعلمة للحديث الشريف.</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يستمع الطالب إلى تعليمات المعلمة.</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يقرأ الطالب الركن المكتوب على القطعة التركيبية.</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يقرأ الطلاب الحديث الشريف جهريًا مرتين .</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يقرأ الطالب ما مكتوب على الصورة المركبة.</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يشاهد الطالب الصورة المركبة. </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يجيب الطالب على أسئلة الفرض المنزلي. </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0" y="-27384"/>
            <a:ext cx="9143999" cy="688538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01216" y="404664"/>
            <a:ext cx="7787208" cy="6120680"/>
          </a:xfrm>
        </p:spPr>
        <p:txBody>
          <a:bodyPr>
            <a:normAutofit lnSpcReduction="10000"/>
          </a:bodyPr>
          <a:lstStyle/>
          <a:p>
            <a:pPr algn="r" rtl="1">
              <a:buNone/>
            </a:pPr>
            <a:r>
              <a:rPr lang="ar-SA" sz="2400" b="1" dirty="0" smtClean="0">
                <a:latin typeface="Traditional Arabic" pitchFamily="18" charset="-78"/>
                <a:cs typeface="Traditional Arabic" pitchFamily="18" charset="-78"/>
              </a:rPr>
              <a:t>إستراتيجية التدريس (</a:t>
            </a:r>
            <a:r>
              <a:rPr lang="ar-SA" sz="2400" dirty="0" smtClean="0">
                <a:latin typeface="Traditional Arabic" pitchFamily="18" charset="-78"/>
                <a:cs typeface="Traditional Arabic" pitchFamily="18" charset="-78"/>
              </a:rPr>
              <a:t>وجاهية، حوارية، مجموعات، زوجية، فردانية</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وجاهية</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طريقة التدريس (</a:t>
            </a:r>
            <a:r>
              <a:rPr lang="ar-SA" sz="2400" dirty="0" smtClean="0">
                <a:latin typeface="Traditional Arabic" pitchFamily="18" charset="-78"/>
                <a:cs typeface="Traditional Arabic" pitchFamily="18" charset="-78"/>
              </a:rPr>
              <a:t>إيضاحات، بحث واستكشاف، عرض، فعاليات، عمل ذاتي، تمثيل أدوار</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عرض ، فعاليات .</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أسلوب التدريس (</a:t>
            </a:r>
            <a:r>
              <a:rPr lang="ar-SA" sz="2400" dirty="0" smtClean="0">
                <a:latin typeface="Traditional Arabic" pitchFamily="18" charset="-78"/>
                <a:cs typeface="Traditional Arabic" pitchFamily="18" charset="-78"/>
              </a:rPr>
              <a:t>محاضرة، أوراق عمل وتمارين، أسئلة بحث واستقراء، تعليم للإتقان </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تعليم للإتقان</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مصادر إضافية  </a:t>
            </a:r>
            <a:r>
              <a:rPr lang="ar-SA" sz="2400" dirty="0" smtClean="0">
                <a:latin typeface="Traditional Arabic" pitchFamily="18" charset="-78"/>
                <a:cs typeface="Traditional Arabic" pitchFamily="18" charset="-78"/>
              </a:rPr>
              <a:t>- الإنترنت</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وسائل تعليمية (إيضاح/مُعينة</a:t>
            </a:r>
            <a:r>
              <a:rPr lang="ar-SA" sz="2400" dirty="0" smtClean="0">
                <a:latin typeface="Traditional Arabic" pitchFamily="18" charset="-78"/>
                <a:cs typeface="Traditional Arabic" pitchFamily="18" charset="-78"/>
              </a:rPr>
              <a:t>) – عارضة</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الأفكار المركزية   - أركان الإسلام الخمسة.</a:t>
            </a: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مصطلحات ومفاهيم محورية -  أركان، فروض.</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76200" y="838200"/>
          <a:ext cx="8966982" cy="5997919"/>
        </p:xfrm>
        <a:graphic>
          <a:graphicData uri="http://schemas.openxmlformats.org/drawingml/2006/table">
            <a:tbl>
              <a:tblPr rtl="1"/>
              <a:tblGrid>
                <a:gridCol w="914400"/>
                <a:gridCol w="1599777"/>
                <a:gridCol w="2359844"/>
                <a:gridCol w="3287832"/>
                <a:gridCol w="805129"/>
              </a:tblGrid>
              <a:tr h="1090639">
                <a:tc>
                  <a:txBody>
                    <a:bodyPr/>
                    <a:lstStyle/>
                    <a:p>
                      <a:pPr marL="0" marR="0" algn="ct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الخطوة</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والوقت الزمني </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المضامين والفعاليّات التعليميّة والتعلّميّة</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الأهداف</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سيرورة وخطوات العمل</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الأسلوب والوسائل</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7397">
                <a:tc>
                  <a:txBody>
                    <a:bodyPr/>
                    <a:lstStyle/>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التمهيد</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15</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buFont typeface="Arial" pitchFamily="34" charset="0"/>
                        <a:buChar char="•"/>
                      </a:pPr>
                      <a:r>
                        <a:rPr lang="ar-AE" sz="2000" kern="1200" dirty="0" smtClean="0">
                          <a:solidFill>
                            <a:schemeClr val="tx1"/>
                          </a:solidFill>
                          <a:latin typeface="Traditional Arabic" pitchFamily="18" charset="-78"/>
                          <a:ea typeface="+mn-ea"/>
                          <a:cs typeface="Traditional Arabic" pitchFamily="18" charset="-78"/>
                        </a:rPr>
                        <a:t>صورة مخفية بأسئلة يجيب عنها الطلاب فتظهر بعد الإجابة عن الأسئلة.</a:t>
                      </a:r>
                    </a:p>
                    <a:p>
                      <a:pPr lvl="0" algn="r" rtl="1">
                        <a:buFont typeface="Arial" pitchFamily="34" charset="0"/>
                        <a:buNone/>
                      </a:pPr>
                      <a:endParaRPr lang="ar-AE" sz="2000" kern="1200" dirty="0" smtClean="0">
                        <a:solidFill>
                          <a:schemeClr val="tx1"/>
                        </a:solidFill>
                        <a:latin typeface="Traditional Arabic" pitchFamily="18" charset="-78"/>
                        <a:ea typeface="+mn-ea"/>
                        <a:cs typeface="Traditional Arabic" pitchFamily="18" charset="-78"/>
                      </a:endParaRPr>
                    </a:p>
                    <a:p>
                      <a:pPr lvl="0" algn="r" rtl="1">
                        <a:buFont typeface="Arial" pitchFamily="34" charset="0"/>
                        <a:buNone/>
                      </a:pPr>
                      <a:endParaRPr lang="en-US" sz="2000" kern="1200" dirty="0" smtClean="0">
                        <a:solidFill>
                          <a:schemeClr val="tx1"/>
                        </a:solidFill>
                        <a:latin typeface="Traditional Arabic" pitchFamily="18" charset="-78"/>
                        <a:ea typeface="+mn-ea"/>
                        <a:cs typeface="Traditional Arabic" pitchFamily="18" charset="-78"/>
                      </a:endParaRPr>
                    </a:p>
                    <a:p>
                      <a:pPr lvl="0" algn="r" rtl="1">
                        <a:buFont typeface="Arial" pitchFamily="34" charset="0"/>
                        <a:buChar char="•"/>
                      </a:pPr>
                      <a:r>
                        <a:rPr lang="ar-AE" sz="2000" kern="1200" dirty="0" smtClean="0">
                          <a:solidFill>
                            <a:schemeClr val="tx1"/>
                          </a:solidFill>
                          <a:latin typeface="Traditional Arabic" pitchFamily="18" charset="-78"/>
                          <a:ea typeface="+mn-ea"/>
                          <a:cs typeface="Traditional Arabic" pitchFamily="18" charset="-78"/>
                        </a:rPr>
                        <a:t>مشاهدة الصورة والتحدث عنها وربطها بموضوع الدرس.</a:t>
                      </a:r>
                      <a:endParaRPr lang="en-US" sz="2000" kern="1200" dirty="0" smtClean="0">
                        <a:solidFill>
                          <a:schemeClr val="tx1"/>
                        </a:solidFill>
                        <a:latin typeface="Traditional Arabic" pitchFamily="18" charset="-78"/>
                        <a:ea typeface="+mn-ea"/>
                        <a:cs typeface="Traditional Arabic" pitchFamily="18" charset="-78"/>
                      </a:endParaRPr>
                    </a:p>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يجيب الطالب عن أسئلة العارضة.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يرى الطالب الصورة المخفية.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يجيب الطالب عن أسئلة المعلمة.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يستنتج الطالب موضوع الدرس من الصورة.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يربط الطالب الصورة بموضوع الدرس.</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بعد التحية والسلام والسؤال عن الأحوال، وكتابة التاريخ واليوم.</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أبدأ الدرس المحوسب بفعالية أسئلة </a:t>
                      </a:r>
                      <a:r>
                        <a:rPr lang="ar-SA" sz="2000" dirty="0" smtClean="0">
                          <a:latin typeface="Traditional Arabic" pitchFamily="18" charset="-78"/>
                          <a:ea typeface="Times New Roman"/>
                          <a:cs typeface="Traditional Arabic" pitchFamily="18" charset="-78"/>
                        </a:rPr>
                        <a:t>ع</a:t>
                      </a:r>
                      <a:r>
                        <a:rPr lang="ar-AE" sz="2000" dirty="0" smtClean="0">
                          <a:latin typeface="Traditional Arabic" pitchFamily="18" charset="-78"/>
                          <a:ea typeface="Times New Roman"/>
                          <a:cs typeface="Traditional Arabic" pitchFamily="18" charset="-78"/>
                        </a:rPr>
                        <a:t>ن</a:t>
                      </a:r>
                      <a:r>
                        <a:rPr lang="ar-AE" sz="2000" baseline="0" dirty="0" smtClean="0">
                          <a:latin typeface="Traditional Arabic" pitchFamily="18" charset="-78"/>
                          <a:ea typeface="Times New Roman"/>
                          <a:cs typeface="Traditional Arabic" pitchFamily="18" charset="-78"/>
                        </a:rPr>
                        <a:t> دين الطالب</a:t>
                      </a:r>
                      <a:r>
                        <a:rPr lang="ar-SA" sz="2000" dirty="0" smtClean="0">
                          <a:latin typeface="Traditional Arabic" pitchFamily="18" charset="-78"/>
                          <a:ea typeface="Times New Roman"/>
                          <a:cs typeface="Traditional Arabic" pitchFamily="18" charset="-78"/>
                        </a:rPr>
                        <a:t>، </a:t>
                      </a:r>
                      <a:r>
                        <a:rPr lang="ar-SA" sz="2000" dirty="0">
                          <a:latin typeface="Traditional Arabic" pitchFamily="18" charset="-78"/>
                          <a:ea typeface="Times New Roman"/>
                          <a:cs typeface="Traditional Arabic" pitchFamily="18" charset="-78"/>
                        </a:rPr>
                        <a:t>كل طالب يجب عن سؤال ونزيل السؤال عن اللوحة، وبعد الإنتهاء من الإجابة عن جميع الأسئلة، تظهر لنا صورة كانت خلف الأسئلة، وبعدها أسأل الطلاب ماذا يرون بالصورة؟ ومادا يستنتجون موضوع الدرس من خلال الصورة؟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الأسئلة مثل : "ماهي ديانتك؟"، "من هو ربك؟" ، "من هو نبيك؟" ، "كيف تعبد ربك؟" ... </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ثم نتأكد من موضوع الدرس في الشريحة التي تتلو شريحة الأسئلة. </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solidFill>
                            <a:schemeClr val="tx1"/>
                          </a:solidFill>
                          <a:latin typeface="Traditional Arabic" pitchFamily="18" charset="-78"/>
                          <a:ea typeface="Times New Roman"/>
                          <a:cs typeface="Traditional Arabic" pitchFamily="18" charset="-78"/>
                        </a:rPr>
                        <a:t>ثم أطلب من الطلاب فتح الكتاب المدرسي </a:t>
                      </a:r>
                      <a:r>
                        <a:rPr lang="ar-SA" sz="2000" dirty="0" smtClean="0">
                          <a:solidFill>
                            <a:schemeClr val="tx1"/>
                          </a:solidFill>
                          <a:latin typeface="Traditional Arabic" pitchFamily="18" charset="-78"/>
                          <a:ea typeface="Times New Roman"/>
                          <a:cs typeface="Traditional Arabic" pitchFamily="18" charset="-78"/>
                        </a:rPr>
                        <a:t>صفحة35 </a:t>
                      </a:r>
                      <a:endParaRPr lang="en-US" sz="2000" dirty="0">
                        <a:solidFill>
                          <a:schemeClr val="tx1"/>
                        </a:solidFill>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a:t>
                      </a:r>
                      <a:r>
                        <a:rPr lang="ar-SA" sz="2000" dirty="0" smtClean="0">
                          <a:latin typeface="Traditional Arabic" pitchFamily="18" charset="-78"/>
                          <a:ea typeface="Times New Roman"/>
                          <a:cs typeface="Traditional Arabic" pitchFamily="18" charset="-78"/>
                        </a:rPr>
                        <a:t>المدرسي.</a:t>
                      </a:r>
                      <a:endParaRPr lang="en-US"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en-US"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العصف</a:t>
                      </a:r>
                      <a:r>
                        <a:rPr lang="ar-SA" sz="2000" baseline="0" dirty="0" smtClean="0">
                          <a:latin typeface="Traditional Arabic" pitchFamily="18" charset="-78"/>
                          <a:ea typeface="Times New Roman"/>
                          <a:cs typeface="Traditional Arabic" pitchFamily="18" charset="-78"/>
                        </a:rPr>
                        <a:t> الذهني</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15007"/>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251520" y="18864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7452320" y="18864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659880"/>
        </p:xfrm>
        <a:graphic>
          <a:graphicData uri="http://schemas.openxmlformats.org/drawingml/2006/table">
            <a:tbl>
              <a:tblPr rtl="1"/>
              <a:tblGrid>
                <a:gridCol w="679453"/>
                <a:gridCol w="2073994"/>
                <a:gridCol w="2626422"/>
                <a:gridCol w="2663184"/>
                <a:gridCol w="1100947"/>
              </a:tblGrid>
              <a:tr h="6400800">
                <a:tc>
                  <a:txBody>
                    <a:bodyPr/>
                    <a:lstStyle/>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العرض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24</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AE" sz="2000" kern="1200" dirty="0" smtClean="0">
                          <a:solidFill>
                            <a:schemeClr val="tx1"/>
                          </a:solidFill>
                          <a:latin typeface="Traditional Arabic" pitchFamily="18" charset="-78"/>
                          <a:ea typeface="+mn-ea"/>
                          <a:cs typeface="Traditional Arabic" pitchFamily="18" charset="-78"/>
                        </a:rPr>
                        <a:t>قراءة الحديث </a:t>
                      </a:r>
                      <a:r>
                        <a:rPr lang="ar-AE" sz="2000" kern="1200" dirty="0" err="1" smtClean="0">
                          <a:solidFill>
                            <a:schemeClr val="tx1"/>
                          </a:solidFill>
                          <a:latin typeface="Traditional Arabic" pitchFamily="18" charset="-78"/>
                          <a:ea typeface="+mn-ea"/>
                          <a:cs typeface="Traditional Arabic" pitchFamily="18" charset="-78"/>
                        </a:rPr>
                        <a:t>جهريًا.</a:t>
                      </a:r>
                      <a:endParaRPr lang="en-US" sz="2000" kern="1200" dirty="0" smtClean="0">
                        <a:solidFill>
                          <a:schemeClr val="tx1"/>
                        </a:solidFill>
                        <a:latin typeface="Traditional Arabic" pitchFamily="18" charset="-78"/>
                        <a:ea typeface="+mn-ea"/>
                        <a:cs typeface="Traditional Arabic" pitchFamily="18" charset="-78"/>
                      </a:endParaRPr>
                    </a:p>
                    <a:p>
                      <a:pPr algn="r" rtl="1"/>
                      <a:r>
                        <a:rPr lang="en-US" sz="2000" kern="1200" dirty="0" smtClean="0">
                          <a:solidFill>
                            <a:schemeClr val="tx1"/>
                          </a:solidFill>
                          <a:latin typeface="Traditional Arabic" pitchFamily="18" charset="-78"/>
                          <a:ea typeface="+mn-ea"/>
                          <a:cs typeface="Traditional Arabic" pitchFamily="18" charset="-78"/>
                        </a:rPr>
                        <a:t> </a:t>
                      </a:r>
                    </a:p>
                    <a:p>
                      <a:pPr lvl="0" algn="r" rtl="1"/>
                      <a:r>
                        <a:rPr lang="ar-AE" sz="2000" kern="1200" dirty="0" smtClean="0">
                          <a:solidFill>
                            <a:schemeClr val="tx1"/>
                          </a:solidFill>
                          <a:latin typeface="Traditional Arabic" pitchFamily="18" charset="-78"/>
                          <a:ea typeface="+mn-ea"/>
                          <a:cs typeface="Traditional Arabic" pitchFamily="18" charset="-78"/>
                        </a:rPr>
                        <a:t>قطع بازل بحاجة لترتيب يتم ذلك حسب ترتيب الاركان الإسلام الخمسة.</a:t>
                      </a:r>
                      <a:endParaRPr lang="en-US" sz="2000" kern="1200" dirty="0" smtClean="0">
                        <a:solidFill>
                          <a:schemeClr val="tx1"/>
                        </a:solidFill>
                        <a:latin typeface="Traditional Arabic" pitchFamily="18" charset="-78"/>
                        <a:ea typeface="+mn-ea"/>
                        <a:cs typeface="Traditional Arabic" pitchFamily="18" charset="-78"/>
                      </a:endParaRPr>
                    </a:p>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يستمع الطلاب لقراءة الحديث الشريف من قبل المعلمة.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يقرأ الطلاب الحديث الشريف جهريًا مرتين .</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يستمع الطلاب لشرح المعلمة للحديث الشريف.</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يعرف الطالب معنى الحديث الشريف.</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يميز الطالب أهمية ترتيب اركان الإسلام.</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يستمع الطالب إلى تعليمات المعلمة.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يتعاون الطالب مع أفراد مجموعته. </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يساعد الطالب زملائِهِ.</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يلتزم الطالب بتعليمات المعلمة.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أقرأ </a:t>
                      </a:r>
                      <a:r>
                        <a:rPr lang="ar-SA" sz="2000" dirty="0">
                          <a:latin typeface="Traditional Arabic" pitchFamily="18" charset="-78"/>
                          <a:ea typeface="Times New Roman"/>
                          <a:cs typeface="Traditional Arabic" pitchFamily="18" charset="-78"/>
                        </a:rPr>
                        <a:t>الحديث النبي صلى الله عليه وسلم </a:t>
                      </a:r>
                      <a:r>
                        <a:rPr lang="ar-SA" sz="2000" dirty="0" smtClean="0">
                          <a:latin typeface="Traditional Arabic" pitchFamily="18" charset="-78"/>
                          <a:ea typeface="Times New Roman"/>
                          <a:cs typeface="Traditional Arabic" pitchFamily="18" charset="-78"/>
                        </a:rPr>
                        <a:t> للطلاب</a:t>
                      </a:r>
                      <a:r>
                        <a:rPr lang="ar-SA" sz="2000" dirty="0">
                          <a:latin typeface="Traditional Arabic" pitchFamily="18" charset="-78"/>
                          <a:ea typeface="Times New Roman"/>
                          <a:cs typeface="Traditional Arabic" pitchFamily="18" charset="-78"/>
                        </a:rPr>
                        <a:t>، ثم يقرأ الطلاب بصورة جماعية </a:t>
                      </a:r>
                      <a:r>
                        <a:rPr lang="ar-SA" sz="2000" dirty="0" smtClean="0">
                          <a:latin typeface="Traditional Arabic" pitchFamily="18" charset="-78"/>
                          <a:ea typeface="Times New Roman"/>
                          <a:cs typeface="Traditional Arabic" pitchFamily="18" charset="-78"/>
                        </a:rPr>
                        <a:t>   جهرية </a:t>
                      </a:r>
                      <a:r>
                        <a:rPr lang="ar-SA" sz="2000" dirty="0">
                          <a:latin typeface="Traditional Arabic" pitchFamily="18" charset="-78"/>
                          <a:ea typeface="Times New Roman"/>
                          <a:cs typeface="Traditional Arabic" pitchFamily="18" charset="-78"/>
                        </a:rPr>
                        <a:t>مرتين.</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أبدأ </a:t>
                      </a:r>
                      <a:r>
                        <a:rPr lang="ar-SA" sz="2000" dirty="0">
                          <a:latin typeface="Traditional Arabic" pitchFamily="18" charset="-78"/>
                          <a:ea typeface="Times New Roman"/>
                          <a:cs typeface="Traditional Arabic" pitchFamily="18" charset="-78"/>
                        </a:rPr>
                        <a:t>بشرح الحديث الشريف،</a:t>
                      </a:r>
                      <a:r>
                        <a:rPr lang="ar-SA" sz="2000" b="1" dirty="0">
                          <a:latin typeface="Traditional Arabic" pitchFamily="18" charset="-78"/>
                          <a:ea typeface="Times New Roman"/>
                          <a:cs typeface="Traditional Arabic" pitchFamily="18" charset="-78"/>
                        </a:rPr>
                        <a:t> </a:t>
                      </a:r>
                      <a:r>
                        <a:rPr lang="ar-SA" sz="2000" dirty="0">
                          <a:latin typeface="Traditional Arabic" pitchFamily="18" charset="-78"/>
                          <a:ea typeface="Times New Roman"/>
                          <a:cs typeface="Traditional Arabic" pitchFamily="18" charset="-78"/>
                        </a:rPr>
                        <a:t>معناه، </a:t>
                      </a:r>
                      <a:r>
                        <a:rPr lang="ar-SA" sz="2000" dirty="0" smtClean="0">
                          <a:latin typeface="Traditional Arabic" pitchFamily="18" charset="-78"/>
                          <a:ea typeface="Times New Roman"/>
                          <a:cs typeface="Traditional Arabic" pitchFamily="18" charset="-78"/>
                        </a:rPr>
                        <a:t>    أهمية </a:t>
                      </a:r>
                      <a:r>
                        <a:rPr lang="ar-SA" sz="2000" dirty="0">
                          <a:latin typeface="Traditional Arabic" pitchFamily="18" charset="-78"/>
                          <a:ea typeface="Times New Roman"/>
                          <a:cs typeface="Traditional Arabic" pitchFamily="18" charset="-78"/>
                        </a:rPr>
                        <a:t>ترتيب الأركان.</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أُقـَسِم </a:t>
                      </a:r>
                      <a:r>
                        <a:rPr lang="ar-SA" sz="2000" dirty="0">
                          <a:latin typeface="Traditional Arabic" pitchFamily="18" charset="-78"/>
                          <a:ea typeface="Times New Roman"/>
                          <a:cs typeface="Traditional Arabic" pitchFamily="18" charset="-78"/>
                        </a:rPr>
                        <a:t>الطلاب إلى 5 مجموعات، كل </a:t>
                      </a:r>
                      <a:r>
                        <a:rPr lang="ar-SA" sz="2000" dirty="0" smtClean="0">
                          <a:latin typeface="Traditional Arabic" pitchFamily="18" charset="-78"/>
                          <a:ea typeface="Times New Roman"/>
                          <a:cs typeface="Traditional Arabic" pitchFamily="18" charset="-78"/>
                        </a:rPr>
                        <a:t> مجموعة </a:t>
                      </a:r>
                      <a:r>
                        <a:rPr lang="ar-SA" sz="2000" dirty="0">
                          <a:latin typeface="Traditional Arabic" pitchFamily="18" charset="-78"/>
                          <a:ea typeface="Times New Roman"/>
                          <a:cs typeface="Traditional Arabic" pitchFamily="18" charset="-78"/>
                        </a:rPr>
                        <a:t>يكون بحوزتها لعبة تركيبية (بازل)، </a:t>
                      </a:r>
                      <a:r>
                        <a:rPr lang="ar-SA" sz="2000" dirty="0" smtClean="0">
                          <a:latin typeface="Traditional Arabic" pitchFamily="18" charset="-78"/>
                          <a:ea typeface="Times New Roman"/>
                          <a:cs typeface="Traditional Arabic" pitchFamily="18" charset="-78"/>
                        </a:rPr>
                        <a:t>  يجب </a:t>
                      </a:r>
                      <a:r>
                        <a:rPr lang="ar-SA" sz="2000" dirty="0">
                          <a:latin typeface="Traditional Arabic" pitchFamily="18" charset="-78"/>
                          <a:ea typeface="Times New Roman"/>
                          <a:cs typeface="Traditional Arabic" pitchFamily="18" charset="-78"/>
                        </a:rPr>
                        <a:t>على الطلاب تركيبها.</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يكون </a:t>
                      </a:r>
                      <a:r>
                        <a:rPr lang="ar-SA" sz="2000" dirty="0">
                          <a:latin typeface="Traditional Arabic" pitchFamily="18" charset="-78"/>
                          <a:ea typeface="Times New Roman"/>
                          <a:cs typeface="Traditional Arabic" pitchFamily="18" charset="-78"/>
                        </a:rPr>
                        <a:t>للطلاب تعليمات وهي أنه يجب </a:t>
                      </a:r>
                      <a:r>
                        <a:rPr lang="ar-SA" sz="2000" dirty="0" smtClean="0">
                          <a:latin typeface="Traditional Arabic" pitchFamily="18" charset="-78"/>
                          <a:ea typeface="Times New Roman"/>
                          <a:cs typeface="Traditional Arabic" pitchFamily="18" charset="-78"/>
                        </a:rPr>
                        <a:t> تركيب </a:t>
                      </a:r>
                      <a:r>
                        <a:rPr lang="ar-SA" sz="2000" dirty="0">
                          <a:latin typeface="Traditional Arabic" pitchFamily="18" charset="-78"/>
                          <a:ea typeface="Times New Roman"/>
                          <a:cs typeface="Traditional Arabic" pitchFamily="18" charset="-78"/>
                        </a:rPr>
                        <a:t>القطع حسب الركن المكتوب </a:t>
                      </a:r>
                      <a:r>
                        <a:rPr lang="ar-SA" sz="2000" dirty="0" smtClean="0">
                          <a:latin typeface="Traditional Arabic" pitchFamily="18" charset="-78"/>
                          <a:ea typeface="Times New Roman"/>
                          <a:cs typeface="Traditional Arabic" pitchFamily="18" charset="-78"/>
                        </a:rPr>
                        <a:t> عليها </a:t>
                      </a:r>
                      <a:r>
                        <a:rPr lang="ar-SA" sz="2000" dirty="0">
                          <a:latin typeface="Traditional Arabic" pitchFamily="18" charset="-78"/>
                          <a:ea typeface="Times New Roman"/>
                          <a:cs typeface="Traditional Arabic" pitchFamily="18" charset="-78"/>
                        </a:rPr>
                        <a:t>وترتيبه، من الركن الأول حتى </a:t>
                      </a:r>
                      <a:r>
                        <a:rPr lang="ar-SA" sz="2000" dirty="0" smtClean="0">
                          <a:latin typeface="Traditional Arabic" pitchFamily="18" charset="-78"/>
                          <a:ea typeface="Times New Roman"/>
                          <a:cs typeface="Traditional Arabic" pitchFamily="18" charset="-78"/>
                        </a:rPr>
                        <a:t> الخامس.</a:t>
                      </a: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ولوجود التحدي بينهم هناك نقاط سوف أضعها لكل مجموعة حسب الشروط التالية: على التعاون بين افراد المجموعة 3 نقاط، على العمل بنظام 3 نقاط، وعلى السرعة بالإنهاء المهمة 3 نقاط، والمجموعة التي تحصل على اكثر عدد من النقاط تفوز بجائزة.</a:t>
                      </a:r>
                      <a:endParaRPr lang="en-US" sz="2000" dirty="0" smtClean="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المدرسي</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وجاهية </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فعالية </a:t>
                      </a:r>
                      <a:r>
                        <a:rPr lang="ar-SA" sz="2000" dirty="0" smtClean="0">
                          <a:latin typeface="Traditional Arabic" pitchFamily="18" charset="-78"/>
                          <a:ea typeface="Times New Roman"/>
                          <a:cs typeface="Traditional Arabic" pitchFamily="18" charset="-78"/>
                        </a:rPr>
                        <a:t>جماعية.</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35496" y="630932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7452320" y="630932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6200"/>
          <a:ext cx="9144000" cy="6248400"/>
        </p:xfrm>
        <a:graphic>
          <a:graphicData uri="http://schemas.openxmlformats.org/drawingml/2006/table">
            <a:tbl>
              <a:tblPr rtl="1"/>
              <a:tblGrid>
                <a:gridCol w="692835"/>
                <a:gridCol w="2215662"/>
                <a:gridCol w="2771334"/>
                <a:gridCol w="2743200"/>
                <a:gridCol w="720969"/>
              </a:tblGrid>
              <a:tr h="6248400">
                <a:tc>
                  <a:txBody>
                    <a:bodyPr/>
                    <a:lstStyle/>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العرض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24</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أن </a:t>
                      </a:r>
                      <a:r>
                        <a:rPr lang="ar-SA" sz="2000" dirty="0">
                          <a:latin typeface="Traditional Arabic" pitchFamily="18" charset="-78"/>
                          <a:ea typeface="Times New Roman"/>
                          <a:cs typeface="Traditional Arabic" pitchFamily="18" charset="-78"/>
                        </a:rPr>
                        <a:t>يقرأ الطالب الركن المكتوب على القطعة التركيبية.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يلائم الركن المكتوب على القطعة الرتكيبية للرقم الملائم لها.</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يناقش الطالب أفراد مجموعته بتركيب الصورة.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يركب الطلاب القطع التركيبة (البازل).</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يشاهد الطالب الصورة المركبة.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يقرأ الطالب ما مكتوب على الصورة المركبة.</a:t>
                      </a:r>
                      <a:endParaRPr lang="en-US" sz="2000" dirty="0">
                        <a:latin typeface="Traditional Arabic" pitchFamily="18" charset="-78"/>
                        <a:ea typeface="Times New Roman"/>
                        <a:cs typeface="Traditional Arabic" pitchFamily="18" charset="-78"/>
                      </a:endParaRPr>
                    </a:p>
                    <a:p>
                      <a:pPr marL="0" marR="0" algn="justLow"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يستشعر الطالب أهمية الأركان الخمسة بالدين الإسلام.</a:t>
                      </a:r>
                      <a:endParaRPr lang="en-US" sz="2000" dirty="0">
                        <a:latin typeface="Traditional Arabic" pitchFamily="18" charset="-78"/>
                        <a:ea typeface="Times New Roman"/>
                        <a:cs typeface="Traditional Arabic" pitchFamily="18" charset="-78"/>
                      </a:endParaRPr>
                    </a:p>
                    <a:p>
                      <a:pPr marL="0" marR="0" algn="justLow"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يقدر أهمية أداء الفروض الفمروضة من الله تعالى.</a:t>
                      </a:r>
                      <a:endParaRPr lang="en-US" sz="2000" dirty="0">
                        <a:latin typeface="Traditional Arabic" pitchFamily="18" charset="-78"/>
                        <a:ea typeface="Times New Roman"/>
                        <a:cs typeface="Traditional Arabic" pitchFamily="18" charset="-78"/>
                      </a:endParaRPr>
                    </a:p>
                    <a:p>
                      <a:pPr marL="0" marR="0" algn="justLow"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أن يعرض الطالب الصورة التركيبية التي ركبها مع مجموعته.</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وهنا أحاول أن أعطي الجوائز لأكثر من مجموعة لعدم التحسس والغيرة بين الطلاب.</a:t>
                      </a:r>
                      <a:endParaRPr lang="en-US" sz="2000" dirty="0" smtClean="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وبعد </a:t>
                      </a:r>
                      <a:r>
                        <a:rPr lang="ar-SA" sz="2000" dirty="0">
                          <a:latin typeface="Traditional Arabic" pitchFamily="18" charset="-78"/>
                          <a:ea typeface="Times New Roman"/>
                          <a:cs typeface="Traditional Arabic" pitchFamily="18" charset="-78"/>
                        </a:rPr>
                        <a:t>الإنتهاء من المهمة والإنتهاء من الصورة التركيبية، تكون صورة للأركان الخمسة. </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يقرأ الطلاب ما مكتوب على الصورة المركبة.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ثم يعرض طالب من كل مجموعه ما فعل هو ومجموعته بالصورة التركيبية.</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تكرار قراءة الصور المختلفة للأركان الخمسة وترتيبها يسهل على الطلاب حفظها.</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المدرسي</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وجاهية </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فعالية جماعية</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179512"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691680"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692696"/>
            <a:ext cx="7992888" cy="5016758"/>
          </a:xfrm>
          <a:prstGeom prst="rect">
            <a:avLst/>
          </a:prstGeom>
          <a:noFill/>
        </p:spPr>
        <p:txBody>
          <a:bodyPr wrap="square" rtlCol="1">
            <a:spAutoFit/>
          </a:bodyPr>
          <a:lstStyle/>
          <a:p>
            <a:pPr marL="514350" indent="-514350">
              <a:buAutoNum type="arabicParenR" startAt="3"/>
            </a:pPr>
            <a:r>
              <a:rPr lang="ar-AE" sz="4000" dirty="0" smtClean="0">
                <a:latin typeface="Traditional Arabic" pitchFamily="18" charset="-78"/>
                <a:cs typeface="Traditional Arabic" pitchFamily="18" charset="-78"/>
              </a:rPr>
              <a:t>س</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هول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AE" sz="4000" dirty="0" err="1" smtClean="0">
                <a:latin typeface="Traditional Arabic" pitchFamily="18" charset="-78"/>
                <a:cs typeface="Traditional Arabic" pitchFamily="18" charset="-78"/>
              </a:rPr>
              <a:t>ال</a:t>
            </a:r>
            <a:r>
              <a:rPr lang="ar-SA" sz="4000" dirty="0" smtClean="0">
                <a:latin typeface="Traditional Arabic" pitchFamily="18" charset="-78"/>
                <a:cs typeface="Traditional Arabic" pitchFamily="18" charset="-78"/>
              </a:rPr>
              <a:t>أداءِ</a:t>
            </a:r>
            <a:r>
              <a:rPr lang="ar-AE" sz="4000" dirty="0" smtClean="0">
                <a:latin typeface="Traditional Arabic" pitchFamily="18" charset="-78"/>
                <a:cs typeface="Traditional Arabic" pitchFamily="18" charset="-78"/>
              </a:rPr>
              <a:t> :</a:t>
            </a:r>
            <a:endParaRPr lang="ar-SA" sz="4000" dirty="0" smtClean="0">
              <a:latin typeface="Traditional Arabic" pitchFamily="18" charset="-78"/>
              <a:cs typeface="Traditional Arabic" pitchFamily="18" charset="-78"/>
            </a:endParaRPr>
          </a:p>
          <a:p>
            <a:pPr marL="514350" indent="-514350"/>
            <a:r>
              <a:rPr lang="ar-AE" sz="4000" dirty="0" err="1" smtClean="0">
                <a:latin typeface="Traditional Arabic" pitchFamily="18" charset="-78"/>
                <a:cs typeface="Traditional Arabic" pitchFamily="18" charset="-78"/>
              </a:rPr>
              <a:t>فالش</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هادتان هي</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الأس</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ه</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من بين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الأركان</a:t>
            </a:r>
            <a:r>
              <a:rPr lang="ar-SA" sz="4000" dirty="0" smtClean="0">
                <a:latin typeface="Traditional Arabic" pitchFamily="18" charset="-78"/>
                <a:cs typeface="Traditional Arabic" pitchFamily="18" charset="-78"/>
              </a:rPr>
              <a:t>ِ لأنها مجرَّدُ</a:t>
            </a:r>
            <a:r>
              <a:rPr lang="ar-AE" sz="4000" dirty="0" smtClean="0">
                <a:latin typeface="Traditional Arabic" pitchFamily="18" charset="-78"/>
                <a:cs typeface="Traditional Arabic" pitchFamily="18" charset="-78"/>
              </a:rPr>
              <a:t> لفظ</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ثم إقامة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الصلاة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ت</a:t>
            </a:r>
            <a:r>
              <a:rPr lang="ar-SA" sz="4000" dirty="0" smtClean="0">
                <a:latin typeface="Traditional Arabic" pitchFamily="18" charset="-78"/>
                <a:cs typeface="Traditional Arabic" pitchFamily="18" charset="-78"/>
              </a:rPr>
              <a:t>َتلوها</a:t>
            </a:r>
            <a:r>
              <a:rPr lang="ar-AE" sz="4000" dirty="0" smtClean="0">
                <a:latin typeface="Traditional Arabic" pitchFamily="18" charset="-78"/>
                <a:cs typeface="Traditional Arabic" pitchFamily="18" charset="-78"/>
              </a:rPr>
              <a:t> في </a:t>
            </a:r>
            <a:r>
              <a:rPr lang="ar-AE" sz="4000" dirty="0" err="1" smtClean="0">
                <a:latin typeface="Traditional Arabic" pitchFamily="18" charset="-78"/>
                <a:cs typeface="Traditional Arabic" pitchFamily="18" charset="-78"/>
              </a:rPr>
              <a:t>س</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هول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العمل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لأنها </a:t>
            </a:r>
            <a:r>
              <a:rPr lang="ar-AE" sz="4000" dirty="0" err="1" smtClean="0">
                <a:latin typeface="Traditional Arabic" pitchFamily="18" charset="-78"/>
                <a:cs typeface="Traditional Arabic" pitchFamily="18" charset="-78"/>
              </a:rPr>
              <a:t>ح</a:t>
            </a:r>
            <a:r>
              <a:rPr lang="ar-SA" sz="4000" dirty="0" smtClean="0">
                <a:latin typeface="Traditional Arabic" pitchFamily="18" charset="-78"/>
                <a:cs typeface="Traditional Arabic" pitchFamily="18" charset="-78"/>
              </a:rPr>
              <a:t>ِ</a:t>
            </a:r>
            <a:r>
              <a:rPr lang="ar-AE" sz="4000" dirty="0" err="1" smtClean="0">
                <a:latin typeface="Traditional Arabic" pitchFamily="18" charset="-78"/>
                <a:cs typeface="Traditional Arabic" pitchFamily="18" charset="-78"/>
              </a:rPr>
              <a:t>ركات</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نقوم</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AE" sz="4000" dirty="0" err="1" smtClean="0">
                <a:latin typeface="Traditional Arabic" pitchFamily="18" charset="-78"/>
                <a:cs typeface="Traditional Arabic" pitchFamily="18" charset="-78"/>
              </a:rPr>
              <a:t>بها</a:t>
            </a:r>
            <a:r>
              <a:rPr lang="ar-AE" sz="4000" dirty="0" smtClean="0">
                <a:latin typeface="Traditional Arabic" pitchFamily="18" charset="-78"/>
                <a:cs typeface="Traditional Arabic" pitchFamily="18" charset="-78"/>
              </a:rPr>
              <a:t>،</a:t>
            </a:r>
            <a:r>
              <a:rPr lang="ar-SA" sz="4000" dirty="0" smtClean="0">
                <a:latin typeface="Traditional Arabic" pitchFamily="18" charset="-78"/>
                <a:cs typeface="Traditional Arabic" pitchFamily="18" charset="-78"/>
              </a:rPr>
              <a:t>ومن</a:t>
            </a:r>
            <a:r>
              <a:rPr lang="ar-AE" sz="4000" dirty="0" smtClean="0">
                <a:latin typeface="Traditional Arabic" pitchFamily="18" charset="-78"/>
                <a:cs typeface="Traditional Arabic" pitchFamily="18" charset="-78"/>
              </a:rPr>
              <a:t> ثم إيتاء</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الزكاة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أصعب</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من الصلاة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حيث</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أننا</a:t>
            </a:r>
            <a:r>
              <a:rPr lang="ar-SA" sz="4000" dirty="0" smtClean="0">
                <a:latin typeface="Traditional Arabic" pitchFamily="18" charset="-78"/>
                <a:cs typeface="Traditional Arabic" pitchFamily="18" charset="-78"/>
              </a:rPr>
              <a:t> </a:t>
            </a:r>
            <a:r>
              <a:rPr lang="ar-AE" sz="4000" dirty="0" smtClean="0">
                <a:latin typeface="Traditional Arabic" pitchFamily="18" charset="-78"/>
                <a:cs typeface="Traditional Arabic" pitchFamily="18" charset="-78"/>
              </a:rPr>
              <a:t>نخرج من أموالنا التي تعبنا في </a:t>
            </a:r>
            <a:r>
              <a:rPr lang="ar-AE" sz="4000" dirty="0" err="1" smtClean="0">
                <a:latin typeface="Traditional Arabic" pitchFamily="18" charset="-78"/>
                <a:cs typeface="Traditional Arabic" pitchFamily="18" charset="-78"/>
              </a:rPr>
              <a:t>ج</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ي</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ها، </a:t>
            </a:r>
            <a:r>
              <a:rPr lang="ar-SA" sz="4000" dirty="0" smtClean="0">
                <a:latin typeface="Traditional Arabic" pitchFamily="18" charset="-78"/>
                <a:cs typeface="Traditional Arabic" pitchFamily="18" charset="-78"/>
              </a:rPr>
              <a:t>وَ</a:t>
            </a:r>
            <a:r>
              <a:rPr lang="ar-AE" sz="4000" dirty="0" smtClean="0">
                <a:latin typeface="Traditional Arabic" pitchFamily="18" charset="-78"/>
                <a:cs typeface="Traditional Arabic" pitchFamily="18" charset="-78"/>
              </a:rPr>
              <a:t>بعد</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ذلك</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الصوم وال</a:t>
            </a:r>
            <a:r>
              <a:rPr lang="ar-SA" sz="4000" dirty="0" smtClean="0">
                <a:latin typeface="Traditional Arabic" pitchFamily="18" charset="-78"/>
                <a:cs typeface="Traditional Arabic" pitchFamily="18" charset="-78"/>
              </a:rPr>
              <a:t>كُلُّ </a:t>
            </a:r>
            <a:r>
              <a:rPr lang="ar-AE" sz="4000" dirty="0" smtClean="0">
                <a:latin typeface="Traditional Arabic" pitchFamily="18" charset="-78"/>
                <a:cs typeface="Traditional Arabic" pitchFamily="18" charset="-78"/>
              </a:rPr>
              <a:t>ي</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درك</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مدى </a:t>
            </a:r>
            <a:r>
              <a:rPr lang="ar-AE" sz="4000" dirty="0" smtClean="0">
                <a:latin typeface="Traditional Arabic" pitchFamily="18" charset="-78"/>
                <a:cs typeface="Traditional Arabic" pitchFamily="18" charset="-78"/>
              </a:rPr>
              <a:t>ص</a:t>
            </a:r>
            <a:r>
              <a:rPr lang="ar-SA" sz="4000" dirty="0" smtClean="0">
                <a:latin typeface="Traditional Arabic" pitchFamily="18" charset="-78"/>
                <a:cs typeface="Traditional Arabic" pitchFamily="18" charset="-78"/>
              </a:rPr>
              <a:t>ُ</a:t>
            </a:r>
            <a:r>
              <a:rPr lang="ar-AE" sz="4000" dirty="0" err="1" smtClean="0">
                <a:latin typeface="Traditional Arabic" pitchFamily="18" charset="-78"/>
                <a:cs typeface="Traditional Arabic" pitchFamily="18" charset="-78"/>
              </a:rPr>
              <a:t>عوبة</a:t>
            </a:r>
            <a:r>
              <a:rPr lang="ar-SA" sz="4000" dirty="0" smtClean="0">
                <a:latin typeface="Traditional Arabic" pitchFamily="18" charset="-78"/>
                <a:cs typeface="Traditional Arabic" pitchFamily="18" charset="-78"/>
              </a:rPr>
              <a:t>َ </a:t>
            </a:r>
            <a:r>
              <a:rPr lang="ar-AE" sz="4000" dirty="0" smtClean="0">
                <a:latin typeface="Traditional Arabic" pitchFamily="18" charset="-78"/>
                <a:cs typeface="Traditional Arabic" pitchFamily="18" charset="-78"/>
              </a:rPr>
              <a:t>صوم شهر</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رمضان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كاملًا ، وأخيرًا ال</a:t>
            </a:r>
            <a:r>
              <a:rPr lang="ar-SA" sz="4000" dirty="0" smtClean="0">
                <a:latin typeface="Traditional Arabic" pitchFamily="18" charset="-78"/>
                <a:cs typeface="Traditional Arabic" pitchFamily="18" charset="-78"/>
              </a:rPr>
              <a:t>ر</a:t>
            </a:r>
            <a:r>
              <a:rPr lang="ar-AE" sz="4000" dirty="0" smtClean="0">
                <a:latin typeface="Traditional Arabic" pitchFamily="18" charset="-78"/>
                <a:cs typeface="Traditional Arabic" pitchFamily="18" charset="-78"/>
              </a:rPr>
              <a:t>كن</a:t>
            </a:r>
            <a:r>
              <a:rPr lang="ar-SA" sz="4000" dirty="0" smtClean="0">
                <a:latin typeface="Traditional Arabic" pitchFamily="18" charset="-78"/>
                <a:cs typeface="Traditional Arabic" pitchFamily="18" charset="-78"/>
              </a:rPr>
              <a:t> </a:t>
            </a:r>
            <a:r>
              <a:rPr lang="ar-AE" sz="4000" dirty="0" smtClean="0">
                <a:latin typeface="Traditional Arabic" pitchFamily="18" charset="-78"/>
                <a:cs typeface="Traditional Arabic" pitchFamily="18" charset="-78"/>
              </a:rPr>
              <a:t>الأصعب عملاً  </a:t>
            </a:r>
            <a:r>
              <a:rPr lang="ar-SA" sz="4000" dirty="0" smtClean="0">
                <a:latin typeface="Traditional Arabic" pitchFamily="18" charset="-78"/>
                <a:cs typeface="Traditional Arabic" pitchFamily="18" charset="-78"/>
              </a:rPr>
              <a:t>وهوَ </a:t>
            </a:r>
            <a:r>
              <a:rPr lang="ar-AE" sz="4000" dirty="0" smtClean="0">
                <a:latin typeface="Traditional Arabic" pitchFamily="18" charset="-78"/>
                <a:cs typeface="Traditional Arabic" pitchFamily="18" charset="-78"/>
              </a:rPr>
              <a:t>الحج</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ولذلك فرضه الله سبحانه وتعالى علينا مرة واحدة في العمر</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1"/>
          <a:ext cx="9144000" cy="6729167"/>
        </p:xfrm>
        <a:graphic>
          <a:graphicData uri="http://schemas.openxmlformats.org/drawingml/2006/table">
            <a:tbl>
              <a:tblPr rtl="1"/>
              <a:tblGrid>
                <a:gridCol w="887307"/>
                <a:gridCol w="2113802"/>
                <a:gridCol w="1756116"/>
                <a:gridCol w="3186332"/>
                <a:gridCol w="1200443"/>
              </a:tblGrid>
              <a:tr h="3726888">
                <a:tc>
                  <a:txBody>
                    <a:bodyPr/>
                    <a:lstStyle/>
                    <a:p>
                      <a:pPr marL="0" marR="0" algn="just"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إجمال ونتاج تعلّمي</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4</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AE" sz="2000" dirty="0" smtClean="0">
                          <a:latin typeface="Traditional Arabic" pitchFamily="18" charset="-78"/>
                          <a:ea typeface="Times New Roman"/>
                          <a:cs typeface="Traditional Arabic" pitchFamily="18" charset="-78"/>
                        </a:rPr>
                        <a:t> تلخيص الدرس</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endParaRPr lang="ar-SA"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AE" sz="2000" dirty="0">
                          <a:latin typeface="Traditional Arabic" pitchFamily="18" charset="-78"/>
                          <a:ea typeface="Times New Roman"/>
                          <a:cs typeface="Traditional Arabic" pitchFamily="18" charset="-78"/>
                        </a:rPr>
                        <a:t>نستنتج</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من </a:t>
                      </a:r>
                      <a:r>
                        <a:rPr lang="ar-AE" sz="2000" dirty="0" smtClean="0">
                          <a:latin typeface="Traditional Arabic" pitchFamily="18" charset="-78"/>
                          <a:ea typeface="Times New Roman"/>
                          <a:cs typeface="Traditional Arabic" pitchFamily="18" charset="-78"/>
                        </a:rPr>
                        <a:t>د</a:t>
                      </a:r>
                      <a:r>
                        <a:rPr lang="ar-SA" sz="2000" dirty="0" smtClean="0">
                          <a:latin typeface="Traditional Arabic" pitchFamily="18" charset="-78"/>
                          <a:ea typeface="Times New Roman"/>
                          <a:cs typeface="Traditional Arabic" pitchFamily="18" charset="-78"/>
                        </a:rPr>
                        <a:t>َ</a:t>
                      </a:r>
                      <a:r>
                        <a:rPr lang="ar-AE" sz="2000" dirty="0" smtClean="0">
                          <a:latin typeface="Traditional Arabic" pitchFamily="18" charset="-78"/>
                          <a:ea typeface="Times New Roman"/>
                          <a:cs typeface="Traditional Arabic" pitchFamily="18" charset="-78"/>
                        </a:rPr>
                        <a:t>رس</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اليوم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أن</a:t>
                      </a:r>
                      <a:r>
                        <a:rPr lang="ar-SA" sz="2000" dirty="0">
                          <a:latin typeface="Traditional Arabic" pitchFamily="18" charset="-78"/>
                          <a:ea typeface="Times New Roman"/>
                          <a:cs typeface="Traditional Arabic" pitchFamily="18" charset="-78"/>
                        </a:rPr>
                        <a:t>َّ على </a:t>
                      </a:r>
                      <a:r>
                        <a:rPr lang="ar-AE" sz="2000" dirty="0">
                          <a:latin typeface="Traditional Arabic" pitchFamily="18" charset="-78"/>
                          <a:ea typeface="Times New Roman"/>
                          <a:cs typeface="Traditional Arabic" pitchFamily="18" charset="-78"/>
                        </a:rPr>
                        <a:t>الإنسان</a:t>
                      </a:r>
                      <a:r>
                        <a:rPr lang="ar-SA" sz="2000" dirty="0">
                          <a:latin typeface="Traditional Arabic" pitchFamily="18" charset="-78"/>
                          <a:ea typeface="Times New Roman"/>
                          <a:cs typeface="Traditional Arabic" pitchFamily="18" charset="-78"/>
                        </a:rPr>
                        <a:t>َ ال</a:t>
                      </a:r>
                      <a:r>
                        <a:rPr lang="ar-AE" sz="2000" dirty="0">
                          <a:latin typeface="Traditional Arabic" pitchFamily="18" charset="-78"/>
                          <a:ea typeface="Times New Roman"/>
                          <a:cs typeface="Traditional Arabic" pitchFamily="18" charset="-78"/>
                        </a:rPr>
                        <a:t>مسلم</a:t>
                      </a:r>
                      <a:r>
                        <a:rPr lang="ar-SA" sz="2000" dirty="0">
                          <a:latin typeface="Traditional Arabic" pitchFamily="18" charset="-78"/>
                          <a:ea typeface="Times New Roman"/>
                          <a:cs typeface="Traditional Arabic" pitchFamily="18" charset="-78"/>
                        </a:rPr>
                        <a:t>ِ أَنْ يُ</a:t>
                      </a:r>
                      <a:r>
                        <a:rPr lang="ar-AE" sz="2000" dirty="0">
                          <a:latin typeface="Traditional Arabic" pitchFamily="18" charset="-78"/>
                          <a:ea typeface="Times New Roman"/>
                          <a:cs typeface="Traditional Arabic" pitchFamily="18" charset="-78"/>
                        </a:rPr>
                        <a:t>ت</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أ</a:t>
                      </a:r>
                      <a:r>
                        <a:rPr lang="ar-SA" sz="2000" dirty="0">
                          <a:latin typeface="Traditional Arabic" pitchFamily="18" charset="-78"/>
                          <a:ea typeface="Times New Roman"/>
                          <a:cs typeface="Traditional Arabic" pitchFamily="18" charset="-78"/>
                        </a:rPr>
                        <a:t>َعْمالاً تُعَدُّ</a:t>
                      </a:r>
                      <a:r>
                        <a:rPr lang="ar-AE" sz="2000" dirty="0">
                          <a:latin typeface="Traditional Arabic" pitchFamily="18" charset="-78"/>
                          <a:ea typeface="Times New Roman"/>
                          <a:cs typeface="Traditional Arabic" pitchFamily="18" charset="-78"/>
                        </a:rPr>
                        <a:t> أ</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سس</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الإسلام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وهي</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أركان</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الإسلام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الخمسة</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وبدونها لا ي</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ص</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ح</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إ</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س</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لام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ه</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en-US" sz="2000" dirty="0">
                          <a:latin typeface="Traditional Arabic" pitchFamily="18" charset="-78"/>
                          <a:ea typeface="Times New Roman"/>
                          <a:cs typeface="Traditional Arabic" pitchFamily="18" charset="-78"/>
                        </a:rPr>
                        <a:t> </a:t>
                      </a:r>
                      <a:r>
                        <a:rPr lang="ar-AE" sz="2000" dirty="0">
                          <a:latin typeface="Traditional Arabic" pitchFamily="18" charset="-78"/>
                          <a:ea typeface="Times New Roman"/>
                          <a:cs typeface="Traditional Arabic" pitchFamily="18" charset="-78"/>
                        </a:rPr>
                        <a:t>وأركان</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الإسلام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هي</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a:t>
                      </a:r>
                      <a:endParaRPr lang="en-US" sz="2000" dirty="0">
                        <a:latin typeface="Traditional Arabic" pitchFamily="18" charset="-78"/>
                        <a:ea typeface="Times New Roman"/>
                        <a:cs typeface="Traditional Arabic" pitchFamily="18" charset="-78"/>
                      </a:endParaRPr>
                    </a:p>
                    <a:p>
                      <a:pPr marL="342900" marR="0" lvl="0" indent="-342900" algn="just" rtl="1">
                        <a:lnSpc>
                          <a:spcPct val="115000"/>
                        </a:lnSpc>
                        <a:spcBef>
                          <a:spcPts val="0"/>
                        </a:spcBef>
                        <a:spcAft>
                          <a:spcPts val="0"/>
                        </a:spcAft>
                        <a:buFont typeface="+mj-lt"/>
                        <a:buAutoNum type="arabicParenR"/>
                        <a:tabLst>
                          <a:tab pos="285750" algn="l"/>
                          <a:tab pos="457200" algn="l"/>
                        </a:tabLst>
                      </a:pPr>
                      <a:r>
                        <a:rPr lang="ar-AE" sz="2000" dirty="0">
                          <a:latin typeface="Traditional Arabic" pitchFamily="18" charset="-78"/>
                          <a:ea typeface="Times New Roman"/>
                          <a:cs typeface="Traditional Arabic" pitchFamily="18" charset="-78"/>
                        </a:rPr>
                        <a:t>شَهادَةُ أَنْ لا إِلهَ إِلا اللهُ وَأَنَّ مُحَمَدًا رَسولُ اللهِ.</a:t>
                      </a:r>
                      <a:endParaRPr lang="en-US" sz="2000" dirty="0">
                        <a:latin typeface="Traditional Arabic" pitchFamily="18" charset="-78"/>
                        <a:ea typeface="Times New Roman"/>
                        <a:cs typeface="Traditional Arabic" pitchFamily="18" charset="-78"/>
                      </a:endParaRPr>
                    </a:p>
                    <a:p>
                      <a:pPr marL="342900" marR="0" lvl="0" indent="-342900" algn="just" rtl="1">
                        <a:lnSpc>
                          <a:spcPct val="115000"/>
                        </a:lnSpc>
                        <a:spcBef>
                          <a:spcPts val="0"/>
                        </a:spcBef>
                        <a:spcAft>
                          <a:spcPts val="0"/>
                        </a:spcAft>
                        <a:buFont typeface="+mj-lt"/>
                        <a:buAutoNum type="arabicParenR"/>
                        <a:tabLst>
                          <a:tab pos="285750" algn="l"/>
                          <a:tab pos="457200" algn="l"/>
                        </a:tabLst>
                      </a:pPr>
                      <a:r>
                        <a:rPr lang="ar-AE" sz="2000" dirty="0">
                          <a:latin typeface="Traditional Arabic" pitchFamily="18" charset="-78"/>
                          <a:ea typeface="Times New Roman"/>
                          <a:cs typeface="Traditional Arabic" pitchFamily="18" charset="-78"/>
                        </a:rPr>
                        <a:t> إِقامَةُ الصَّلاةِ .</a:t>
                      </a:r>
                      <a:endParaRPr lang="en-US" sz="2000" dirty="0">
                        <a:latin typeface="Traditional Arabic" pitchFamily="18" charset="-78"/>
                        <a:ea typeface="Times New Roman"/>
                        <a:cs typeface="Traditional Arabic" pitchFamily="18" charset="-78"/>
                      </a:endParaRPr>
                    </a:p>
                    <a:p>
                      <a:pPr marL="342900" marR="0" lvl="0" indent="-342900" algn="just" rtl="1">
                        <a:lnSpc>
                          <a:spcPct val="115000"/>
                        </a:lnSpc>
                        <a:spcBef>
                          <a:spcPts val="0"/>
                        </a:spcBef>
                        <a:spcAft>
                          <a:spcPts val="0"/>
                        </a:spcAft>
                        <a:buFont typeface="+mj-lt"/>
                        <a:buAutoNum type="arabicParenR"/>
                        <a:tabLst>
                          <a:tab pos="285750" algn="l"/>
                          <a:tab pos="457200" algn="l"/>
                        </a:tabLst>
                      </a:pPr>
                      <a:r>
                        <a:rPr lang="ar-AE" sz="2000" dirty="0">
                          <a:latin typeface="Traditional Arabic" pitchFamily="18" charset="-78"/>
                          <a:ea typeface="Times New Roman"/>
                          <a:cs typeface="Traditional Arabic" pitchFamily="18" charset="-78"/>
                        </a:rPr>
                        <a:t>  إِيتاءُ الزَّكاةِ .</a:t>
                      </a:r>
                      <a:endParaRPr lang="en-US" sz="2000" dirty="0">
                        <a:latin typeface="Traditional Arabic" pitchFamily="18" charset="-78"/>
                        <a:ea typeface="Times New Roman"/>
                        <a:cs typeface="Traditional Arabic" pitchFamily="18" charset="-78"/>
                      </a:endParaRPr>
                    </a:p>
                    <a:p>
                      <a:pPr marL="342900" marR="0" lvl="0" indent="-342900" algn="just" rtl="1">
                        <a:lnSpc>
                          <a:spcPct val="115000"/>
                        </a:lnSpc>
                        <a:spcBef>
                          <a:spcPts val="0"/>
                        </a:spcBef>
                        <a:spcAft>
                          <a:spcPts val="0"/>
                        </a:spcAft>
                        <a:buFont typeface="+mj-lt"/>
                        <a:buAutoNum type="arabicParenR"/>
                        <a:tabLst>
                          <a:tab pos="285750" algn="l"/>
                          <a:tab pos="457200" algn="l"/>
                        </a:tabLst>
                      </a:pPr>
                      <a:r>
                        <a:rPr lang="ar-AE" sz="2000" dirty="0">
                          <a:latin typeface="Traditional Arabic" pitchFamily="18" charset="-78"/>
                          <a:ea typeface="Times New Roman"/>
                          <a:cs typeface="Traditional Arabic" pitchFamily="18" charset="-78"/>
                        </a:rPr>
                        <a:t> صَوْمُ رَمَضانَ .</a:t>
                      </a:r>
                      <a:endParaRPr lang="en-US" sz="2000" dirty="0">
                        <a:latin typeface="Traditional Arabic" pitchFamily="18" charset="-78"/>
                        <a:ea typeface="Times New Roman"/>
                        <a:cs typeface="Traditional Arabic" pitchFamily="18" charset="-78"/>
                      </a:endParaRPr>
                    </a:p>
                    <a:p>
                      <a:pPr marL="342900" marR="0" lvl="0" indent="-342900" algn="just" rtl="1">
                        <a:lnSpc>
                          <a:spcPct val="115000"/>
                        </a:lnSpc>
                        <a:spcBef>
                          <a:spcPts val="0"/>
                        </a:spcBef>
                        <a:spcAft>
                          <a:spcPts val="0"/>
                        </a:spcAft>
                        <a:buFont typeface="+mj-lt"/>
                        <a:buAutoNum type="arabicParenR"/>
                        <a:tabLst>
                          <a:tab pos="285750" algn="l"/>
                          <a:tab pos="457200" algn="l"/>
                        </a:tabLst>
                      </a:pPr>
                      <a:r>
                        <a:rPr lang="ar-AE" sz="2000" dirty="0">
                          <a:latin typeface="Traditional Arabic" pitchFamily="18" charset="-78"/>
                          <a:ea typeface="Times New Roman"/>
                          <a:cs typeface="Traditional Arabic" pitchFamily="18" charset="-78"/>
                        </a:rPr>
                        <a:t> حَجُّ البَيْتِ . </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المدرسي</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2279">
                <a:tc>
                  <a:txBody>
                    <a:bodyPr/>
                    <a:lstStyle/>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الفرض المنزلي</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2</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kern="1200" dirty="0" smtClean="0">
                          <a:solidFill>
                            <a:schemeClr val="tx1"/>
                          </a:solidFill>
                          <a:latin typeface="Traditional Arabic" pitchFamily="18" charset="-78"/>
                          <a:ea typeface="+mn-ea"/>
                          <a:cs typeface="Traditional Arabic" pitchFamily="18" charset="-78"/>
                        </a:rPr>
                        <a:t>حل الفرض المنزلي الذي يساعد الطالب على حفظ المادة.</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أن </a:t>
                      </a:r>
                      <a:r>
                        <a:rPr lang="ar-SA" sz="2000" dirty="0">
                          <a:latin typeface="Traditional Arabic" pitchFamily="18" charset="-78"/>
                          <a:ea typeface="Times New Roman"/>
                          <a:cs typeface="Traditional Arabic" pitchFamily="18" charset="-78"/>
                        </a:rPr>
                        <a:t>يجيب الطالب </a:t>
                      </a:r>
                      <a:r>
                        <a:rPr lang="ar-SA" sz="2000" dirty="0" smtClean="0">
                          <a:latin typeface="Traditional Arabic" pitchFamily="18" charset="-78"/>
                          <a:ea typeface="Times New Roman"/>
                          <a:cs typeface="Traditional Arabic" pitchFamily="18" charset="-78"/>
                        </a:rPr>
                        <a:t>على</a:t>
                      </a: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a:t>
                      </a:r>
                      <a:r>
                        <a:rPr lang="ar-SA" sz="2000" dirty="0">
                          <a:latin typeface="Traditional Arabic" pitchFamily="18" charset="-78"/>
                          <a:ea typeface="Times New Roman"/>
                          <a:cs typeface="Traditional Arabic" pitchFamily="18" charset="-78"/>
                        </a:rPr>
                        <a:t>أسئلة الفرض المنزلي.</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أن </a:t>
                      </a:r>
                      <a:r>
                        <a:rPr lang="ar-SA" sz="2000" dirty="0">
                          <a:latin typeface="Traditional Arabic" pitchFamily="18" charset="-78"/>
                          <a:ea typeface="Times New Roman"/>
                          <a:cs typeface="Traditional Arabic" pitchFamily="18" charset="-78"/>
                        </a:rPr>
                        <a:t>يُعدد </a:t>
                      </a:r>
                      <a:r>
                        <a:rPr lang="ar-SA" sz="2000" dirty="0" smtClean="0">
                          <a:latin typeface="Traditional Arabic" pitchFamily="18" charset="-78"/>
                          <a:ea typeface="Times New Roman"/>
                          <a:cs typeface="Traditional Arabic" pitchFamily="18" charset="-78"/>
                        </a:rPr>
                        <a:t>الطالب</a:t>
                      </a: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a:t>
                      </a:r>
                      <a:r>
                        <a:rPr lang="ar-SA" sz="2000" dirty="0">
                          <a:latin typeface="Traditional Arabic" pitchFamily="18" charset="-78"/>
                          <a:ea typeface="Times New Roman"/>
                          <a:cs typeface="Traditional Arabic" pitchFamily="18" charset="-78"/>
                        </a:rPr>
                        <a:t>اركان الإسلام.</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أن </a:t>
                      </a:r>
                      <a:r>
                        <a:rPr lang="ar-SA" sz="2000" dirty="0">
                          <a:latin typeface="Traditional Arabic" pitchFamily="18" charset="-78"/>
                          <a:ea typeface="Times New Roman"/>
                          <a:cs typeface="Traditional Arabic" pitchFamily="18" charset="-78"/>
                        </a:rPr>
                        <a:t>يرتب الطالب </a:t>
                      </a:r>
                      <a:endParaRPr lang="ar-SA" sz="2000" dirty="0" smtClean="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 أركان </a:t>
                      </a:r>
                      <a:r>
                        <a:rPr lang="ar-SA" sz="2000" dirty="0">
                          <a:latin typeface="Traditional Arabic" pitchFamily="18" charset="-78"/>
                          <a:ea typeface="Times New Roman"/>
                          <a:cs typeface="Traditional Arabic" pitchFamily="18" charset="-78"/>
                        </a:rPr>
                        <a:t>الإسلام.</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AE" sz="2000" dirty="0">
                          <a:latin typeface="Traditional Arabic" pitchFamily="18" charset="-78"/>
                          <a:ea typeface="Times New Roman"/>
                          <a:cs typeface="Traditional Arabic" pitchFamily="18" charset="-78"/>
                        </a:rPr>
                        <a:t>الفرض</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المنزلي</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1- </a:t>
                      </a:r>
                      <a:r>
                        <a:rPr lang="ar-AE" sz="2000" dirty="0">
                          <a:latin typeface="Traditional Arabic" pitchFamily="18" charset="-78"/>
                          <a:ea typeface="Times New Roman"/>
                          <a:cs typeface="Traditional Arabic" pitchFamily="18" charset="-78"/>
                        </a:rPr>
                        <a:t>ما عَدَد أركان</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الإسلام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2- </a:t>
                      </a:r>
                      <a:r>
                        <a:rPr lang="ar-AE" sz="2000" dirty="0">
                          <a:latin typeface="Traditional Arabic" pitchFamily="18" charset="-78"/>
                          <a:ea typeface="Times New Roman"/>
                          <a:cs typeface="Traditional Arabic" pitchFamily="18" charset="-78"/>
                        </a:rPr>
                        <a:t>عَدِد أركان</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الإسلام</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 بالترتيب</a:t>
                      </a:r>
                      <a:r>
                        <a:rPr lang="ar-SA" sz="2000" dirty="0">
                          <a:latin typeface="Traditional Arabic" pitchFamily="18" charset="-78"/>
                          <a:ea typeface="Times New Roman"/>
                          <a:cs typeface="Traditional Arabic" pitchFamily="18" charset="-78"/>
                        </a:rPr>
                        <a:t>ِ</a:t>
                      </a:r>
                      <a:r>
                        <a:rPr lang="ar-AE" sz="2000" dirty="0">
                          <a:latin typeface="Traditional Arabic" pitchFamily="18" charset="-78"/>
                          <a:ea typeface="Times New Roman"/>
                          <a:cs typeface="Traditional Arabic" pitchFamily="18" charset="-78"/>
                        </a:rPr>
                        <a:t>.</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المدرسي</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ed Rectangle 4">
            <a:hlinkClick r:id="rId2" action="ppaction://hlinksldjump"/>
          </p:cNvPr>
          <p:cNvSpPr/>
          <p:nvPr/>
        </p:nvSpPr>
        <p:spPr>
          <a:xfrm>
            <a:off x="395536" y="6093296"/>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609600" y="0"/>
            <a:ext cx="8138864" cy="6597352"/>
          </a:xfrm>
        </p:spPr>
        <p:txBody>
          <a:bodyPr>
            <a:noAutofit/>
          </a:bodyPr>
          <a:lstStyle/>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r>
              <a:rPr lang="ar-SA" dirty="0" smtClean="0">
                <a:latin typeface="Traditional Arabic" pitchFamily="18" charset="-78"/>
                <a:cs typeface="Traditional Arabic" pitchFamily="18" charset="-78"/>
              </a:rPr>
              <a:t>نموذج تخطيط </a:t>
            </a:r>
            <a:r>
              <a:rPr lang="ar-AE" dirty="0" smtClean="0">
                <a:latin typeface="Traditional Arabic" pitchFamily="18" charset="-78"/>
                <a:cs typeface="Traditional Arabic" pitchFamily="18" charset="-78"/>
              </a:rPr>
              <a:t>الدرس </a:t>
            </a:r>
            <a:r>
              <a:rPr lang="ar-SA" dirty="0" smtClean="0">
                <a:latin typeface="Traditional Arabic" pitchFamily="18" charset="-78"/>
                <a:cs typeface="Traditional Arabic" pitchFamily="18" charset="-78"/>
              </a:rPr>
              <a:t>الثاني</a:t>
            </a:r>
          </a:p>
          <a:p>
            <a:pPr algn="ctr" rtl="1">
              <a:buNone/>
            </a:pPr>
            <a:endParaRPr lang="ar-SA" dirty="0" smtClean="0">
              <a:latin typeface="Traditional Arabic" pitchFamily="18" charset="-78"/>
              <a:cs typeface="Traditional Arabic" pitchFamily="18" charset="-78"/>
            </a:endParaRPr>
          </a:p>
          <a:p>
            <a:pPr algn="ctr" rtl="1">
              <a:buNone/>
            </a:pPr>
            <a:r>
              <a:rPr lang="ar-AE" dirty="0" smtClean="0">
                <a:latin typeface="Traditional Arabic" pitchFamily="18" charset="-78"/>
                <a:cs typeface="Traditional Arabic" pitchFamily="18" charset="-78"/>
              </a:rPr>
              <a:t>شرح</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الر</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كن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أ</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و</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ل</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 الش</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هاد</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تان</a:t>
            </a:r>
            <a:r>
              <a:rPr lang="ar-SA" dirty="0" smtClean="0">
                <a:latin typeface="Traditional Arabic" pitchFamily="18" charset="-78"/>
                <a:cs typeface="Traditional Arabic" pitchFamily="18" charset="-78"/>
              </a:rPr>
              <a:t>ِ</a:t>
            </a:r>
            <a:endParaRPr lang="ar-AE" dirty="0" smtClean="0">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ctr" rtl="1">
              <a:buNone/>
            </a:pPr>
            <a:r>
              <a:rPr lang="ar-AE" dirty="0" smtClean="0">
                <a:latin typeface="Traditional Arabic" pitchFamily="18" charset="-78"/>
                <a:cs typeface="Traditional Arabic" pitchFamily="18" charset="-78"/>
              </a:rPr>
              <a:t>والر</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ك</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الث</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اني – إ</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قام</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ة</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الص</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لاة</a:t>
            </a:r>
            <a:r>
              <a:rPr lang="ar-SA" dirty="0" smtClean="0">
                <a:latin typeface="Traditional Arabic" pitchFamily="18" charset="-78"/>
                <a:cs typeface="Traditional Arabic" pitchFamily="18" charset="-78"/>
              </a:rPr>
              <a:t>ِ</a:t>
            </a:r>
            <a:endParaRPr lang="ar-AE" dirty="0" smtClean="0">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r" rtl="1">
              <a:buNone/>
            </a:pPr>
            <a:endParaRPr lang="en-US"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152400" y="336848"/>
            <a:ext cx="8458200" cy="6216352"/>
          </a:xfrm>
        </p:spPr>
        <p:txBody>
          <a:bodyPr>
            <a:noAutofit/>
          </a:bodyPr>
          <a:lstStyle/>
          <a:p>
            <a:pPr algn="r" rtl="1">
              <a:buNone/>
            </a:pPr>
            <a:endParaRPr lang="ar-SA"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إدراكية (</a:t>
            </a:r>
            <a:r>
              <a:rPr lang="ar-SA" sz="2400" dirty="0" smtClean="0">
                <a:latin typeface="Traditional Arabic" pitchFamily="18" charset="-78"/>
                <a:cs typeface="Traditional Arabic" pitchFamily="18" charset="-78"/>
              </a:rPr>
              <a:t>معرفة معلومات،مضامين، قدرات، مهارات، تحصيل، نتاج علمي</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يعرف الطالب معنى الركن الاول.</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يعرف الطالب معنى الركن الثاني.</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يعدد الطالب الصلوات المفروضة علينا.</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يذكر الطالب الشهادتين.</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يميز الطالب أهمية تكرار الشهادتين.</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يناقش الطالب أفراد مجموعته بترتيب الصلوات.</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يفرق الطالب بين الشهادة الاولى والشهادة الثانية.</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يرتب الطالب الصلوات حسب تريتبها الزمني.</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ان يقيم الطالب العمل الذي قام به مع مجموعته.</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يلتزم الطالب بتعليمات المعلمة. </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1295400"/>
            <a:ext cx="7941568" cy="4343400"/>
          </a:xfrm>
        </p:spPr>
        <p:txBody>
          <a:bodyPr>
            <a:noAutofit/>
          </a:bodyPr>
          <a:lstStyle/>
          <a:p>
            <a:pPr algn="r" rtl="1">
              <a:buNone/>
            </a:pPr>
            <a:r>
              <a:rPr lang="ar-SA" sz="2400" b="1" dirty="0" smtClean="0">
                <a:latin typeface="Traditional Arabic" pitchFamily="18" charset="-78"/>
                <a:cs typeface="Traditional Arabic" pitchFamily="18" charset="-78"/>
              </a:rPr>
              <a:t>أهداف وجدانية (</a:t>
            </a:r>
            <a:r>
              <a:rPr lang="ar-SA" sz="2400" dirty="0" smtClean="0">
                <a:latin typeface="Traditional Arabic" pitchFamily="18" charset="-78"/>
                <a:cs typeface="Traditional Arabic" pitchFamily="18" charset="-78"/>
              </a:rPr>
              <a:t>انفعالات، مشاعر، أحاسيس، ميول، اتجاهات، اهتمامات، استجابات، مواقف</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يدرك الطالب أهمية الإيمان بالله سبحانه وتعالى.</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يذوت الطالب أهمية النبي صلى الله عليه وسلم.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يقدر أهمية أداء الفروض المفروضة من الله تعالى.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 أن يدرك الطالب أهمية الإيمان بالرسول صلى الله عليه وسلم.</a:t>
            </a: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إجتماعية (</a:t>
            </a:r>
            <a:r>
              <a:rPr lang="ar-SA" sz="2400" dirty="0" smtClean="0">
                <a:latin typeface="Traditional Arabic" pitchFamily="18" charset="-78"/>
                <a:cs typeface="Traditional Arabic" pitchFamily="18" charset="-78"/>
              </a:rPr>
              <a:t>تفاعل، بلورة صفية، نزعة انسانية، علاقة اجتماعية، انسجام، نظام، انضباط</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يساعد الطالب زملائِهِ.</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يتعاون الطالب مع أفراد مجموعته. </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990600"/>
            <a:ext cx="7941568" cy="5029200"/>
          </a:xfrm>
        </p:spPr>
        <p:txBody>
          <a:bodyPr>
            <a:noAutofit/>
          </a:bodyPr>
          <a:lstStyle/>
          <a:p>
            <a:pPr algn="r" rtl="1">
              <a:buNone/>
            </a:pPr>
            <a:r>
              <a:rPr lang="ar-SA" sz="2400" b="1" dirty="0" smtClean="0">
                <a:latin typeface="Traditional Arabic" pitchFamily="18" charset="-78"/>
                <a:cs typeface="Traditional Arabic" pitchFamily="18" charset="-78"/>
              </a:rPr>
              <a:t>أهداف نفسحركية (</a:t>
            </a:r>
            <a:r>
              <a:rPr lang="ar-SA" sz="2400" dirty="0" smtClean="0">
                <a:latin typeface="Traditional Arabic" pitchFamily="18" charset="-78"/>
                <a:cs typeface="Traditional Arabic" pitchFamily="18" charset="-78"/>
              </a:rPr>
              <a:t>تدريب، أداء، مهارات، تناسق، كفاءات، تصميم سلوك، إنتاج</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يرى الطالب الصورة المعروضة.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لقراءة زملائه للكرن الأول.</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لقراءة زملائه للركن الثاني.</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الطلاب لشرح المعلمة للركن الأول.</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الطلاب لشرح المعلمة للركن الثاني.</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إلى تعليمات المعلمة.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يقرأ الطالب الصلوات المكتوبة على البطاقات.</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 أن يقرأ الطالب ما رتبه مع افراد مجموعته جهرًا.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على أسئلة الفرض المنزلي.</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827584" y="5301208"/>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0" y="-27384"/>
            <a:ext cx="9143999" cy="688538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01216" y="404664"/>
            <a:ext cx="7787208" cy="6120680"/>
          </a:xfrm>
        </p:spPr>
        <p:txBody>
          <a:bodyPr>
            <a:normAutofit lnSpcReduction="10000"/>
          </a:bodyPr>
          <a:lstStyle/>
          <a:p>
            <a:pPr algn="r" rtl="1">
              <a:buNone/>
            </a:pPr>
            <a:r>
              <a:rPr lang="ar-SA" sz="2400" b="1" dirty="0" smtClean="0">
                <a:latin typeface="Traditional Arabic" pitchFamily="18" charset="-78"/>
                <a:cs typeface="Traditional Arabic" pitchFamily="18" charset="-78"/>
              </a:rPr>
              <a:t>إستراتيجية التدريس (</a:t>
            </a:r>
            <a:r>
              <a:rPr lang="ar-SA" sz="2400" dirty="0" smtClean="0">
                <a:latin typeface="Traditional Arabic" pitchFamily="18" charset="-78"/>
                <a:cs typeface="Traditional Arabic" pitchFamily="18" charset="-78"/>
              </a:rPr>
              <a:t>وجاهية، حوارية، مجموعات، زوجية، فردانية</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وجاهية</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طريقة التدريس (</a:t>
            </a:r>
            <a:r>
              <a:rPr lang="ar-SA" sz="2400" dirty="0" smtClean="0">
                <a:latin typeface="Traditional Arabic" pitchFamily="18" charset="-78"/>
                <a:cs typeface="Traditional Arabic" pitchFamily="18" charset="-78"/>
              </a:rPr>
              <a:t>إيضاحات، بحث واستكشاف، عرض، فعاليات، عمل ذاتي، تمثيل أدوار</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عرض ، فعاليات .</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أسلوب التدريس (</a:t>
            </a:r>
            <a:r>
              <a:rPr lang="ar-SA" sz="2400" dirty="0" smtClean="0">
                <a:latin typeface="Traditional Arabic" pitchFamily="18" charset="-78"/>
                <a:cs typeface="Traditional Arabic" pitchFamily="18" charset="-78"/>
              </a:rPr>
              <a:t>محاضرة، أوراق عمل وتمارين، أسئلة بحث واستقراء، تعليم للإتقان </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تعليم للإتقان</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مصادر إضافية  </a:t>
            </a:r>
            <a:r>
              <a:rPr lang="ar-SA" sz="2400" dirty="0" smtClean="0">
                <a:latin typeface="Traditional Arabic" pitchFamily="18" charset="-78"/>
                <a:cs typeface="Traditional Arabic" pitchFamily="18" charset="-78"/>
              </a:rPr>
              <a:t>- الإنترنت</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وسائل تعليمية (إيضاح/مُعينة</a:t>
            </a:r>
            <a:r>
              <a:rPr lang="ar-SA" sz="2400" dirty="0" smtClean="0">
                <a:latin typeface="Traditional Arabic" pitchFamily="18" charset="-78"/>
                <a:cs typeface="Traditional Arabic" pitchFamily="18" charset="-78"/>
              </a:rPr>
              <a:t>) – عارضة</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الأفكار المركزية   - </a:t>
            </a:r>
            <a:r>
              <a:rPr lang="ar-SA" sz="2400" dirty="0" smtClean="0">
                <a:latin typeface="Traditional Arabic" pitchFamily="18" charset="-78"/>
                <a:cs typeface="Traditional Arabic" pitchFamily="18" charset="-78"/>
              </a:rPr>
              <a:t>الشهادتين ، الصلوات.</a:t>
            </a: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مصطلحات ومفاهيم محورية -  </a:t>
            </a:r>
            <a:r>
              <a:rPr lang="ar-SA" sz="2400" dirty="0" smtClean="0">
                <a:latin typeface="Traditional Arabic" pitchFamily="18" charset="-78"/>
                <a:cs typeface="Traditional Arabic" pitchFamily="18" charset="-78"/>
              </a:rPr>
              <a:t>الفروض، الإيمان بالله ورسوله.</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827584" y="5301208"/>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762000"/>
          <a:ext cx="9077498" cy="5858036"/>
        </p:xfrm>
        <a:graphic>
          <a:graphicData uri="http://schemas.openxmlformats.org/drawingml/2006/table">
            <a:tbl>
              <a:tblPr rtl="1"/>
              <a:tblGrid>
                <a:gridCol w="791094"/>
                <a:gridCol w="1601586"/>
                <a:gridCol w="2326178"/>
                <a:gridCol w="3681152"/>
                <a:gridCol w="677488"/>
              </a:tblGrid>
              <a:tr h="1090639">
                <a:tc>
                  <a:txBody>
                    <a:bodyPr/>
                    <a:lstStyle/>
                    <a:p>
                      <a:pPr marL="0" marR="0" algn="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الخطوة</a:t>
                      </a:r>
                      <a:endParaRPr lang="en-US" sz="20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والوقت الزمني </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المضامين والفعاليّات التعليميّة والتعلّميّة</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الأهداف</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سيرورة وخطوات العمل</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000" b="1" dirty="0">
                          <a:latin typeface="Traditional Arabic" pitchFamily="18" charset="-78"/>
                          <a:ea typeface="Times New Roman"/>
                          <a:cs typeface="Traditional Arabic" pitchFamily="18" charset="-78"/>
                        </a:rPr>
                        <a:t>الأسلوب والوسائل</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7397">
                <a:tc>
                  <a:txBody>
                    <a:bodyPr/>
                    <a:lstStyle/>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التمهيد</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smtClean="0">
                          <a:latin typeface="Traditional Arabic" pitchFamily="18" charset="-78"/>
                          <a:ea typeface="Times New Roman"/>
                          <a:cs typeface="Traditional Arabic" pitchFamily="18" charset="-78"/>
                        </a:rPr>
                        <a:t>10</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SA" sz="2000" kern="1200" dirty="0" smtClean="0">
                          <a:solidFill>
                            <a:schemeClr val="tx1"/>
                          </a:solidFill>
                          <a:latin typeface="Traditional Arabic" pitchFamily="18" charset="-78"/>
                          <a:ea typeface="+mn-ea"/>
                          <a:cs typeface="Traditional Arabic" pitchFamily="18" charset="-78"/>
                        </a:rPr>
                        <a:t>عصف ذهني عن طريق مشاهدة صورة وتعبير عنها.</a:t>
                      </a:r>
                      <a:endParaRPr lang="en-US" sz="2000" kern="1200" dirty="0" smtClean="0">
                        <a:solidFill>
                          <a:schemeClr val="tx1"/>
                        </a:solidFill>
                        <a:latin typeface="Traditional Arabic" pitchFamily="18" charset="-78"/>
                        <a:ea typeface="+mn-ea"/>
                        <a:cs typeface="Traditional Arabic" pitchFamily="18" charset="-78"/>
                      </a:endParaRPr>
                    </a:p>
                    <a:p>
                      <a:pPr lvl="0" algn="r" rtl="1"/>
                      <a:r>
                        <a:rPr lang="ar-SA" sz="2000" kern="1200" dirty="0" smtClean="0">
                          <a:solidFill>
                            <a:schemeClr val="tx1"/>
                          </a:solidFill>
                          <a:latin typeface="Traditional Arabic" pitchFamily="18" charset="-78"/>
                          <a:ea typeface="+mn-ea"/>
                          <a:cs typeface="Traditional Arabic" pitchFamily="18" charset="-78"/>
                        </a:rPr>
                        <a:t>إستماع إلى الآذان.</a:t>
                      </a:r>
                      <a:endParaRPr lang="en-US" sz="2000" kern="1200" dirty="0" smtClean="0">
                        <a:solidFill>
                          <a:schemeClr val="tx1"/>
                        </a:solidFill>
                        <a:latin typeface="Traditional Arabic" pitchFamily="18" charset="-78"/>
                        <a:ea typeface="+mn-ea"/>
                        <a:cs typeface="Traditional Arabic" pitchFamily="18" charset="-78"/>
                      </a:endParaRPr>
                    </a:p>
                    <a:p>
                      <a:pPr lvl="0" algn="r" rtl="1"/>
                      <a:r>
                        <a:rPr lang="ar-SA" sz="2000" kern="1200" dirty="0" smtClean="0">
                          <a:solidFill>
                            <a:schemeClr val="tx1"/>
                          </a:solidFill>
                          <a:latin typeface="Traditional Arabic" pitchFamily="18" charset="-78"/>
                          <a:ea typeface="+mn-ea"/>
                          <a:cs typeface="Traditional Arabic" pitchFamily="18" charset="-78"/>
                        </a:rPr>
                        <a:t>ربط الصور بموضوع الدرس.</a:t>
                      </a:r>
                      <a:endParaRPr lang="en-US" sz="2000" kern="1200" dirty="0" smtClean="0">
                        <a:solidFill>
                          <a:schemeClr val="tx1"/>
                        </a:solidFill>
                        <a:latin typeface="Traditional Arabic" pitchFamily="18" charset="-78"/>
                        <a:ea typeface="+mn-ea"/>
                        <a:cs typeface="Traditional Arabic" pitchFamily="18" charset="-78"/>
                      </a:endParaRPr>
                    </a:p>
                    <a:p>
                      <a:pPr marL="0" marR="0" algn="r"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000" kern="1200" dirty="0" smtClean="0">
                          <a:solidFill>
                            <a:schemeClr val="tx1"/>
                          </a:solidFill>
                          <a:latin typeface="Traditional Arabic" pitchFamily="18" charset="-78"/>
                          <a:ea typeface="+mn-ea"/>
                          <a:cs typeface="Traditional Arabic" pitchFamily="18" charset="-78"/>
                        </a:rPr>
                        <a:t>أن يجيب الطالب عن أسئلة العارضة.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يرى الطالب الصورة المعروضة.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يجيب الطالب عن أسئلة المعلمة.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يستنتج الطالب موضوع الدرس من الصورة.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يربط الطالب الصورة بموضوع الدرس.</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يستمع الطالب للآذان.</a:t>
                      </a:r>
                      <a:endParaRPr lang="en-US" sz="20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000" kern="1200" dirty="0" smtClean="0">
                          <a:solidFill>
                            <a:schemeClr val="tx1"/>
                          </a:solidFill>
                          <a:latin typeface="Traditional Arabic" pitchFamily="18" charset="-78"/>
                          <a:ea typeface="+mn-ea"/>
                          <a:cs typeface="Traditional Arabic" pitchFamily="18" charset="-78"/>
                        </a:rPr>
                        <a:t>بعد التحية والسلام والسؤال عن الأحوال، وكتابة التاريخ واليوم.</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أبدأ الدرس المحوسب بفعالية العصف الذهني عن طريق صورة وأسأل الطلاب "بماذا تذكرهم هذه الصورة؟" ، الصورة تدل على صلاة وبالأخص على التشهد في الركوع، ثم أسألهم سؤال يساعدهم ويوجهم لموضوع الدرس وهو أن أسألهم "ماذا نقول في الركوع عند رفع السبابة؟"، ثم تظهر لنا صورة مكتوب عليها "أشهد أن لا إله إلا الله وأشهد أن محمدًا عبده ورسوله"، ثم أسألهم سؤال آخر "أين نسمع الشهادتين أيضًا؟" أتوقع أن يجيبوني في الآذان، إن لم يجيبوني هذا الجواب أسألهم سؤال آخر " كيف نعرف أنه قد حان موعد الصلاة؟" هنا من المأكد أن يجيبوني "الآذان"، وحينها نستمع للآذان.</a:t>
                      </a:r>
                      <a:endParaRPr lang="en-US" sz="2000" kern="1200" dirty="0" smtClean="0">
                        <a:solidFill>
                          <a:schemeClr val="tx1"/>
                        </a:solidFill>
                        <a:latin typeface="Traditional Arabic" pitchFamily="18" charset="-78"/>
                        <a:ea typeface="+mn-ea"/>
                        <a:cs typeface="Traditional Arabic" pitchFamily="18" charset="-78"/>
                      </a:endParaRPr>
                    </a:p>
                    <a:p>
                      <a:pPr algn="r"/>
                      <a:r>
                        <a:rPr lang="ar-SA" sz="2000" kern="1200" dirty="0" smtClean="0">
                          <a:solidFill>
                            <a:schemeClr val="tx1"/>
                          </a:solidFill>
                          <a:latin typeface="Traditional Arabic" pitchFamily="18" charset="-78"/>
                          <a:ea typeface="+mn-ea"/>
                          <a:cs typeface="Traditional Arabic" pitchFamily="18" charset="-78"/>
                        </a:rPr>
                        <a:t>ثم أطلب من الطلاب فتح الكتاب المدرسي صفحة 35.</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a:t>
                      </a:r>
                      <a:r>
                        <a:rPr lang="ar-SA" sz="2000" dirty="0" smtClean="0">
                          <a:latin typeface="Traditional Arabic" pitchFamily="18" charset="-78"/>
                          <a:ea typeface="Times New Roman"/>
                          <a:cs typeface="Traditional Arabic" pitchFamily="18" charset="-78"/>
                        </a:rPr>
                        <a:t>المدرسي.</a:t>
                      </a:r>
                      <a:endParaRPr lang="en-US" sz="20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0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العصف</a:t>
                      </a:r>
                      <a:r>
                        <a:rPr lang="ar-SA" sz="2000" baseline="0" dirty="0" smtClean="0">
                          <a:latin typeface="Traditional Arabic" pitchFamily="18" charset="-78"/>
                          <a:ea typeface="Times New Roman"/>
                          <a:cs typeface="Traditional Arabic" pitchFamily="18" charset="-78"/>
                        </a:rPr>
                        <a:t> الذهني</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15007"/>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179512" y="18864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7452320" y="188640"/>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705600"/>
        </p:xfrm>
        <a:graphic>
          <a:graphicData uri="http://schemas.openxmlformats.org/drawingml/2006/table">
            <a:tbl>
              <a:tblPr rtl="1"/>
              <a:tblGrid>
                <a:gridCol w="679453"/>
                <a:gridCol w="2073994"/>
                <a:gridCol w="2626422"/>
                <a:gridCol w="2663184"/>
                <a:gridCol w="1100947"/>
              </a:tblGrid>
              <a:tr h="6400800">
                <a:tc>
                  <a:txBody>
                    <a:bodyPr/>
                    <a:lstStyle/>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a:solidFill>
                            <a:srgbClr val="FF0000"/>
                          </a:solidFill>
                          <a:latin typeface="Traditional Arabic" pitchFamily="18" charset="-78"/>
                          <a:ea typeface="Times New Roman"/>
                          <a:cs typeface="Traditional Arabic" pitchFamily="18" charset="-78"/>
                        </a:rPr>
                        <a:t>العرض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smtClean="0">
                          <a:solidFill>
                            <a:srgbClr val="FF0000"/>
                          </a:solidFill>
                          <a:latin typeface="Traditional Arabic" pitchFamily="18" charset="-78"/>
                          <a:ea typeface="Times New Roman"/>
                          <a:cs typeface="Traditional Arabic" pitchFamily="18" charset="-78"/>
                        </a:rPr>
                        <a:t>28</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SA" sz="2000" kern="1200" dirty="0" smtClean="0">
                          <a:solidFill>
                            <a:schemeClr val="tx1"/>
                          </a:solidFill>
                          <a:latin typeface="Traditional Arabic" pitchFamily="18" charset="-78"/>
                          <a:ea typeface="+mn-ea"/>
                          <a:cs typeface="Traditional Arabic" pitchFamily="18" charset="-78"/>
                        </a:rPr>
                        <a:t>مشاهدة صور.</a:t>
                      </a:r>
                      <a:endParaRPr lang="en-US" sz="2000" kern="1200" dirty="0" smtClean="0">
                        <a:solidFill>
                          <a:schemeClr val="tx1"/>
                        </a:solidFill>
                        <a:latin typeface="Traditional Arabic" pitchFamily="18" charset="-78"/>
                        <a:ea typeface="+mn-ea"/>
                        <a:cs typeface="Traditional Arabic" pitchFamily="18" charset="-78"/>
                      </a:endParaRPr>
                    </a:p>
                    <a:p>
                      <a:pPr lvl="0" algn="r" rtl="1"/>
                      <a:r>
                        <a:rPr lang="ar-SA" sz="2000" kern="1200" dirty="0" smtClean="0">
                          <a:solidFill>
                            <a:schemeClr val="tx1"/>
                          </a:solidFill>
                          <a:latin typeface="Traditional Arabic" pitchFamily="18" charset="-78"/>
                          <a:ea typeface="+mn-ea"/>
                          <a:cs typeface="Traditional Arabic" pitchFamily="18" charset="-78"/>
                        </a:rPr>
                        <a:t>شرح الركن الأول والثاني.</a:t>
                      </a:r>
                      <a:endParaRPr lang="en-US" sz="2000" kern="1200" dirty="0" smtClean="0">
                        <a:solidFill>
                          <a:schemeClr val="tx1"/>
                        </a:solidFill>
                        <a:latin typeface="Traditional Arabic" pitchFamily="18" charset="-78"/>
                        <a:ea typeface="+mn-ea"/>
                        <a:cs typeface="Traditional Arabic" pitchFamily="18" charset="-78"/>
                      </a:endParaRPr>
                    </a:p>
                    <a:p>
                      <a:pPr lvl="0" algn="r" rtl="1"/>
                      <a:r>
                        <a:rPr lang="ar-SA" sz="2000" kern="1200" dirty="0" smtClean="0">
                          <a:solidFill>
                            <a:schemeClr val="tx1"/>
                          </a:solidFill>
                          <a:latin typeface="Traditional Arabic" pitchFamily="18" charset="-78"/>
                          <a:ea typeface="+mn-ea"/>
                          <a:cs typeface="Traditional Arabic" pitchFamily="18" charset="-78"/>
                        </a:rPr>
                        <a:t>فعالية ترتيب الصلوات حسب وقتها.</a:t>
                      </a:r>
                      <a:endParaRPr lang="en-US" sz="2000" kern="1200" dirty="0" smtClean="0">
                        <a:solidFill>
                          <a:schemeClr val="tx1"/>
                        </a:solidFill>
                        <a:latin typeface="Traditional Arabic" pitchFamily="18" charset="-78"/>
                        <a:ea typeface="+mn-ea"/>
                        <a:cs typeface="Traditional Arabic" pitchFamily="18" charset="-78"/>
                      </a:endParaRPr>
                    </a:p>
                    <a:p>
                      <a:pPr lvl="0" algn="r" rtl="1"/>
                      <a:r>
                        <a:rPr lang="ar-SA" sz="2000" kern="1200" dirty="0" smtClean="0">
                          <a:solidFill>
                            <a:schemeClr val="tx1"/>
                          </a:solidFill>
                          <a:latin typeface="Traditional Arabic" pitchFamily="18" charset="-78"/>
                          <a:ea typeface="+mn-ea"/>
                          <a:cs typeface="Traditional Arabic" pitchFamily="18" charset="-78"/>
                        </a:rPr>
                        <a:t>إستماع لإنشودة.</a:t>
                      </a:r>
                      <a:endParaRPr lang="en-US" sz="2000" kern="1200" dirty="0" smtClean="0">
                        <a:solidFill>
                          <a:schemeClr val="tx1"/>
                        </a:solidFill>
                        <a:latin typeface="Traditional Arabic" pitchFamily="18" charset="-78"/>
                        <a:ea typeface="+mn-ea"/>
                        <a:cs typeface="Traditional Arabic" pitchFamily="18" charset="-78"/>
                      </a:endParaRPr>
                    </a:p>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000" kern="1200" dirty="0" smtClean="0">
                          <a:solidFill>
                            <a:schemeClr val="tx1"/>
                          </a:solidFill>
                          <a:latin typeface="Traditional Arabic" pitchFamily="18" charset="-78"/>
                          <a:ea typeface="+mn-ea"/>
                          <a:cs typeface="Traditional Arabic" pitchFamily="18" charset="-78"/>
                        </a:rPr>
                        <a:t>أن يرى الطالب الصورة المعروضة.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يستمع الطالب لقراءة زملائه للكرن الأول.</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يستمع الطلاب لشرح المعلمة للركن الأول.</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يعرف الطالب معنى الركن الاول.</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يفرق الطالب بين الشهادة الاولى والشهادة الثانية.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يميز الطالب أهمية تكرار الشهادتين.</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يدرك الطالب أهمية الإيمان بالله سبحانه وتعالى.</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يذوت الطالب أهمية النبي صلى الله عليه وسلم.</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يدرك الطالب أهمية الإيمان بالرسول صلى الله عليه وسلم.</a:t>
                      </a:r>
                      <a:endParaRPr lang="en-US" sz="2000" kern="1200" dirty="0" smtClean="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000" dirty="0" smtClean="0">
                          <a:latin typeface="Traditional Arabic" pitchFamily="18" charset="-78"/>
                          <a:ea typeface="Times New Roman"/>
                          <a:cs typeface="Traditional Arabic" pitchFamily="18" charset="-78"/>
                        </a:rPr>
                        <a:t> </a:t>
                      </a:r>
                      <a:r>
                        <a:rPr lang="ar-SA" sz="2000" kern="1200" dirty="0" smtClean="0">
                          <a:solidFill>
                            <a:schemeClr val="tx1"/>
                          </a:solidFill>
                          <a:latin typeface="Traditional Arabic" pitchFamily="18" charset="-78"/>
                          <a:ea typeface="+mn-ea"/>
                          <a:cs typeface="Traditional Arabic" pitchFamily="18" charset="-78"/>
                        </a:rPr>
                        <a:t>تظهر في العارضة صورة طفل يقول "انا طفل مسلم أشهد أن لا إله إلا الله وأشهد أن محمدًا رسول الله" .</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أطلب من احد الطلاب قراءة ما مكتوب في الصورة.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ثم أبدأ برشح الركن الأول من أركان الإسلام الخمسة وهو الشهادتين، الشهادة الأولى "أن لا إله إلا الله"، والشهادة الثانية "أن محمدًا رسول الله"، كل واحدة على حدى.</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ثم تظهر العارضة صورة للركن الثاني "إقامة الصلاة"، وصورة طفلة مسلمة "أماني طفلة مسلمة تصلي في اليوم خمس مرات وهي متجهة بإتجاه الكعبة قبلة جميع المسلمين ..." </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أطلب من احد الطلاب قراءة المكتوب على الصورة (ذكرت أعلاه). أشرح الركن الثاني، وكم من عدد الصلوات التي فرضها الله علينا.</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أُقـَسِم الطلاب إلى 5 مجموعات، كل مجموعة يكون بحوزتها 5 بطاقات مكتوب عليها الصلوات الخمس.</a:t>
                      </a:r>
                      <a:endParaRPr lang="en-US" sz="2000" kern="1200" dirty="0" smtClean="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المدرسي</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ar-SA"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ar-SA"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ar-SA"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وجاهية </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فعالية </a:t>
                      </a:r>
                      <a:r>
                        <a:rPr lang="ar-SA" sz="2000" dirty="0" smtClean="0">
                          <a:latin typeface="Traditional Arabic" pitchFamily="18" charset="-78"/>
                          <a:ea typeface="Times New Roman"/>
                          <a:cs typeface="Traditional Arabic" pitchFamily="18" charset="-78"/>
                        </a:rPr>
                        <a:t>جماعية.</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35496" y="6381328"/>
            <a:ext cx="1224136"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000" dirty="0" smtClean="0">
                <a:latin typeface="Traditional Arabic" pitchFamily="18" charset="-78"/>
                <a:cs typeface="Traditional Arabic" pitchFamily="18" charset="-78"/>
              </a:rPr>
              <a:t>الصفحة التالية</a:t>
            </a:r>
            <a:endParaRPr lang="en-US" sz="20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0" y="5733256"/>
            <a:ext cx="1331640"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000" dirty="0" smtClean="0">
                <a:latin typeface="Traditional Arabic" pitchFamily="18" charset="-78"/>
                <a:cs typeface="Traditional Arabic" pitchFamily="18" charset="-78"/>
              </a:rPr>
              <a:t>الرجوع للوحدة</a:t>
            </a:r>
            <a:endParaRPr lang="en-US" sz="20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6200"/>
          <a:ext cx="9144000" cy="6400800"/>
        </p:xfrm>
        <a:graphic>
          <a:graphicData uri="http://schemas.openxmlformats.org/drawingml/2006/table">
            <a:tbl>
              <a:tblPr rtl="1"/>
              <a:tblGrid>
                <a:gridCol w="692835"/>
                <a:gridCol w="2215662"/>
                <a:gridCol w="2771334"/>
                <a:gridCol w="2743200"/>
                <a:gridCol w="720969"/>
              </a:tblGrid>
              <a:tr h="6248400">
                <a:tc>
                  <a:txBody>
                    <a:bodyPr/>
                    <a:lstStyle/>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b="1" dirty="0" smtClean="0">
                          <a:solidFill>
                            <a:srgbClr val="FF0000"/>
                          </a:solidFill>
                          <a:latin typeface="Traditional Arabic" pitchFamily="18" charset="-78"/>
                          <a:ea typeface="Times New Roman"/>
                          <a:cs typeface="Traditional Arabic" pitchFamily="18" charset="-78"/>
                        </a:rPr>
                        <a:t>العرض</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000" kern="1200" dirty="0" smtClean="0">
                          <a:solidFill>
                            <a:schemeClr val="tx1"/>
                          </a:solidFill>
                          <a:latin typeface="Traditional Arabic" pitchFamily="18" charset="-78"/>
                          <a:ea typeface="+mn-ea"/>
                          <a:cs typeface="Traditional Arabic" pitchFamily="18" charset="-78"/>
                        </a:rPr>
                        <a:t>أن يستمع الطالب لقراءة زملائه للركن الثاني.</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يستمع الطلاب لشرح المعلمة للركن الثاني.</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يعدد الطالب الصلوات المفروضة علينا.</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يستمع الطالب إلى تعليمات المعلمة.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يتعاون الطالب مع أفراد مجموعته. </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يساعد الطالب زملائِهِ.</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يلتزم الطالب بتعليمات المعلمة.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يقرأ الطالب الصلوات المكتوبة على البطاقات.</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يرتب الطالب الصلوات حسب تريتبها الزمني.</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يناقش الطالب أفراد مجموعته بترتيب الصلوات.</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يقرأ الطالب ما رتبه مع افراد مجموعته جهرًا. </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ان يقيم الطالب العمل الذي قام به مع مجموعته.</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أن يقدر أهمية أداء الفروض المفروضة من الله تعالى.</a:t>
                      </a:r>
                      <a:endParaRPr lang="en-US" sz="2000" kern="1200" dirty="0" smtClean="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000" kern="1200" dirty="0" smtClean="0">
                          <a:solidFill>
                            <a:schemeClr val="tx1"/>
                          </a:solidFill>
                          <a:latin typeface="Traditional Arabic" pitchFamily="18" charset="-78"/>
                          <a:ea typeface="+mn-ea"/>
                          <a:cs typeface="Traditional Arabic" pitchFamily="18" charset="-78"/>
                        </a:rPr>
                        <a:t>فعالية الصلوات : وهي أن ترتب كل مجموعة من الطلاب الصلوات حسب الزمن، أي حسب توقيت أداءها.  </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ولوجود التحدي بينهم هناك نقاط سوف أضعها لكل مجموعة حسب الشروط التالية: على التعاون بين افراد المجموعة 3 نقاط، على العمل بنظام 3 نقاط، وعلى السرعة بالإنهاء المهمة 3 نقاط، والمجموعة التي تحصل على اكثر عدد من النقاط تفوز بجائزة.</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وهنا أحاول أن أعطي الجوائز لأكثر من مجموعة لعدم التحسس والغيرة بين الطلاب.</a:t>
                      </a:r>
                      <a:endParaRPr lang="en-US" sz="2000" kern="1200" dirty="0" smtClean="0">
                        <a:solidFill>
                          <a:schemeClr val="tx1"/>
                        </a:solidFill>
                        <a:latin typeface="Traditional Arabic" pitchFamily="18" charset="-78"/>
                        <a:ea typeface="+mn-ea"/>
                        <a:cs typeface="Traditional Arabic" pitchFamily="18" charset="-78"/>
                      </a:endParaRPr>
                    </a:p>
                    <a:p>
                      <a:pPr algn="r" rtl="1"/>
                      <a:r>
                        <a:rPr lang="ar-SA" sz="2000" kern="1200" dirty="0" smtClean="0">
                          <a:solidFill>
                            <a:schemeClr val="tx1"/>
                          </a:solidFill>
                          <a:latin typeface="Traditional Arabic" pitchFamily="18" charset="-78"/>
                          <a:ea typeface="+mn-ea"/>
                          <a:cs typeface="Traditional Arabic" pitchFamily="18" charset="-78"/>
                        </a:rPr>
                        <a:t>خلال الفعالية أضع أنشودة دينية ليسمعها الطلاب خلال أداءهم الفعالية.</a:t>
                      </a:r>
                      <a:endParaRPr lang="en-US" sz="2000" kern="1200" dirty="0" smtClean="0">
                        <a:solidFill>
                          <a:schemeClr val="tx1"/>
                        </a:solidFill>
                        <a:latin typeface="Traditional Arabic" pitchFamily="18" charset="-78"/>
                        <a:ea typeface="+mn-ea"/>
                        <a:cs typeface="Traditional Arabic" pitchFamily="18" charset="-78"/>
                      </a:endParaRPr>
                    </a:p>
                    <a:p>
                      <a:pPr algn="r"/>
                      <a:r>
                        <a:rPr lang="ar-SA" sz="2000" kern="1200" dirty="0" smtClean="0">
                          <a:solidFill>
                            <a:schemeClr val="tx1"/>
                          </a:solidFill>
                          <a:latin typeface="Traditional Arabic" pitchFamily="18" charset="-78"/>
                          <a:ea typeface="+mn-ea"/>
                          <a:cs typeface="Traditional Arabic" pitchFamily="18" charset="-78"/>
                        </a:rPr>
                        <a:t> ثم أظهر للطلاب على العارضة الترتيب الصحيح، لتفحص كل مجموعة إن كانت إجابتها صحيحه أم لا، وتعطي كل مجموعة علامة لنفسها على الأداء والإجابة والتعاون</a:t>
                      </a:r>
                      <a:r>
                        <a:rPr lang="ar-SA" sz="2000" kern="1200" dirty="0" smtClean="0">
                          <a:solidFill>
                            <a:schemeClr val="tx1"/>
                          </a:solidFill>
                          <a:latin typeface="+mn-lt"/>
                          <a:ea typeface="+mn-ea"/>
                          <a:cs typeface="+mn-cs"/>
                        </a:rPr>
                        <a:t>.</a:t>
                      </a:r>
                      <a:endParaRPr lang="en-US" sz="2400" dirty="0" smtClean="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العارض</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اللوح</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الكتاب المدرسي</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ar-SA"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ar-SA"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ar-SA"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endParaRPr lang="ar-SA" sz="2000" dirty="0" smtClean="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smtClean="0">
                          <a:latin typeface="Traditional Arabic" pitchFamily="18" charset="-78"/>
                          <a:ea typeface="Times New Roman"/>
                          <a:cs typeface="Traditional Arabic" pitchFamily="18" charset="-78"/>
                        </a:rPr>
                        <a:t>وجاهية </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a:t>
                      </a:r>
                      <a:endParaRPr lang="en-US" sz="20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000" dirty="0">
                          <a:latin typeface="Traditional Arabic" pitchFamily="18" charset="-78"/>
                          <a:ea typeface="Times New Roman"/>
                          <a:cs typeface="Traditional Arabic" pitchFamily="18" charset="-78"/>
                        </a:rPr>
                        <a:t>فعالية جماعية</a:t>
                      </a:r>
                      <a:endParaRPr lang="en-US" sz="20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467544"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979712"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228599"/>
          <a:ext cx="9144000" cy="6050279"/>
        </p:xfrm>
        <a:graphic>
          <a:graphicData uri="http://schemas.openxmlformats.org/drawingml/2006/table">
            <a:tbl>
              <a:tblPr rtl="1"/>
              <a:tblGrid>
                <a:gridCol w="887307"/>
                <a:gridCol w="2113802"/>
                <a:gridCol w="2364544"/>
                <a:gridCol w="2577904"/>
                <a:gridCol w="1200443"/>
              </a:tblGrid>
              <a:tr h="3157306">
                <a:tc>
                  <a:txBody>
                    <a:bodyPr/>
                    <a:lstStyle/>
                    <a:p>
                      <a:pPr marL="0" marR="0" algn="just"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إجمال ونتاج تعلّمي</a:t>
                      </a:r>
                      <a:endParaRPr lang="en-US" sz="24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400" b="1" dirty="0" smtClean="0">
                          <a:solidFill>
                            <a:srgbClr val="FF0000"/>
                          </a:solidFill>
                          <a:latin typeface="Traditional Arabic" pitchFamily="18" charset="-78"/>
                          <a:ea typeface="Times New Roman"/>
                          <a:cs typeface="Traditional Arabic" pitchFamily="18" charset="-78"/>
                        </a:rPr>
                        <a:t>5</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400" dirty="0">
                          <a:latin typeface="Calibri"/>
                          <a:ea typeface="Times New Roman"/>
                          <a:cs typeface="Traditional Arabic"/>
                        </a:rPr>
                        <a:t>تلخيص الدرس.</a:t>
                      </a:r>
                      <a:endParaRPr lang="en-US" sz="24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endParaRPr lang="ar-SA"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AE" sz="2400" dirty="0" smtClean="0">
                          <a:latin typeface="Traditional Arabic" pitchFamily="18" charset="-78"/>
                          <a:ea typeface="Times New Roman"/>
                          <a:cs typeface="Traditional Arabic" pitchFamily="18" charset="-78"/>
                        </a:rPr>
                        <a:t>ن</a:t>
                      </a:r>
                      <a:r>
                        <a:rPr lang="ar-AE" sz="2400" kern="1200" dirty="0" smtClean="0">
                          <a:solidFill>
                            <a:schemeClr val="tx1"/>
                          </a:solidFill>
                          <a:latin typeface="Traditional Arabic" pitchFamily="18" charset="-78"/>
                          <a:ea typeface="+mn-ea"/>
                          <a:cs typeface="Traditional Arabic" pitchFamily="18" charset="-78"/>
                        </a:rPr>
                        <a:t>نستنتج</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من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درس</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اليوم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الركن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الأو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ل</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من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أركان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الإسلام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وهو</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الشهادتان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أ</a:t>
                      </a:r>
                      <a:r>
                        <a:rPr lang="ar-SA" sz="2400" kern="1200" dirty="0" smtClean="0">
                          <a:solidFill>
                            <a:schemeClr val="tx1"/>
                          </a:solidFill>
                          <a:latin typeface="Traditional Arabic" pitchFamily="18" charset="-78"/>
                          <a:ea typeface="+mn-ea"/>
                          <a:cs typeface="Traditional Arabic" pitchFamily="18" charset="-78"/>
                        </a:rPr>
                        <a:t>وَّل</a:t>
                      </a:r>
                      <a:r>
                        <a:rPr lang="ar-AE" sz="2400" kern="1200" dirty="0" smtClean="0">
                          <a:solidFill>
                            <a:schemeClr val="tx1"/>
                          </a:solidFill>
                          <a:latin typeface="Traditional Arabic" pitchFamily="18" charset="-78"/>
                          <a:ea typeface="+mn-ea"/>
                          <a:cs typeface="Traditional Arabic" pitchFamily="18" charset="-78"/>
                        </a:rPr>
                        <a:t> ع</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مود</a:t>
                      </a:r>
                      <a:r>
                        <a:rPr lang="ar-SA" sz="2400" kern="1200" dirty="0" smtClean="0">
                          <a:solidFill>
                            <a:schemeClr val="tx1"/>
                          </a:solidFill>
                          <a:latin typeface="Traditional Arabic" pitchFamily="18" charset="-78"/>
                          <a:ea typeface="+mn-ea"/>
                          <a:cs typeface="Traditional Arabic" pitchFamily="18" charset="-78"/>
                        </a:rPr>
                        <a:t>ٍ منْ </a:t>
                      </a:r>
                      <a:r>
                        <a:rPr lang="ar-AE" sz="2400" kern="1200" dirty="0" smtClean="0">
                          <a:solidFill>
                            <a:schemeClr val="tx1"/>
                          </a:solidFill>
                          <a:latin typeface="Traditional Arabic" pitchFamily="18" charset="-78"/>
                          <a:ea typeface="+mn-ea"/>
                          <a:cs typeface="Traditional Arabic" pitchFamily="18" charset="-78"/>
                        </a:rPr>
                        <a:t>أ</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عمدة</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الإسلام، و</a:t>
                      </a:r>
                      <a:r>
                        <a:rPr lang="ar-SA" sz="2400" kern="1200" dirty="0" smtClean="0">
                          <a:solidFill>
                            <a:schemeClr val="tx1"/>
                          </a:solidFill>
                          <a:latin typeface="Traditional Arabic" pitchFamily="18" charset="-78"/>
                          <a:ea typeface="+mn-ea"/>
                          <a:cs typeface="Traditional Arabic" pitchFamily="18" charset="-78"/>
                        </a:rPr>
                        <a:t>لفظُ </a:t>
                      </a:r>
                      <a:r>
                        <a:rPr lang="ar-AE" sz="2400" kern="1200" dirty="0" smtClean="0">
                          <a:solidFill>
                            <a:schemeClr val="tx1"/>
                          </a:solidFill>
                          <a:latin typeface="Traditional Arabic" pitchFamily="18" charset="-78"/>
                          <a:ea typeface="+mn-ea"/>
                          <a:cs typeface="Traditional Arabic" pitchFamily="18" charset="-78"/>
                        </a:rPr>
                        <a:t>الشهادتان يرمز </a:t>
                      </a:r>
                      <a:r>
                        <a:rPr lang="ar-SA" sz="2400" kern="1200" dirty="0" smtClean="0">
                          <a:solidFill>
                            <a:schemeClr val="tx1"/>
                          </a:solidFill>
                          <a:latin typeface="Traditional Arabic" pitchFamily="18" charset="-78"/>
                          <a:ea typeface="+mn-ea"/>
                          <a:cs typeface="Traditional Arabic" pitchFamily="18" charset="-78"/>
                        </a:rPr>
                        <a:t>اتباع</a:t>
                      </a:r>
                      <a:r>
                        <a:rPr lang="ar-AE" sz="2400" kern="1200" dirty="0" smtClean="0">
                          <a:solidFill>
                            <a:schemeClr val="tx1"/>
                          </a:solidFill>
                          <a:latin typeface="Traditional Arabic" pitchFamily="18" charset="-78"/>
                          <a:ea typeface="+mn-ea"/>
                          <a:cs typeface="Traditional Arabic" pitchFamily="18" charset="-78"/>
                        </a:rPr>
                        <a:t>ا لإنسان </a:t>
                      </a:r>
                      <a:r>
                        <a:rPr lang="ar-SA" sz="2400" kern="1200" dirty="0" smtClean="0">
                          <a:solidFill>
                            <a:schemeClr val="tx1"/>
                          </a:solidFill>
                          <a:latin typeface="Traditional Arabic" pitchFamily="18" charset="-78"/>
                          <a:ea typeface="+mn-ea"/>
                          <a:cs typeface="Traditional Arabic" pitchFamily="18" charset="-78"/>
                        </a:rPr>
                        <a:t> لل</a:t>
                      </a:r>
                      <a:r>
                        <a:rPr lang="ar-AE" sz="2400" kern="1200" dirty="0" smtClean="0">
                          <a:solidFill>
                            <a:schemeClr val="tx1"/>
                          </a:solidFill>
                          <a:latin typeface="Traditional Arabic" pitchFamily="18" charset="-78"/>
                          <a:ea typeface="+mn-ea"/>
                          <a:cs typeface="Traditional Arabic" pitchFamily="18" charset="-78"/>
                        </a:rPr>
                        <a:t>إسلام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p>
                      <a:pPr marL="0" marR="0" algn="just"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الكتاب المدرسي</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2973">
                <a:tc>
                  <a:txBody>
                    <a:bodyPr/>
                    <a:lstStyle/>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الفرض المنزلي</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2</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pPr>
                      <a:r>
                        <a:rPr lang="ar-SA" sz="2400" dirty="0">
                          <a:latin typeface="Calibri"/>
                          <a:ea typeface="Times New Roman"/>
                          <a:cs typeface="Traditional Arabic"/>
                        </a:rPr>
                        <a:t>حل الفرض المنزلي – مراجعة ما تعلمناه في الصف بالإجابة عن الاسئلة.</a:t>
                      </a:r>
                      <a:endParaRPr lang="en-US" sz="24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أن يجيب الطالب على أسئلة الفرض المنزلي.</a:t>
                      </a:r>
                      <a:endParaRPr lang="en-US" sz="2400" dirty="0">
                        <a:latin typeface="Traditional Arabic" pitchFamily="18" charset="-78"/>
                        <a:ea typeface="Times New Roman"/>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يذكر الطالب الشهادتين.</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AE" sz="2400" dirty="0" smtClean="0">
                          <a:latin typeface="Traditional Arabic" pitchFamily="18" charset="-78"/>
                          <a:ea typeface="Times New Roman"/>
                          <a:cs typeface="Traditional Arabic" pitchFamily="18" charset="-78"/>
                        </a:rPr>
                        <a:t>ال</a:t>
                      </a:r>
                      <a:r>
                        <a:rPr lang="ar-AE" sz="2400" kern="1200" dirty="0" smtClean="0">
                          <a:solidFill>
                            <a:schemeClr val="tx1"/>
                          </a:solidFill>
                          <a:latin typeface="Traditional Arabic" pitchFamily="18" charset="-78"/>
                          <a:ea typeface="+mn-ea"/>
                          <a:cs typeface="Traditional Arabic" pitchFamily="18" charset="-78"/>
                        </a:rPr>
                        <a:t>ما هي</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الش</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هاد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ت</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ي</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AE" sz="2400" kern="1200" dirty="0" smtClean="0">
                          <a:solidFill>
                            <a:schemeClr val="tx1"/>
                          </a:solidFill>
                          <a:latin typeface="Traditional Arabic" pitchFamily="18" charset="-78"/>
                          <a:ea typeface="+mn-ea"/>
                          <a:cs typeface="Traditional Arabic" pitchFamily="18" charset="-78"/>
                        </a:rPr>
                        <a:t> ما م</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ع</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نى الش</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هادتين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الكتاب المدرسي</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ed Rectangle 4">
            <a:hlinkClick r:id="rId2" action="ppaction://hlinksldjump"/>
          </p:cNvPr>
          <p:cNvSpPr/>
          <p:nvPr/>
        </p:nvSpPr>
        <p:spPr>
          <a:xfrm>
            <a:off x="467544"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flower-pattern-powerpoint.jpg"/>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9" name="מציין מיקום של תאריך 8"/>
          <p:cNvSpPr>
            <a:spLocks noGrp="1"/>
          </p:cNvSpPr>
          <p:nvPr>
            <p:ph type="dt" sz="half" idx="10"/>
          </p:nvPr>
        </p:nvSpPr>
        <p:spPr>
          <a:xfrm>
            <a:off x="0" y="188640"/>
            <a:ext cx="2483768" cy="365125"/>
          </a:xfrm>
        </p:spPr>
        <p:txBody>
          <a:bodyPr/>
          <a:lstStyle/>
          <a:p>
            <a:r>
              <a:rPr lang="ar-AE" sz="2800" b="1" dirty="0" smtClean="0">
                <a:solidFill>
                  <a:schemeClr val="tx2">
                    <a:lumMod val="50000"/>
                  </a:schemeClr>
                </a:solidFill>
                <a:latin typeface="Traditional Arabic" pitchFamily="18" charset="-78"/>
                <a:cs typeface="Traditional Arabic" pitchFamily="18" charset="-78"/>
              </a:rPr>
              <a:t>الأحد   </a:t>
            </a:r>
            <a:r>
              <a:rPr lang="ar-AE" sz="2800" b="1" dirty="0" smtClean="0">
                <a:solidFill>
                  <a:schemeClr val="tx2">
                    <a:lumMod val="50000"/>
                  </a:schemeClr>
                </a:solidFill>
                <a:latin typeface="Aharoni" pitchFamily="2" charset="-79"/>
                <a:cs typeface="Traditional Arabic" pitchFamily="18" charset="-78"/>
              </a:rPr>
              <a:t>4/3/2012</a:t>
            </a:r>
            <a:endParaRPr lang="he-IL" sz="2800" b="1" dirty="0">
              <a:solidFill>
                <a:schemeClr val="tx2">
                  <a:lumMod val="50000"/>
                </a:schemeClr>
              </a:solidFill>
              <a:latin typeface="Aharoni" pitchFamily="2" charset="-79"/>
              <a:cs typeface="Aharoni" pitchFamily="2" charset="-79"/>
            </a:endParaRPr>
          </a:p>
        </p:txBody>
      </p:sp>
      <p:sp>
        <p:nvSpPr>
          <p:cNvPr id="6" name="TextBox 5"/>
          <p:cNvSpPr txBox="1"/>
          <p:nvPr/>
        </p:nvSpPr>
        <p:spPr>
          <a:xfrm>
            <a:off x="539552" y="1628800"/>
            <a:ext cx="7992888" cy="4401205"/>
          </a:xfrm>
          <a:prstGeom prst="rect">
            <a:avLst/>
          </a:prstGeom>
          <a:noFill/>
        </p:spPr>
        <p:txBody>
          <a:bodyPr wrap="square" rtlCol="1">
            <a:spAutoFit/>
          </a:bodyPr>
          <a:lstStyle/>
          <a:p>
            <a:pPr marL="514350" indent="-514350"/>
            <a:r>
              <a:rPr lang="ar-SA" sz="4000" dirty="0" smtClean="0">
                <a:latin typeface="Traditional Arabic" pitchFamily="18" charset="-78"/>
                <a:cs typeface="Traditional Arabic" pitchFamily="18" charset="-78"/>
              </a:rPr>
              <a:t>شروطُ العملِ مقابل النِّقاطِ للمجموعةِ</a:t>
            </a:r>
            <a:endParaRPr lang="ar-AE" sz="4000" dirty="0" smtClean="0">
              <a:latin typeface="Traditional Arabic" pitchFamily="18" charset="-78"/>
              <a:cs typeface="Traditional Arabic" pitchFamily="18" charset="-78"/>
            </a:endParaRPr>
          </a:p>
          <a:p>
            <a:pPr marL="514350" indent="-514350"/>
            <a:endParaRPr lang="ar-AE" sz="4000" dirty="0" smtClean="0">
              <a:latin typeface="Traditional Arabic" pitchFamily="18" charset="-78"/>
              <a:cs typeface="Traditional Arabic" pitchFamily="18" charset="-78"/>
            </a:endParaRPr>
          </a:p>
          <a:p>
            <a:pPr marL="514350" indent="-514350"/>
            <a:r>
              <a:rPr lang="ar-SA" sz="4000" dirty="0" smtClean="0">
                <a:latin typeface="Traditional Arabic" pitchFamily="18" charset="-78"/>
                <a:cs typeface="Traditional Arabic" pitchFamily="18" charset="-78"/>
              </a:rPr>
              <a:t>   ا</a:t>
            </a:r>
            <a:r>
              <a:rPr lang="ar-AE" sz="4000" dirty="0" smtClean="0">
                <a:latin typeface="Traditional Arabic" pitchFamily="18" charset="-78"/>
                <a:cs typeface="Traditional Arabic" pitchFamily="18" charset="-78"/>
              </a:rPr>
              <a:t>لتعاون</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بين </a:t>
            </a:r>
            <a:r>
              <a:rPr lang="ar-SA" sz="4000" dirty="0" smtClean="0">
                <a:latin typeface="Traditional Arabic" pitchFamily="18" charset="-78"/>
                <a:cs typeface="Traditional Arabic" pitchFamily="18" charset="-78"/>
              </a:rPr>
              <a:t>أّ</a:t>
            </a:r>
            <a:r>
              <a:rPr lang="ar-AE" sz="4000" dirty="0" smtClean="0">
                <a:latin typeface="Traditional Arabic" pitchFamily="18" charset="-78"/>
                <a:cs typeface="Traditional Arabic" pitchFamily="18" charset="-78"/>
              </a:rPr>
              <a:t>ف</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راد</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المجموعة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  -  </a:t>
            </a:r>
            <a:r>
              <a:rPr lang="ar-AE" sz="4000" dirty="0" smtClean="0">
                <a:latin typeface="Traditional Arabic" pitchFamily="18" charset="-78"/>
                <a:cs typeface="Traditional Arabic" pitchFamily="18" charset="-78"/>
              </a:rPr>
              <a:t>3 نقاط</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a:t>
            </a:r>
          </a:p>
          <a:p>
            <a:pPr marL="514350" indent="-514350"/>
            <a:r>
              <a:rPr lang="ar-SA" sz="4000" dirty="0" smtClean="0">
                <a:latin typeface="Traditional Arabic" pitchFamily="18" charset="-78"/>
                <a:cs typeface="Traditional Arabic" pitchFamily="18" charset="-78"/>
              </a:rPr>
              <a:t>   ا</a:t>
            </a:r>
            <a:r>
              <a:rPr lang="ar-AE" sz="4000" dirty="0" smtClean="0">
                <a:latin typeface="Traditional Arabic" pitchFamily="18" charset="-78"/>
                <a:cs typeface="Traditional Arabic" pitchFamily="18" charset="-78"/>
              </a:rPr>
              <a:t>لعمل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بنظام</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               -  </a:t>
            </a:r>
            <a:r>
              <a:rPr lang="ar-AE" sz="4000" dirty="0" smtClean="0">
                <a:latin typeface="Traditional Arabic" pitchFamily="18" charset="-78"/>
                <a:cs typeface="Traditional Arabic" pitchFamily="18" charset="-78"/>
              </a:rPr>
              <a:t>3 </a:t>
            </a:r>
            <a:r>
              <a:rPr lang="ar-SA" sz="4000" dirty="0" smtClean="0">
                <a:latin typeface="Traditional Arabic" pitchFamily="18" charset="-78"/>
                <a:cs typeface="Traditional Arabic" pitchFamily="18" charset="-78"/>
              </a:rPr>
              <a:t>نِقاطٍ.</a:t>
            </a:r>
          </a:p>
          <a:p>
            <a:pPr marL="514350" indent="-514350"/>
            <a:r>
              <a:rPr lang="ar-SA" sz="4000" dirty="0" smtClean="0">
                <a:latin typeface="Traditional Arabic" pitchFamily="18" charset="-78"/>
                <a:cs typeface="Traditional Arabic" pitchFamily="18" charset="-78"/>
              </a:rPr>
              <a:t>   السرعةُ في العملِ</a:t>
            </a:r>
            <a:r>
              <a:rPr lang="ar-AE" sz="4000" dirty="0" smtClean="0">
                <a:latin typeface="Traditional Arabic" pitchFamily="18" charset="-78"/>
                <a:cs typeface="Traditional Arabic" pitchFamily="18" charset="-78"/>
              </a:rPr>
              <a:t> </a:t>
            </a:r>
            <a:r>
              <a:rPr lang="ar-SA" sz="4000" dirty="0" smtClean="0">
                <a:latin typeface="Traditional Arabic" pitchFamily="18" charset="-78"/>
                <a:cs typeface="Traditional Arabic" pitchFamily="18" charset="-78"/>
              </a:rPr>
              <a:t>           - </a:t>
            </a:r>
            <a:r>
              <a:rPr lang="ar-AE" sz="4000" dirty="0" smtClean="0">
                <a:latin typeface="Traditional Arabic" pitchFamily="18" charset="-78"/>
                <a:cs typeface="Traditional Arabic" pitchFamily="18" charset="-78"/>
              </a:rPr>
              <a:t>3 نقاط</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a:t>
            </a:r>
          </a:p>
          <a:p>
            <a:pPr marL="514350" indent="-514350"/>
            <a:endParaRPr lang="ar-AE" sz="4000" dirty="0" smtClean="0">
              <a:latin typeface="Traditional Arabic" pitchFamily="18" charset="-78"/>
              <a:cs typeface="Traditional Arabic" pitchFamily="18" charset="-78"/>
            </a:endParaRPr>
          </a:p>
          <a:p>
            <a:pPr marL="514350" indent="-514350"/>
            <a:r>
              <a:rPr lang="ar-AE" sz="4000" dirty="0" smtClean="0">
                <a:latin typeface="Traditional Arabic" pitchFamily="18" charset="-78"/>
                <a:cs typeface="Traditional Arabic" pitchFamily="18" charset="-78"/>
              </a:rPr>
              <a:t>كل مجموعة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تحصل</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على 9 نقاط</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تفوز</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 بجائزة</a:t>
            </a:r>
            <a:r>
              <a:rPr lang="ar-SA" sz="4000" dirty="0" smtClean="0">
                <a:latin typeface="Traditional Arabic" pitchFamily="18" charset="-78"/>
                <a:cs typeface="Traditional Arabic" pitchFamily="18" charset="-78"/>
              </a:rPr>
              <a:t>ٍ</a:t>
            </a:r>
            <a:r>
              <a:rPr lang="ar-AE" sz="4000" dirty="0" smtClean="0">
                <a:latin typeface="Traditional Arabic" pitchFamily="18" charset="-78"/>
                <a:cs typeface="Traditional Arabic" pitchFamily="18" charset="-78"/>
              </a:rPr>
              <a:t>.</a:t>
            </a:r>
          </a:p>
        </p:txBody>
      </p:sp>
      <p:sp>
        <p:nvSpPr>
          <p:cNvPr id="5" name="مستطيل 4"/>
          <p:cNvSpPr/>
          <p:nvPr/>
        </p:nvSpPr>
        <p:spPr>
          <a:xfrm>
            <a:off x="2411760" y="692696"/>
            <a:ext cx="4572000" cy="707886"/>
          </a:xfrm>
          <a:prstGeom prst="rect">
            <a:avLst/>
          </a:prstGeom>
        </p:spPr>
        <p:txBody>
          <a:bodyPr>
            <a:spAutoFit/>
          </a:bodyPr>
          <a:lstStyle/>
          <a:p>
            <a:pPr marL="514350" indent="-514350">
              <a:buFont typeface="+mj-lt"/>
              <a:buAutoNum type="arabicPeriod"/>
            </a:pPr>
            <a:r>
              <a:rPr lang="ar-SA" sz="4000" dirty="0" smtClean="0">
                <a:latin typeface="Traditional Arabic" pitchFamily="18" charset="-78"/>
                <a:cs typeface="Traditional Arabic" pitchFamily="18" charset="-78"/>
              </a:rPr>
              <a:t>فَعاليَةُ أَركْانُ الإِسْلامِ</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609600" y="0"/>
            <a:ext cx="8138864" cy="6597352"/>
          </a:xfrm>
        </p:spPr>
        <p:txBody>
          <a:bodyPr>
            <a:noAutofit/>
          </a:bodyPr>
          <a:lstStyle/>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r>
              <a:rPr lang="ar-SA" dirty="0" smtClean="0">
                <a:latin typeface="Traditional Arabic" pitchFamily="18" charset="-78"/>
                <a:cs typeface="Traditional Arabic" pitchFamily="18" charset="-78"/>
              </a:rPr>
              <a:t>نموذج تخطيط </a:t>
            </a:r>
            <a:r>
              <a:rPr lang="ar-AE" dirty="0" smtClean="0">
                <a:latin typeface="Traditional Arabic" pitchFamily="18" charset="-78"/>
                <a:cs typeface="Traditional Arabic" pitchFamily="18" charset="-78"/>
              </a:rPr>
              <a:t>الدرس </a:t>
            </a:r>
            <a:r>
              <a:rPr lang="ar-SA" dirty="0" smtClean="0">
                <a:latin typeface="Traditional Arabic" pitchFamily="18" charset="-78"/>
                <a:cs typeface="Traditional Arabic" pitchFamily="18" charset="-78"/>
              </a:rPr>
              <a:t>الثالث</a:t>
            </a:r>
          </a:p>
          <a:p>
            <a:pPr algn="ctr" rtl="1">
              <a:buNone/>
            </a:pPr>
            <a:endParaRPr lang="ar-SA" dirty="0" smtClean="0">
              <a:latin typeface="Traditional Arabic" pitchFamily="18" charset="-78"/>
              <a:cs typeface="Traditional Arabic" pitchFamily="18" charset="-78"/>
            </a:endParaRPr>
          </a:p>
          <a:p>
            <a:pPr algn="ctr">
              <a:buNone/>
            </a:pPr>
            <a:r>
              <a:rPr lang="ar-AE" dirty="0" smtClean="0">
                <a:latin typeface="Traditional Arabic" pitchFamily="18" charset="-78"/>
                <a:cs typeface="Traditional Arabic" pitchFamily="18" charset="-78"/>
              </a:rPr>
              <a:t>ش</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ر</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ح</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الر</a:t>
            </a:r>
            <a:r>
              <a:rPr lang="ar-SA" dirty="0" smtClean="0">
                <a:latin typeface="Traditional Arabic" pitchFamily="18" charset="-78"/>
                <a:cs typeface="Traditional Arabic" pitchFamily="18" charset="-78"/>
              </a:rPr>
              <a:t>ُّكْ</a:t>
            </a:r>
            <a:r>
              <a:rPr lang="ar-AE" dirty="0" smtClean="0">
                <a:latin typeface="Traditional Arabic" pitchFamily="18" charset="-78"/>
                <a:cs typeface="Traditional Arabic" pitchFamily="18" charset="-78"/>
              </a:rPr>
              <a:t>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الث</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ال</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ث</a:t>
            </a:r>
            <a:r>
              <a:rPr lang="ar-SA" dirty="0" smtClean="0">
                <a:latin typeface="Traditional Arabic" pitchFamily="18" charset="-78"/>
                <a:cs typeface="Traditional Arabic" pitchFamily="18" charset="-78"/>
              </a:rPr>
              <a:t>ِ </a:t>
            </a:r>
            <a:r>
              <a:rPr lang="ar-AE" dirty="0" smtClean="0">
                <a:latin typeface="Traditional Arabic" pitchFamily="18" charset="-78"/>
                <a:cs typeface="Traditional Arabic" pitchFamily="18" charset="-78"/>
              </a:rPr>
              <a:t>– إيتاء</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الزكاة</a:t>
            </a:r>
            <a:r>
              <a:rPr lang="ar-SA" dirty="0" smtClean="0">
                <a:latin typeface="Traditional Arabic" pitchFamily="18" charset="-78"/>
                <a:cs typeface="Traditional Arabic" pitchFamily="18" charset="-78"/>
              </a:rPr>
              <a:t>ِ</a:t>
            </a:r>
            <a:endParaRPr lang="ar-AE" dirty="0" smtClean="0">
              <a:latin typeface="Traditional Arabic" pitchFamily="18" charset="-78"/>
              <a:cs typeface="Traditional Arabic" pitchFamily="18" charset="-78"/>
            </a:endParaRPr>
          </a:p>
          <a:p>
            <a:pPr algn="ctr">
              <a:buNone/>
            </a:pPr>
            <a:endParaRPr lang="ar-AE" dirty="0" smtClean="0">
              <a:latin typeface="Traditional Arabic" pitchFamily="18" charset="-78"/>
              <a:cs typeface="Traditional Arabic" pitchFamily="18" charset="-78"/>
            </a:endParaRPr>
          </a:p>
          <a:p>
            <a:pPr algn="ctr">
              <a:buNone/>
            </a:pPr>
            <a:r>
              <a:rPr lang="ar-AE" dirty="0" smtClean="0">
                <a:latin typeface="Traditional Arabic" pitchFamily="18" charset="-78"/>
                <a:cs typeface="Traditional Arabic" pitchFamily="18" charset="-78"/>
              </a:rPr>
              <a:t>و</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الر</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ك</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a:t>
            </a:r>
            <a:r>
              <a:rPr lang="ar-SA" dirty="0" smtClean="0">
                <a:latin typeface="Traditional Arabic" pitchFamily="18" charset="-78"/>
                <a:cs typeface="Traditional Arabic" pitchFamily="18" charset="-78"/>
              </a:rPr>
              <a:t>الرّابِعِ </a:t>
            </a:r>
            <a:r>
              <a:rPr lang="ar-AE" dirty="0" smtClean="0">
                <a:latin typeface="Traditional Arabic" pitchFamily="18" charset="-78"/>
                <a:cs typeface="Traditional Arabic" pitchFamily="18" charset="-78"/>
              </a:rPr>
              <a:t>– ص</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و</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م</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ر</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م</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ضان</a:t>
            </a:r>
            <a:r>
              <a:rPr lang="ar-SA" dirty="0" smtClean="0">
                <a:latin typeface="Traditional Arabic" pitchFamily="18" charset="-78"/>
                <a:cs typeface="Traditional Arabic" pitchFamily="18" charset="-78"/>
              </a:rPr>
              <a:t>َ</a:t>
            </a:r>
            <a:endParaRPr lang="ar-AE" dirty="0" smtClean="0">
              <a:latin typeface="Traditional Arabic" pitchFamily="18" charset="-78"/>
              <a:cs typeface="Traditional Arabic" pitchFamily="18" charset="-78"/>
            </a:endParaRPr>
          </a:p>
          <a:p>
            <a:pPr algn="ctr">
              <a:buNone/>
            </a:pPr>
            <a:endParaRPr lang="ar-AE" dirty="0" smtClean="0">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r" rtl="1">
              <a:buNone/>
            </a:pPr>
            <a:endParaRPr lang="en-US"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a:hlinkClick r:id="rId2" action="ppaction://hlinksldjump"/>
          </p:cNvPr>
          <p:cNvPicPr>
            <a:picLocks noChangeAspect="1"/>
          </p:cNvPicPr>
          <p:nvPr/>
        </p:nvPicPr>
        <p:blipFill>
          <a:blip r:embed="rId3"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152400" y="336848"/>
            <a:ext cx="8458200" cy="6216352"/>
          </a:xfrm>
        </p:spPr>
        <p:txBody>
          <a:bodyPr>
            <a:noAutofit/>
          </a:bodyPr>
          <a:lstStyle/>
          <a:p>
            <a:pPr algn="r" rtl="1">
              <a:buNone/>
            </a:pPr>
            <a:endParaRPr lang="ar-SA"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إدراكية (</a:t>
            </a:r>
            <a:r>
              <a:rPr lang="ar-SA" sz="2400" dirty="0" smtClean="0">
                <a:latin typeface="Traditional Arabic" pitchFamily="18" charset="-78"/>
                <a:cs typeface="Traditional Arabic" pitchFamily="18" charset="-78"/>
              </a:rPr>
              <a:t>معرفة معلومات،مضامين، قدرات، مهارات، تحصيل، نتاج علمي</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يعرف الطالب معنى الصوم.</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يعرف الطالب معنى الركن الثالث.</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يذكر الطالب اسم الشهر الذي نصوم به.</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يحدد الطالب متى يفطر الصائم.</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يميز الطالب أهمية الزكاة في المجتمع.</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يستنتج الطالب موضوع الدرس من الصورة.</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يربط الطالب الصورة بموضوع الدرس.</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يربط الطالب مقطع الفيديو  بموضوع الدرس.</a:t>
            </a:r>
            <a:endParaRPr lang="en-US" sz="2400" dirty="0" smtClean="0">
              <a:latin typeface="Traditional Arabic" pitchFamily="18" charset="-78"/>
              <a:cs typeface="Traditional Arabic" pitchFamily="18" charset="-78"/>
            </a:endParaRPr>
          </a:p>
          <a:p>
            <a:pPr lvl="0" algn="r" rtl="1"/>
            <a:r>
              <a:rPr lang="ar-SA" sz="2400" dirty="0" smtClean="0">
                <a:latin typeface="Traditional Arabic" pitchFamily="18" charset="-78"/>
                <a:cs typeface="Traditional Arabic" pitchFamily="18" charset="-78"/>
              </a:rPr>
              <a:t>أن يلتزم الطالب بتعليمات المعلمة.</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4"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1295400"/>
            <a:ext cx="7941568" cy="4343400"/>
          </a:xfrm>
        </p:spPr>
        <p:txBody>
          <a:bodyPr>
            <a:noAutofit/>
          </a:bodyPr>
          <a:lstStyle/>
          <a:p>
            <a:pPr algn="r" rtl="1">
              <a:buNone/>
            </a:pPr>
            <a:r>
              <a:rPr lang="ar-SA" sz="2400" b="1" dirty="0" smtClean="0">
                <a:latin typeface="Traditional Arabic" pitchFamily="18" charset="-78"/>
                <a:cs typeface="Traditional Arabic" pitchFamily="18" charset="-78"/>
              </a:rPr>
              <a:t>أهداف وجدانية (</a:t>
            </a:r>
            <a:r>
              <a:rPr lang="ar-SA" sz="2400" dirty="0" smtClean="0">
                <a:latin typeface="Traditional Arabic" pitchFamily="18" charset="-78"/>
                <a:cs typeface="Traditional Arabic" pitchFamily="18" charset="-78"/>
              </a:rPr>
              <a:t>انفعالات، مشاعر، أحاسيس، ميول، اتجاهات، اهتمامات، استجابات، مواقف</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en-US"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أن يدرك الطالب أهمية مساعدة الآخرين.</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يقدر أهمية أداء الفروض المفروضة من الله تعالى.</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يذوت الطالب أهمية أداء الفروض التي فرضها الله تعلى علينا.</a:t>
            </a:r>
            <a:endParaRPr lang="en-US" sz="2400" dirty="0" smtClean="0">
              <a:latin typeface="Traditional Arabic" pitchFamily="18" charset="-78"/>
              <a:cs typeface="Traditional Arabic" pitchFamily="18" charset="-78"/>
            </a:endParaRPr>
          </a:p>
          <a:p>
            <a:pPr algn="r" rtl="1">
              <a:buNone/>
            </a:pPr>
            <a:endParaRPr lang="en-US" sz="2400" b="1"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أهداف إجتماعية (</a:t>
            </a:r>
            <a:r>
              <a:rPr lang="ar-SA" sz="2400" dirty="0" smtClean="0">
                <a:latin typeface="Traditional Arabic" pitchFamily="18" charset="-78"/>
                <a:cs typeface="Traditional Arabic" pitchFamily="18" charset="-78"/>
              </a:rPr>
              <a:t>تفاعل، بلورة صفية، نزعة انسانية، علاقة اجتماعية، انسجام، نظام، انضباط</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r>
              <a:rPr lang="en-US"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أن يتعاون الطالب مع أفراد مجموعته.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يساعد الطالب زملائِهِ.</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09600" y="685800"/>
            <a:ext cx="7941568" cy="5334000"/>
          </a:xfrm>
        </p:spPr>
        <p:txBody>
          <a:bodyPr>
            <a:noAutofit/>
          </a:bodyPr>
          <a:lstStyle/>
          <a:p>
            <a:pPr algn="r" rtl="1">
              <a:buNone/>
            </a:pPr>
            <a:r>
              <a:rPr lang="ar-SA" sz="2400" b="1" dirty="0" smtClean="0">
                <a:latin typeface="Traditional Arabic" pitchFamily="18" charset="-78"/>
                <a:cs typeface="Traditional Arabic" pitchFamily="18" charset="-78"/>
              </a:rPr>
              <a:t>أهداف نفسحركية (</a:t>
            </a:r>
            <a:r>
              <a:rPr lang="ar-SA" sz="2400" dirty="0" smtClean="0">
                <a:latin typeface="Traditional Arabic" pitchFamily="18" charset="-78"/>
                <a:cs typeface="Traditional Arabic" pitchFamily="18" charset="-78"/>
              </a:rPr>
              <a:t>تدريب، أداء، مهارات، تناسق، كفاءات، تصميم سلوك، إنتاج</a:t>
            </a:r>
            <a:r>
              <a:rPr lang="ar-SA" sz="2400" b="1" dirty="0" smtClean="0">
                <a:latin typeface="Traditional Arabic" pitchFamily="18" charset="-78"/>
                <a:cs typeface="Traditional Arabic" pitchFamily="18" charset="-78"/>
              </a:rPr>
              <a:t>)</a:t>
            </a:r>
            <a:endParaRPr lang="en-US" sz="2400" b="1"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لقراءة زملائه للركن الرابع.</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الطلاب لشرح المعلمة للركن الرابع.</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إلى تعليمات المعلمة.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الطالب لقراءة زملائه للركن الثالث.</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يستمع الطلاب لشرح المعلمة للركن الثالث.</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يشاهد الطالب مقطع الفيديو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عن أسئلة العارضة.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على أسئلة الفرض المنزلي </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يجيب الطالب عن أسئلة المعلمة.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يرى الطالب الصورة المعروضة.</a:t>
            </a: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أن يرى الطالب الصورة المعروضة.</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7" name="Rounded Rectangle 6">
            <a:hlinkClick r:id="rId4" action="ppaction://hlinksldjump"/>
          </p:cNvPr>
          <p:cNvSpPr/>
          <p:nvPr/>
        </p:nvSpPr>
        <p:spPr>
          <a:xfrm>
            <a:off x="2339752"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0" y="-27384"/>
            <a:ext cx="9143999" cy="688538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01216" y="404664"/>
            <a:ext cx="7787208" cy="6120680"/>
          </a:xfrm>
        </p:spPr>
        <p:txBody>
          <a:bodyPr>
            <a:normAutofit lnSpcReduction="10000"/>
          </a:bodyPr>
          <a:lstStyle/>
          <a:p>
            <a:pPr algn="r" rtl="1"/>
            <a:r>
              <a:rPr lang="ar-SA" sz="2400" b="1" dirty="0" smtClean="0">
                <a:latin typeface="Traditional Arabic" pitchFamily="18" charset="-78"/>
                <a:cs typeface="Traditional Arabic" pitchFamily="18" charset="-78"/>
              </a:rPr>
              <a:t>إستراتيجية التدريس (</a:t>
            </a:r>
            <a:r>
              <a:rPr lang="ar-SA" sz="2400" dirty="0" smtClean="0">
                <a:latin typeface="Traditional Arabic" pitchFamily="18" charset="-78"/>
                <a:cs typeface="Traditional Arabic" pitchFamily="18" charset="-78"/>
              </a:rPr>
              <a:t>وجاهية، حوارية، مجموعات، زوجية، فردانية</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b="1" dirty="0" smtClean="0">
                <a:latin typeface="Traditional Arabic" pitchFamily="18" charset="-78"/>
                <a:cs typeface="Traditional Arabic" pitchFamily="18" charset="-78"/>
              </a:rPr>
              <a:t>وجاهية</a:t>
            </a:r>
            <a:r>
              <a:rPr lang="en-US" sz="2400" b="1" dirty="0" smtClean="0">
                <a:latin typeface="Traditional Arabic" pitchFamily="18" charset="-78"/>
                <a:cs typeface="Traditional Arabic" pitchFamily="18" charset="-78"/>
              </a:rPr>
              <a:t> </a:t>
            </a:r>
          </a:p>
          <a:p>
            <a:pPr algn="r" rtl="1">
              <a:buNone/>
            </a:pP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طريقة التدريس (</a:t>
            </a:r>
            <a:r>
              <a:rPr lang="ar-SA" sz="2400" dirty="0" smtClean="0">
                <a:latin typeface="Traditional Arabic" pitchFamily="18" charset="-78"/>
                <a:cs typeface="Traditional Arabic" pitchFamily="18" charset="-78"/>
              </a:rPr>
              <a:t>إيضاحات، بحث واستكشاف، عرض، فعاليات، عمل ذاتي، تمثيل أدوار</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 عرض .</a:t>
            </a:r>
            <a:endParaRPr lang="en-US" sz="2400" dirty="0" smtClean="0">
              <a:latin typeface="Traditional Arabic" pitchFamily="18" charset="-78"/>
              <a:cs typeface="Traditional Arabic" pitchFamily="18" charset="-78"/>
            </a:endParaRPr>
          </a:p>
          <a:p>
            <a:pPr algn="r" rtl="1">
              <a:buNone/>
            </a:pPr>
            <a:r>
              <a:rPr lang="ar-SA" sz="2400" dirty="0" smtClean="0">
                <a:latin typeface="Traditional Arabic" pitchFamily="18" charset="-78"/>
                <a:cs typeface="Traditional Arabic" pitchFamily="18" charset="-78"/>
              </a:rPr>
              <a:t> </a:t>
            </a: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أسلوب التدريس (</a:t>
            </a:r>
            <a:r>
              <a:rPr lang="ar-SA" sz="2400" dirty="0" smtClean="0">
                <a:latin typeface="Traditional Arabic" pitchFamily="18" charset="-78"/>
                <a:cs typeface="Traditional Arabic" pitchFamily="18" charset="-78"/>
              </a:rPr>
              <a:t>محاضرة، أوراق عمل وتمارين، أسئلة بحث واستقراء، تعليم للإتقان </a:t>
            </a:r>
            <a:r>
              <a:rPr lang="ar-SA" sz="2400" b="1" dirty="0" smtClean="0">
                <a:latin typeface="Traditional Arabic" pitchFamily="18" charset="-78"/>
                <a:cs typeface="Traditional Arabic" pitchFamily="18" charset="-78"/>
              </a:rPr>
              <a:t>)</a:t>
            </a:r>
            <a:endParaRPr lang="en-US" sz="2400" dirty="0" smtClean="0">
              <a:latin typeface="Traditional Arabic" pitchFamily="18" charset="-78"/>
              <a:cs typeface="Traditional Arabic" pitchFamily="18" charset="-78"/>
            </a:endParaRPr>
          </a:p>
          <a:p>
            <a:pPr algn="r" rtl="1">
              <a:buNone/>
            </a:pPr>
            <a:r>
              <a:rPr lang="en-US" sz="2400" dirty="0" smtClean="0">
                <a:latin typeface="Traditional Arabic" pitchFamily="18" charset="-78"/>
                <a:cs typeface="Traditional Arabic" pitchFamily="18" charset="-78"/>
              </a:rPr>
              <a:t>      </a:t>
            </a:r>
            <a:r>
              <a:rPr lang="ar-SA" sz="2400" dirty="0" smtClean="0">
                <a:latin typeface="Traditional Arabic" pitchFamily="18" charset="-78"/>
                <a:cs typeface="Traditional Arabic" pitchFamily="18" charset="-78"/>
              </a:rPr>
              <a:t>تعليم للإتقان</a:t>
            </a:r>
            <a:endParaRPr lang="en-US" sz="2400" dirty="0" smtClean="0">
              <a:latin typeface="Traditional Arabic" pitchFamily="18" charset="-78"/>
              <a:cs typeface="Traditional Arabic" pitchFamily="18" charset="-78"/>
            </a:endParaRPr>
          </a:p>
          <a:p>
            <a:pPr algn="r" rtl="1">
              <a:buNone/>
            </a:pPr>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مصادر إضافية  - الإنترنت</a:t>
            </a:r>
            <a:endParaRPr lang="en-US" sz="2400" dirty="0" smtClean="0">
              <a:latin typeface="Traditional Arabic" pitchFamily="18" charset="-78"/>
              <a:cs typeface="Traditional Arabic" pitchFamily="18" charset="-78"/>
            </a:endParaRPr>
          </a:p>
          <a:p>
            <a:pPr algn="r" rtl="1"/>
            <a:endParaRPr lang="en-US" sz="2400" dirty="0" smtClean="0">
              <a:latin typeface="Traditional Arabic" pitchFamily="18" charset="-78"/>
              <a:cs typeface="Traditional Arabic" pitchFamily="18" charset="-78"/>
            </a:endParaRPr>
          </a:p>
          <a:p>
            <a:pPr algn="r" rtl="1"/>
            <a:r>
              <a:rPr lang="ar-SA" sz="2400" dirty="0" smtClean="0">
                <a:latin typeface="Traditional Arabic" pitchFamily="18" charset="-78"/>
                <a:cs typeface="Traditional Arabic" pitchFamily="18" charset="-78"/>
              </a:rPr>
              <a:t>وسائل تعليمية (إيضاح/مُعينة) - عارضة</a:t>
            </a:r>
            <a:endParaRPr lang="en-US" sz="2400" dirty="0" smtClean="0">
              <a:latin typeface="Traditional Arabic" pitchFamily="18" charset="-78"/>
              <a:cs typeface="Traditional Arabic" pitchFamily="18" charset="-78"/>
            </a:endParaRPr>
          </a:p>
          <a:p>
            <a:pPr algn="r" rtl="1"/>
            <a:endParaRPr lang="en-US" sz="2400" b="1"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الأفكار المركزية   - </a:t>
            </a:r>
            <a:r>
              <a:rPr lang="ar-SA" sz="2400" dirty="0" smtClean="0">
                <a:latin typeface="Traditional Arabic" pitchFamily="18" charset="-78"/>
                <a:cs typeface="Traditional Arabic" pitchFamily="18" charset="-78"/>
              </a:rPr>
              <a:t>الزكاة ، الصلاة.</a:t>
            </a:r>
            <a:endParaRPr lang="en-US" sz="2400" dirty="0" smtClean="0">
              <a:latin typeface="Traditional Arabic" pitchFamily="18" charset="-78"/>
              <a:cs typeface="Traditional Arabic" pitchFamily="18" charset="-78"/>
            </a:endParaRPr>
          </a:p>
          <a:p>
            <a:pPr algn="r" rtl="1"/>
            <a:r>
              <a:rPr lang="ar-SA" sz="2400" b="1" dirty="0" smtClean="0">
                <a:latin typeface="Traditional Arabic" pitchFamily="18" charset="-78"/>
                <a:cs typeface="Traditional Arabic" pitchFamily="18" charset="-78"/>
              </a:rPr>
              <a:t>مصطلحات ومفاهيم محورية -  </a:t>
            </a:r>
            <a:r>
              <a:rPr lang="ar-SA" sz="2400" dirty="0" smtClean="0">
                <a:latin typeface="Traditional Arabic" pitchFamily="18" charset="-78"/>
                <a:cs typeface="Traditional Arabic" pitchFamily="18" charset="-78"/>
              </a:rPr>
              <a:t>مساعدة الآخرين، إقامة الصلاة.</a:t>
            </a:r>
            <a:endParaRPr lang="en-US" sz="2400" dirty="0" smtClean="0">
              <a:latin typeface="Traditional Arabic" pitchFamily="18" charset="-78"/>
              <a:cs typeface="Traditional Arabic" pitchFamily="18" charset="-78"/>
            </a:endParaRPr>
          </a:p>
          <a:p>
            <a:pPr algn="r" rtl="1">
              <a:buNone/>
            </a:pPr>
            <a:endParaRPr lang="en-US" sz="2400"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6" name="Rounded Rectangle 5">
            <a:hlinkClick r:id="rId4" action="ppaction://hlinksldjump"/>
          </p:cNvPr>
          <p:cNvSpPr/>
          <p:nvPr/>
        </p:nvSpPr>
        <p:spPr>
          <a:xfrm>
            <a:off x="827584" y="5301208"/>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475488"/>
          <a:ext cx="9144000" cy="6336050"/>
        </p:xfrm>
        <a:graphic>
          <a:graphicData uri="http://schemas.openxmlformats.org/drawingml/2006/table">
            <a:tbl>
              <a:tblPr rtl="1"/>
              <a:tblGrid>
                <a:gridCol w="890848"/>
                <a:gridCol w="1584690"/>
                <a:gridCol w="2797502"/>
                <a:gridCol w="3078204"/>
                <a:gridCol w="792756"/>
              </a:tblGrid>
              <a:tr h="1250422">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الخطوة</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والوقت الزمني </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المضامين والفعاليّات التعليميّة والتعلّميّة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الأهداف</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سيرورة وخطوات العمل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latin typeface="Traditional Arabic" pitchFamily="18" charset="-78"/>
                          <a:ea typeface="Times New Roman"/>
                          <a:cs typeface="Traditional Arabic" pitchFamily="18" charset="-78"/>
                        </a:rPr>
                        <a:t>الأسلوب والوسائل</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4178">
                <a:tc>
                  <a:txBody>
                    <a:bodyPr/>
                    <a:lstStyle/>
                    <a:p>
                      <a:pPr marL="0" marR="0" algn="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التمهيد</a:t>
                      </a:r>
                      <a:endParaRPr lang="en-US" sz="24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en-US" sz="2400" b="1" dirty="0" smtClean="0">
                          <a:latin typeface="Traditional Arabic" pitchFamily="18" charset="-78"/>
                          <a:ea typeface="Times New Roman"/>
                          <a:cs typeface="Traditional Arabic" pitchFamily="18" charset="-78"/>
                        </a:rPr>
                        <a:t>7</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AE" sz="2400" kern="1200" dirty="0" smtClean="0">
                          <a:solidFill>
                            <a:schemeClr val="tx1"/>
                          </a:solidFill>
                          <a:latin typeface="Traditional Arabic" pitchFamily="18" charset="-78"/>
                          <a:ea typeface="+mn-ea"/>
                          <a:cs typeface="Traditional Arabic" pitchFamily="18" charset="-78"/>
                        </a:rPr>
                        <a:t>عصف ذهني عن طريق صورة.</a:t>
                      </a:r>
                      <a:endParaRPr lang="en-US" sz="2400" kern="1200" dirty="0" smtClean="0">
                        <a:solidFill>
                          <a:schemeClr val="tx1"/>
                        </a:solidFill>
                        <a:latin typeface="Traditional Arabic" pitchFamily="18" charset="-78"/>
                        <a:ea typeface="+mn-ea"/>
                        <a:cs typeface="Traditional Arabic" pitchFamily="18" charset="-78"/>
                      </a:endParaRPr>
                    </a:p>
                    <a:p>
                      <a:pPr lvl="0" algn="r" rtl="1"/>
                      <a:r>
                        <a:rPr lang="ar-SA" sz="2400" kern="1200" dirty="0" smtClean="0">
                          <a:solidFill>
                            <a:schemeClr val="tx1"/>
                          </a:solidFill>
                          <a:latin typeface="Traditional Arabic" pitchFamily="18" charset="-78"/>
                          <a:ea typeface="+mn-ea"/>
                          <a:cs typeface="Traditional Arabic" pitchFamily="18" charset="-78"/>
                        </a:rPr>
                        <a:t>ربط الصورة بموضوع الدرس.</a:t>
                      </a:r>
                      <a:endParaRPr lang="en-US" sz="2400" kern="1200" dirty="0" smtClean="0">
                        <a:solidFill>
                          <a:schemeClr val="tx1"/>
                        </a:solidFill>
                        <a:latin typeface="Traditional Arabic" pitchFamily="18" charset="-78"/>
                        <a:ea typeface="+mn-ea"/>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يجيب الطالب عن أسئلة العارضة.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يرى الطالب الصورة المعروضة.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يجيب الطالب عن أسئلة المعلمة.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يربط الطالب الصورة بموضوع الدرس.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يشاهد الطالب مقطع الفيديو .</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يربط الطالب مقطع الفيديو  بموضوع الدرس.</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يستنتج الطالب موضوع الدرس من الصورة.</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بعد التحية والسلام والسؤال عن الأحوال، وكتابة التاريخ واليوم.</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أبدأ الدرس المحوسب بفعالية العصف الذهني عن طريق صورة وأسأل الطلاب " </a:t>
                      </a:r>
                      <a:r>
                        <a:rPr lang="ar-AE" sz="2400" kern="1200" dirty="0" smtClean="0">
                          <a:solidFill>
                            <a:schemeClr val="tx1"/>
                          </a:solidFill>
                          <a:latin typeface="Traditional Arabic" pitchFamily="18" charset="-78"/>
                          <a:ea typeface="+mn-ea"/>
                          <a:cs typeface="Traditional Arabic" pitchFamily="18" charset="-78"/>
                        </a:rPr>
                        <a:t>ماذا ي</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خ</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ط</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ب</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بال</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ك</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ع</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ن</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د</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ما ت</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رى هذ</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ه</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 الص</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ور</a:t>
                      </a:r>
                      <a:r>
                        <a:rPr lang="ar-SA" sz="2400" kern="1200" dirty="0" smtClean="0">
                          <a:solidFill>
                            <a:schemeClr val="tx1"/>
                          </a:solidFill>
                          <a:latin typeface="Traditional Arabic" pitchFamily="18" charset="-78"/>
                          <a:ea typeface="+mn-ea"/>
                          <a:cs typeface="Traditional Arabic" pitchFamily="18" charset="-78"/>
                        </a:rPr>
                        <a:t>َ</a:t>
                      </a:r>
                      <a:r>
                        <a:rPr lang="ar-AE" sz="2400" kern="1200" dirty="0" smtClean="0">
                          <a:solidFill>
                            <a:schemeClr val="tx1"/>
                          </a:solidFill>
                          <a:latin typeface="Traditional Arabic" pitchFamily="18" charset="-78"/>
                          <a:ea typeface="+mn-ea"/>
                          <a:cs typeface="Traditional Arabic" pitchFamily="18" charset="-78"/>
                        </a:rPr>
                        <a:t>ة</a:t>
                      </a:r>
                      <a:r>
                        <a:rPr lang="ar-SA" sz="2400" kern="1200" dirty="0" smtClean="0">
                          <a:solidFill>
                            <a:schemeClr val="tx1"/>
                          </a:solidFill>
                          <a:latin typeface="Traditional Arabic" pitchFamily="18" charset="-78"/>
                          <a:ea typeface="+mn-ea"/>
                          <a:cs typeface="Traditional Arabic" pitchFamily="18" charset="-78"/>
                        </a:rPr>
                        <a:t>َ ؟" ، الصورة تدل على  الزكاة.</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ثم نستنج سويةً موضوع الدرس..</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الكتاب </a:t>
                      </a:r>
                      <a:r>
                        <a:rPr lang="ar-SA" sz="2400" dirty="0" smtClean="0">
                          <a:latin typeface="Traditional Arabic" pitchFamily="18" charset="-78"/>
                          <a:ea typeface="Times New Roman"/>
                          <a:cs typeface="Traditional Arabic" pitchFamily="18" charset="-78"/>
                        </a:rPr>
                        <a:t>المدرسي.</a:t>
                      </a:r>
                      <a:endParaRPr lang="en-US"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العصف</a:t>
                      </a:r>
                      <a:r>
                        <a:rPr lang="ar-SA" sz="2400" baseline="0" dirty="0" smtClean="0">
                          <a:latin typeface="Traditional Arabic" pitchFamily="18" charset="-78"/>
                          <a:ea typeface="Times New Roman"/>
                          <a:cs typeface="Traditional Arabic" pitchFamily="18" charset="-78"/>
                        </a:rPr>
                        <a:t> الذهني</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818538" y="15007"/>
            <a:ext cx="35069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285750" algn="l"/>
                <a:tab pos="457200" algn="l"/>
              </a:tabLst>
            </a:pPr>
            <a:r>
              <a:rPr kumimoji="0" lang="ar-SA" sz="2400" b="1" i="0" u="sng" strike="noStrike" cap="none" normalizeH="0" baseline="0" dirty="0" smtClean="0">
                <a:ln>
                  <a:noFill/>
                </a:ln>
                <a:solidFill>
                  <a:schemeClr val="tx1"/>
                </a:solidFill>
                <a:effectLst/>
                <a:latin typeface="Traditional Arabic" pitchFamily="18" charset="-78"/>
                <a:ea typeface="Times New Roman" pitchFamily="18" charset="0"/>
                <a:cs typeface="Traditional Arabic" pitchFamily="18" charset="-78"/>
              </a:rPr>
              <a:t>تخطيط سير الدرس</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ounded Rectangle 3">
            <a:hlinkClick r:id="rId2" action="ppaction://hlinksldjump"/>
          </p:cNvPr>
          <p:cNvSpPr/>
          <p:nvPr/>
        </p:nvSpPr>
        <p:spPr>
          <a:xfrm>
            <a:off x="179512"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691680" y="616530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6200"/>
          <a:ext cx="9144000" cy="6583680"/>
        </p:xfrm>
        <a:graphic>
          <a:graphicData uri="http://schemas.openxmlformats.org/drawingml/2006/table">
            <a:tbl>
              <a:tblPr rtl="1"/>
              <a:tblGrid>
                <a:gridCol w="679453"/>
                <a:gridCol w="2073994"/>
                <a:gridCol w="2626422"/>
                <a:gridCol w="2663184"/>
                <a:gridCol w="1100947"/>
              </a:tblGrid>
              <a:tr h="6400800">
                <a:tc>
                  <a:txBody>
                    <a:bodyPr/>
                    <a:lstStyle/>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العرض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en-US" sz="2400" b="1" dirty="0" smtClean="0">
                          <a:solidFill>
                            <a:srgbClr val="FF0000"/>
                          </a:solidFill>
                          <a:latin typeface="Traditional Arabic" pitchFamily="18" charset="-78"/>
                          <a:ea typeface="Times New Roman"/>
                          <a:cs typeface="Traditional Arabic" pitchFamily="18" charset="-78"/>
                        </a:rPr>
                        <a:t>15</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r" rtl="1">
                        <a:lnSpc>
                          <a:spcPct val="115000"/>
                        </a:lnSpc>
                        <a:spcBef>
                          <a:spcPts val="0"/>
                        </a:spcBef>
                        <a:spcAft>
                          <a:spcPts val="0"/>
                        </a:spcAft>
                        <a:buFont typeface="Symbol"/>
                        <a:buChar char=""/>
                      </a:pPr>
                      <a:r>
                        <a:rPr lang="ar-SA" sz="2400" dirty="0">
                          <a:latin typeface="Traditional Arabic" pitchFamily="18" charset="-78"/>
                          <a:ea typeface="Times New Roman"/>
                          <a:cs typeface="Traditional Arabic" pitchFamily="18" charset="-78"/>
                        </a:rPr>
                        <a:t>مشاهدة صور.</a:t>
                      </a:r>
                      <a:endParaRPr lang="en-US" sz="2400" dirty="0">
                        <a:latin typeface="Traditional Arabic" pitchFamily="18" charset="-78"/>
                        <a:ea typeface="Times New Roman"/>
                        <a:cs typeface="Traditional Arabic" pitchFamily="18" charset="-78"/>
                      </a:endParaRPr>
                    </a:p>
                    <a:p>
                      <a:pPr marL="342900" marR="0" lvl="0" indent="-342900" algn="r" rtl="1">
                        <a:lnSpc>
                          <a:spcPct val="115000"/>
                        </a:lnSpc>
                        <a:spcBef>
                          <a:spcPts val="0"/>
                        </a:spcBef>
                        <a:spcAft>
                          <a:spcPts val="0"/>
                        </a:spcAft>
                        <a:buFont typeface="Symbol"/>
                        <a:buChar char=""/>
                      </a:pPr>
                      <a:r>
                        <a:rPr lang="ar-SA" sz="2400" dirty="0">
                          <a:latin typeface="Traditional Arabic" pitchFamily="18" charset="-78"/>
                          <a:ea typeface="Times New Roman"/>
                          <a:cs typeface="Traditional Arabic" pitchFamily="18" charset="-78"/>
                        </a:rPr>
                        <a:t>قراءة الركن الثالث والرابع.</a:t>
                      </a:r>
                      <a:endParaRPr lang="en-US" sz="2400" dirty="0">
                        <a:latin typeface="Traditional Arabic" pitchFamily="18" charset="-78"/>
                        <a:ea typeface="Times New Roman"/>
                        <a:cs typeface="Traditional Arabic" pitchFamily="18" charset="-78"/>
                      </a:endParaRPr>
                    </a:p>
                    <a:p>
                      <a:pPr marL="342900" marR="0" lvl="0" indent="-342900" algn="r" rtl="1">
                        <a:lnSpc>
                          <a:spcPct val="115000"/>
                        </a:lnSpc>
                        <a:spcBef>
                          <a:spcPts val="0"/>
                        </a:spcBef>
                        <a:spcAft>
                          <a:spcPts val="0"/>
                        </a:spcAft>
                        <a:buFont typeface="Symbol"/>
                        <a:buChar char=""/>
                      </a:pPr>
                      <a:r>
                        <a:rPr lang="ar-SA" sz="2400" dirty="0">
                          <a:latin typeface="Traditional Arabic" pitchFamily="18" charset="-78"/>
                          <a:ea typeface="Times New Roman"/>
                          <a:cs typeface="Traditional Arabic" pitchFamily="18" charset="-78"/>
                        </a:rPr>
                        <a:t> شرح الركنين.</a:t>
                      </a:r>
                      <a:endParaRPr lang="en-US" sz="24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يرى الطالب الصورة المعروضة.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الطالب لقراءة زملائه للركن الثالث.</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الطلاب لشرح المعلمة للركن الثالث.</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يعرف الطالب معنى الركن الثالث.</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يميز الطالب أهمية الزكاة في المجتمع.</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يدرك الطالب أهمية مساعدة الآخرين.</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أن يذوت الطالب أهمية أداء الفروض </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التي فرضها الله تعلى علينا.</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الطالب لقراءة زملائه للركن الرابع.</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يستمع الطلاب لشرح المعلمة للركن الرابع.</a:t>
                      </a:r>
                      <a:endParaRPr lang="en-US" sz="2400" kern="1200" dirty="0" smtClean="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dirty="0" smtClean="0">
                          <a:latin typeface="Traditional Arabic" pitchFamily="18" charset="-78"/>
                          <a:ea typeface="Times New Roman"/>
                          <a:cs typeface="Traditional Arabic" pitchFamily="18" charset="-78"/>
                        </a:rPr>
                        <a:t> </a:t>
                      </a:r>
                      <a:r>
                        <a:rPr lang="ar-SA" sz="2400" kern="1200" dirty="0" smtClean="0">
                          <a:solidFill>
                            <a:schemeClr val="tx1"/>
                          </a:solidFill>
                          <a:latin typeface="Traditional Arabic" pitchFamily="18" charset="-78"/>
                          <a:ea typeface="+mn-ea"/>
                          <a:cs typeface="Traditional Arabic" pitchFamily="18" charset="-78"/>
                        </a:rPr>
                        <a:t>ثم يظهر صورة للركن الثالث وهو ايتاء الذكاة، حيث انه مكتوب على الصورة "واجب على كل مسلم أن يدفع زكاة امواله للفقراء"، أطلب من أحد الطلاب ان يقرا ما مكتوب في الصورة (ذكرته اعلاه).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ثم أشرح للطلاب عن الزكاة، بشكل بسيط.</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ثم تظهر العارضة صورتين تدل على رمضان، وأسألهم "ماذا ترى في الصور؟"، ثم "ماذا يذكركم هذا المقطع الفيديو؟"، وبعد أن يشاهدوا مقطع الفيديو أسمع إجابتهم، وبالتأكيد سوف يجيبونني تذكرنا بشهر رمضان.</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الكتاب المدرسي</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وجاهية </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فعالية </a:t>
                      </a:r>
                      <a:r>
                        <a:rPr lang="ar-SA" sz="2400" dirty="0" smtClean="0">
                          <a:latin typeface="Traditional Arabic" pitchFamily="18" charset="-78"/>
                          <a:ea typeface="Times New Roman"/>
                          <a:cs typeface="Traditional Arabic" pitchFamily="18" charset="-78"/>
                        </a:rPr>
                        <a:t>جماعية.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179512"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691680" y="6237312"/>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6200"/>
          <a:ext cx="9144000" cy="6248400"/>
        </p:xfrm>
        <a:graphic>
          <a:graphicData uri="http://schemas.openxmlformats.org/drawingml/2006/table">
            <a:tbl>
              <a:tblPr rtl="1"/>
              <a:tblGrid>
                <a:gridCol w="692835"/>
                <a:gridCol w="2215662"/>
                <a:gridCol w="2771334"/>
                <a:gridCol w="2743200"/>
                <a:gridCol w="720969"/>
              </a:tblGrid>
              <a:tr h="6248400">
                <a:tc>
                  <a:txBody>
                    <a:bodyPr/>
                    <a:lstStyle/>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b="1" dirty="0">
                          <a:solidFill>
                            <a:srgbClr val="FF0000"/>
                          </a:solidFill>
                          <a:latin typeface="Traditional Arabic" pitchFamily="18" charset="-78"/>
                          <a:ea typeface="Times New Roman"/>
                          <a:cs typeface="Traditional Arabic" pitchFamily="18" charset="-78"/>
                        </a:rPr>
                        <a:t>العرض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أن يستمع الطالب إلى تعليمات المعلمة.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يتعاون الطالب مع أفراد مجموعته. </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يساعد الطالب زملائِهِ.</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يلتزم الطالب بتعليمات المعلمة.</a:t>
                      </a:r>
                      <a:endParaRPr lang="en-US" sz="2400" kern="1200" dirty="0" smtClean="0">
                        <a:solidFill>
                          <a:schemeClr val="tx1"/>
                        </a:solidFill>
                        <a:latin typeface="Traditional Arabic" pitchFamily="18" charset="-78"/>
                        <a:ea typeface="+mn-ea"/>
                        <a:cs typeface="Traditional Arabic" pitchFamily="18" charset="-78"/>
                      </a:endParaRPr>
                    </a:p>
                    <a:p>
                      <a:pPr algn="r" rtl="1"/>
                      <a:r>
                        <a:rPr lang="ar-SA" sz="2400" kern="1200" dirty="0" smtClean="0">
                          <a:solidFill>
                            <a:schemeClr val="tx1"/>
                          </a:solidFill>
                          <a:latin typeface="Traditional Arabic" pitchFamily="18" charset="-78"/>
                          <a:ea typeface="+mn-ea"/>
                          <a:cs typeface="Traditional Arabic" pitchFamily="18" charset="-78"/>
                        </a:rPr>
                        <a:t>أن يقدر أهمية أداء الفروض المفروضة من الله تعالى.</a:t>
                      </a:r>
                      <a:endParaRPr lang="en-US" sz="24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400" kern="1200" dirty="0" smtClean="0">
                          <a:solidFill>
                            <a:schemeClr val="tx1"/>
                          </a:solidFill>
                          <a:latin typeface="Traditional Arabic" pitchFamily="18" charset="-78"/>
                          <a:ea typeface="+mn-ea"/>
                          <a:cs typeface="Traditional Arabic" pitchFamily="18" charset="-78"/>
                        </a:rPr>
                        <a:t>ثم تظهر لنا العارضة صورة، حيث كُتب عليها "الركن الرابع صور رمضان"،"انا طفل مسلم أصوم شهر رمضان".</a:t>
                      </a:r>
                      <a:endParaRPr lang="en-US" sz="2400" kern="1200" dirty="0" smtClean="0">
                        <a:solidFill>
                          <a:schemeClr val="tx1"/>
                        </a:solidFill>
                        <a:latin typeface="Traditional Arabic" pitchFamily="18" charset="-78"/>
                        <a:ea typeface="+mn-ea"/>
                        <a:cs typeface="Traditional Arabic" pitchFamily="18" charset="-78"/>
                      </a:endParaRPr>
                    </a:p>
                    <a:p>
                      <a:pPr algn="r"/>
                      <a:r>
                        <a:rPr lang="ar-SA" sz="2400" kern="1200" dirty="0" smtClean="0">
                          <a:solidFill>
                            <a:schemeClr val="tx1"/>
                          </a:solidFill>
                          <a:latin typeface="Traditional Arabic" pitchFamily="18" charset="-78"/>
                          <a:ea typeface="+mn-ea"/>
                          <a:cs typeface="Traditional Arabic" pitchFamily="18" charset="-78"/>
                        </a:rPr>
                        <a:t>أطلب من احد الطلاب ان يقرأ لي ما مكتوب في الصورة، ثم أشرح الركن الرابع وهو صوم رمضان.</a:t>
                      </a:r>
                      <a:endParaRPr lang="en-US" sz="2400" dirty="0" smtClean="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العارض</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اللوح</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الكتاب المدرسي</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endParaRPr lang="ar-SA" sz="2400" dirty="0" smtClean="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smtClean="0">
                          <a:latin typeface="Traditional Arabic" pitchFamily="18" charset="-78"/>
                          <a:ea typeface="Times New Roman"/>
                          <a:cs typeface="Traditional Arabic" pitchFamily="18" charset="-78"/>
                        </a:rPr>
                        <a:t>وجاهية </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a:t>
                      </a:r>
                      <a:endParaRPr lang="en-US" sz="24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400" dirty="0">
                          <a:latin typeface="Traditional Arabic" pitchFamily="18" charset="-78"/>
                          <a:ea typeface="Times New Roman"/>
                          <a:cs typeface="Traditional Arabic" pitchFamily="18" charset="-78"/>
                        </a:rPr>
                        <a:t>فعالية جماعية</a:t>
                      </a:r>
                      <a:endParaRPr lang="en-US" sz="24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ounded Rectangle 3">
            <a:hlinkClick r:id="rId2" action="ppaction://hlinksldjump"/>
          </p:cNvPr>
          <p:cNvSpPr/>
          <p:nvPr/>
        </p:nvSpPr>
        <p:spPr>
          <a:xfrm>
            <a:off x="395536" y="6093296"/>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
        <p:nvSpPr>
          <p:cNvPr id="5" name="Rounded Rectangle 4">
            <a:hlinkClick r:id="rId3" action="ppaction://hlinksldjump"/>
          </p:cNvPr>
          <p:cNvSpPr/>
          <p:nvPr/>
        </p:nvSpPr>
        <p:spPr>
          <a:xfrm>
            <a:off x="1979712" y="6093296"/>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76200"/>
          <a:ext cx="9144000" cy="6705600"/>
        </p:xfrm>
        <a:graphic>
          <a:graphicData uri="http://schemas.openxmlformats.org/drawingml/2006/table">
            <a:tbl>
              <a:tblPr rtl="1"/>
              <a:tblGrid>
                <a:gridCol w="887307"/>
                <a:gridCol w="2113802"/>
                <a:gridCol w="2371684"/>
                <a:gridCol w="2570764"/>
                <a:gridCol w="1200443"/>
              </a:tblGrid>
              <a:tr h="3818275">
                <a:tc>
                  <a:txBody>
                    <a:bodyPr/>
                    <a:lstStyle/>
                    <a:p>
                      <a:pPr marL="0" marR="0" algn="ctr" rtl="1">
                        <a:lnSpc>
                          <a:spcPct val="115000"/>
                        </a:lnSpc>
                        <a:spcBef>
                          <a:spcPts val="0"/>
                        </a:spcBef>
                        <a:spcAft>
                          <a:spcPts val="0"/>
                        </a:spcAft>
                      </a:pPr>
                      <a:r>
                        <a:rPr lang="ar-SA" sz="2200" b="1" dirty="0">
                          <a:solidFill>
                            <a:srgbClr val="FF0000"/>
                          </a:solidFill>
                          <a:latin typeface="Traditional Arabic" pitchFamily="18" charset="-78"/>
                          <a:ea typeface="Times New Roman"/>
                          <a:cs typeface="Traditional Arabic" pitchFamily="18" charset="-78"/>
                        </a:rPr>
                        <a:t>إجمال ونتاج تعلّمي</a:t>
                      </a:r>
                      <a:endParaRPr lang="en-US" sz="2200" dirty="0">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ar-SA" sz="2200" b="1" dirty="0" smtClean="0">
                          <a:solidFill>
                            <a:srgbClr val="FF0000"/>
                          </a:solidFill>
                          <a:latin typeface="Traditional Arabic" pitchFamily="18" charset="-78"/>
                          <a:ea typeface="Times New Roman"/>
                          <a:cs typeface="Traditional Arabic" pitchFamily="18" charset="-78"/>
                        </a:rPr>
                        <a:t>5</a:t>
                      </a:r>
                      <a:endParaRPr lang="en-US" sz="22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200" dirty="0">
                          <a:latin typeface="Traditional Arabic" pitchFamily="18" charset="-78"/>
                          <a:ea typeface="Times New Roman"/>
                          <a:cs typeface="Traditional Arabic" pitchFamily="18" charset="-78"/>
                        </a:rPr>
                        <a:t>تلخيص الدرس.</a:t>
                      </a:r>
                      <a:endParaRPr lang="en-US" sz="22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endParaRPr lang="ar-SA" sz="22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AE" sz="2200" kern="1200" dirty="0" smtClean="0">
                          <a:solidFill>
                            <a:schemeClr val="tx1"/>
                          </a:solidFill>
                          <a:latin typeface="Traditional Arabic" pitchFamily="18" charset="-78"/>
                          <a:ea typeface="+mn-ea"/>
                          <a:cs typeface="Traditional Arabic" pitchFamily="18" charset="-78"/>
                        </a:rPr>
                        <a:t>ت</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ل</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نا </a:t>
                      </a:r>
                      <a:r>
                        <a:rPr lang="ar-SA" sz="2200" kern="1200" dirty="0" smtClean="0">
                          <a:solidFill>
                            <a:schemeClr val="tx1"/>
                          </a:solidFill>
                          <a:latin typeface="Traditional Arabic" pitchFamily="18" charset="-78"/>
                          <a:ea typeface="+mn-ea"/>
                          <a:cs typeface="Traditional Arabic" pitchFamily="18" charset="-78"/>
                        </a:rPr>
                        <a:t>في </a:t>
                      </a:r>
                      <a:r>
                        <a:rPr lang="ar-AE" sz="2200" kern="1200" dirty="0" smtClean="0">
                          <a:solidFill>
                            <a:schemeClr val="tx1"/>
                          </a:solidFill>
                          <a:latin typeface="Traditional Arabic" pitchFamily="18" charset="-78"/>
                          <a:ea typeface="+mn-ea"/>
                          <a:cs typeface="Traditional Arabic" pitchFamily="18" charset="-78"/>
                        </a:rPr>
                        <a:t>هذا الد</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س</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عن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الركن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الثالث</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و</a:t>
                      </a:r>
                      <a:r>
                        <a:rPr lang="ar-SA" sz="2200" kern="1200" dirty="0" smtClean="0">
                          <a:solidFill>
                            <a:schemeClr val="tx1"/>
                          </a:solidFill>
                          <a:latin typeface="Traditional Arabic" pitchFamily="18" charset="-78"/>
                          <a:ea typeface="+mn-ea"/>
                          <a:cs typeface="Traditional Arabic" pitchFamily="18" charset="-78"/>
                        </a:rPr>
                        <a:t>َ ا</a:t>
                      </a:r>
                      <a:r>
                        <a:rPr lang="ar-AE" sz="2200" kern="1200" dirty="0" smtClean="0">
                          <a:solidFill>
                            <a:schemeClr val="tx1"/>
                          </a:solidFill>
                          <a:latin typeface="Traditional Arabic" pitchFamily="18" charset="-78"/>
                          <a:ea typeface="+mn-ea"/>
                          <a:cs typeface="Traditional Arabic" pitchFamily="18" charset="-78"/>
                        </a:rPr>
                        <a:t>يتاء</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الزكاة</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أهميت</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في الإسلام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a:t>
                      </a:r>
                      <a:r>
                        <a:rPr lang="ar-SA" sz="2200" kern="1200" dirty="0" smtClean="0">
                          <a:solidFill>
                            <a:schemeClr val="tx1"/>
                          </a:solidFill>
                          <a:latin typeface="Traditional Arabic" pitchFamily="18" charset="-78"/>
                          <a:ea typeface="+mn-ea"/>
                          <a:cs typeface="Traditional Arabic" pitchFamily="18" charset="-78"/>
                        </a:rPr>
                        <a:t> و</a:t>
                      </a:r>
                      <a:r>
                        <a:rPr lang="ar-AE" sz="2200" kern="1200" dirty="0" smtClean="0">
                          <a:solidFill>
                            <a:schemeClr val="tx1"/>
                          </a:solidFill>
                          <a:latin typeface="Traditional Arabic" pitchFamily="18" charset="-78"/>
                          <a:ea typeface="+mn-ea"/>
                          <a:cs typeface="Traditional Arabic" pitchFamily="18" charset="-78"/>
                        </a:rPr>
                        <a:t>ك</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ي</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ف</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ينشر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المحبة</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والت</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عاو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بين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المسلمين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ند</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ما 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طي من أ</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موال</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نا للف</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ق</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راء</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المساكين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a:t>
                      </a:r>
                      <a:endParaRPr lang="en-US" sz="2200" kern="1200" dirty="0" smtClean="0">
                        <a:solidFill>
                          <a:schemeClr val="tx1"/>
                        </a:solidFill>
                        <a:latin typeface="Traditional Arabic" pitchFamily="18" charset="-78"/>
                        <a:ea typeface="+mn-ea"/>
                        <a:cs typeface="Traditional Arabic" pitchFamily="18" charset="-78"/>
                      </a:endParaRPr>
                    </a:p>
                    <a:p>
                      <a:pPr algn="r" rtl="1"/>
                      <a:r>
                        <a:rPr lang="ar-AE" sz="2200" kern="1200" dirty="0" smtClean="0">
                          <a:solidFill>
                            <a:schemeClr val="tx1"/>
                          </a:solidFill>
                          <a:latin typeface="Traditional Arabic" pitchFamily="18" charset="-78"/>
                          <a:ea typeface="+mn-ea"/>
                          <a:cs typeface="Traditional Arabic" pitchFamily="18" charset="-78"/>
                        </a:rPr>
                        <a:t>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ت</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ل</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نا أ</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يضًا الرك</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اب</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ص</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ش</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ضان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أ</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ي</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ت</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a:t>
                      </a:r>
                      <a:r>
                        <a:rPr lang="ar-SA" sz="2200" kern="1200" dirty="0" smtClean="0">
                          <a:solidFill>
                            <a:schemeClr val="tx1"/>
                          </a:solidFill>
                          <a:latin typeface="Traditional Arabic" pitchFamily="18" charset="-78"/>
                          <a:ea typeface="+mn-ea"/>
                          <a:cs typeface="Traditional Arabic" pitchFamily="18" charset="-78"/>
                        </a:rPr>
                        <a:t>مُسْلمُ</a:t>
                      </a:r>
                      <a:r>
                        <a:rPr lang="ar-AE" sz="2200" kern="1200" dirty="0" smtClean="0">
                          <a:solidFill>
                            <a:schemeClr val="tx1"/>
                          </a:solidFill>
                          <a:latin typeface="Traditional Arabic" pitchFamily="18" charset="-78"/>
                          <a:ea typeface="+mn-ea"/>
                          <a:cs typeface="Traditional Arabic" pitchFamily="18" charset="-78"/>
                        </a:rPr>
                        <a:t> عن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a:t>
                      </a:r>
                      <a:r>
                        <a:rPr lang="ar-SA" sz="2200" kern="1200" dirty="0" smtClean="0">
                          <a:solidFill>
                            <a:schemeClr val="tx1"/>
                          </a:solidFill>
                          <a:latin typeface="Traditional Arabic" pitchFamily="18" charset="-78"/>
                          <a:ea typeface="+mn-ea"/>
                          <a:cs typeface="Traditional Arabic" pitchFamily="18" charset="-78"/>
                        </a:rPr>
                        <a:t>طَّعامِ </a:t>
                      </a:r>
                      <a:r>
                        <a:rPr lang="ar-AE" sz="2200" kern="1200" dirty="0" smtClean="0">
                          <a:solidFill>
                            <a:schemeClr val="tx1"/>
                          </a:solidFill>
                          <a:latin typeface="Traditional Arabic" pitchFamily="18" charset="-78"/>
                          <a:ea typeface="+mn-ea"/>
                          <a:cs typeface="Traditional Arabic" pitchFamily="18" charset="-78"/>
                        </a:rPr>
                        <a:t>والش</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ر</a:t>
                      </a:r>
                      <a:r>
                        <a:rPr lang="ar-SA" sz="2200" kern="1200" dirty="0" smtClean="0">
                          <a:solidFill>
                            <a:schemeClr val="tx1"/>
                          </a:solidFill>
                          <a:latin typeface="Traditional Arabic" pitchFamily="18" charset="-78"/>
                          <a:ea typeface="+mn-ea"/>
                          <a:cs typeface="Traditional Arabic" pitchFamily="18" charset="-78"/>
                        </a:rPr>
                        <a:t>ا</a:t>
                      </a:r>
                      <a:r>
                        <a:rPr lang="ar-AE" sz="2200" kern="1200" dirty="0" smtClean="0">
                          <a:solidFill>
                            <a:schemeClr val="tx1"/>
                          </a:solidFill>
                          <a:latin typeface="Traditional Arabic" pitchFamily="18" charset="-78"/>
                          <a:ea typeface="+mn-ea"/>
                          <a:cs typeface="Traditional Arabic" pitchFamily="18" charset="-78"/>
                        </a:rPr>
                        <a:t>ب</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من</a:t>
                      </a:r>
                      <a:r>
                        <a:rPr lang="ar-SA" sz="2200" kern="1200" dirty="0" smtClean="0">
                          <a:solidFill>
                            <a:schemeClr val="tx1"/>
                          </a:solidFill>
                          <a:latin typeface="Traditional Arabic" pitchFamily="18" charset="-78"/>
                          <a:ea typeface="+mn-ea"/>
                          <a:cs typeface="Traditional Arabic" pitchFamily="18" charset="-78"/>
                        </a:rPr>
                        <a:t>ْ آ</a:t>
                      </a:r>
                      <a:r>
                        <a:rPr lang="ar-AE" sz="2200" kern="1200" dirty="0" smtClean="0">
                          <a:solidFill>
                            <a:schemeClr val="tx1"/>
                          </a:solidFill>
                          <a:latin typeface="Traditional Arabic" pitchFamily="18" charset="-78"/>
                          <a:ea typeface="+mn-ea"/>
                          <a:cs typeface="Traditional Arabic" pitchFamily="18" charset="-78"/>
                        </a:rPr>
                        <a:t>ذان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الفجر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إلى </a:t>
                      </a:r>
                      <a:r>
                        <a:rPr lang="ar-SA" sz="2200" kern="1200" dirty="0" smtClean="0">
                          <a:solidFill>
                            <a:schemeClr val="tx1"/>
                          </a:solidFill>
                          <a:latin typeface="Traditional Arabic" pitchFamily="18" charset="-78"/>
                          <a:ea typeface="+mn-ea"/>
                          <a:cs typeface="Traditional Arabic" pitchFamily="18" charset="-78"/>
                        </a:rPr>
                        <a:t>آ</a:t>
                      </a:r>
                      <a:r>
                        <a:rPr lang="ar-AE" sz="2200" kern="1200" dirty="0" smtClean="0">
                          <a:solidFill>
                            <a:schemeClr val="tx1"/>
                          </a:solidFill>
                          <a:latin typeface="Traditional Arabic" pitchFamily="18" charset="-78"/>
                          <a:ea typeface="+mn-ea"/>
                          <a:cs typeface="Traditional Arabic" pitchFamily="18" charset="-78"/>
                        </a:rPr>
                        <a:t>ذان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المغرب.</a:t>
                      </a:r>
                      <a:endParaRPr lang="en-US" sz="2200" kern="1200" dirty="0" smtClean="0">
                        <a:solidFill>
                          <a:schemeClr val="tx1"/>
                        </a:solidFill>
                        <a:latin typeface="Traditional Arabic" pitchFamily="18" charset="-78"/>
                        <a:ea typeface="+mn-ea"/>
                        <a:cs typeface="Traditional Arabic" pitchFamily="18" charset="-78"/>
                      </a:endParaRPr>
                    </a:p>
                    <a:p>
                      <a:pPr algn="r"/>
                      <a:r>
                        <a:rPr lang="ar-SA" sz="2200" kern="1200" dirty="0" smtClean="0">
                          <a:solidFill>
                            <a:schemeClr val="tx1"/>
                          </a:solidFill>
                          <a:latin typeface="Traditional Arabic" pitchFamily="18" charset="-78"/>
                          <a:ea typeface="+mn-ea"/>
                          <a:cs typeface="Traditional Arabic" pitchFamily="18" charset="-78"/>
                        </a:rPr>
                        <a:t>حتى</a:t>
                      </a:r>
                      <a:r>
                        <a:rPr lang="ar-AE" sz="2200" kern="1200" dirty="0" smtClean="0">
                          <a:solidFill>
                            <a:schemeClr val="tx1"/>
                          </a:solidFill>
                          <a:latin typeface="Traditional Arabic" pitchFamily="18" charset="-78"/>
                          <a:ea typeface="+mn-ea"/>
                          <a:cs typeface="Traditional Arabic" pitchFamily="18" charset="-78"/>
                        </a:rPr>
                        <a:t> 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ش</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ب</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شعور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الف</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قير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الذ</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ي لا ي</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ل</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ك</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ما يأك</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ل</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a:t>
                      </a:r>
                      <a:r>
                        <a:rPr lang="ar-SA" sz="2200" kern="1200" dirty="0" smtClean="0">
                          <a:solidFill>
                            <a:schemeClr val="tx1"/>
                          </a:solidFill>
                          <a:latin typeface="Traditional Arabic" pitchFamily="18" charset="-78"/>
                          <a:ea typeface="+mn-ea"/>
                          <a:cs typeface="Traditional Arabic" pitchFamily="18" charset="-78"/>
                        </a:rPr>
                        <a:t>وَحتى تَصِحَ أَبدانِنا. </a:t>
                      </a:r>
                      <a:endParaRPr lang="en-US" sz="22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200" dirty="0">
                          <a:latin typeface="Traditional Arabic" pitchFamily="18" charset="-78"/>
                          <a:ea typeface="Times New Roman"/>
                          <a:cs typeface="Traditional Arabic" pitchFamily="18" charset="-78"/>
                        </a:rPr>
                        <a:t>العارض</a:t>
                      </a:r>
                      <a:endParaRPr lang="en-US" sz="22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200" dirty="0" smtClean="0">
                          <a:latin typeface="Traditional Arabic" pitchFamily="18" charset="-78"/>
                          <a:ea typeface="Times New Roman"/>
                          <a:cs typeface="Traditional Arabic" pitchFamily="18" charset="-78"/>
                        </a:rPr>
                        <a:t>اللوح</a:t>
                      </a:r>
                      <a:endParaRPr lang="en-US" sz="22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7325">
                <a:tc>
                  <a:txBody>
                    <a:bodyPr/>
                    <a:lstStyle/>
                    <a:p>
                      <a:pPr marL="0" marR="0" algn="ctr" rtl="1">
                        <a:lnSpc>
                          <a:spcPct val="115000"/>
                        </a:lnSpc>
                        <a:spcBef>
                          <a:spcPts val="0"/>
                        </a:spcBef>
                        <a:spcAft>
                          <a:spcPts val="0"/>
                        </a:spcAft>
                      </a:pPr>
                      <a:r>
                        <a:rPr lang="ar-SA" sz="2200" b="1" dirty="0">
                          <a:solidFill>
                            <a:srgbClr val="FF0000"/>
                          </a:solidFill>
                          <a:latin typeface="Traditional Arabic" pitchFamily="18" charset="-78"/>
                          <a:ea typeface="Times New Roman"/>
                          <a:cs typeface="Traditional Arabic" pitchFamily="18" charset="-78"/>
                        </a:rPr>
                        <a:t>الفرض </a:t>
                      </a:r>
                      <a:r>
                        <a:rPr lang="ar-SA" sz="2200" b="1" dirty="0" smtClean="0">
                          <a:solidFill>
                            <a:srgbClr val="FF0000"/>
                          </a:solidFill>
                          <a:latin typeface="Traditional Arabic" pitchFamily="18" charset="-78"/>
                          <a:ea typeface="Times New Roman"/>
                          <a:cs typeface="Traditional Arabic" pitchFamily="18" charset="-78"/>
                        </a:rPr>
                        <a:t>المنزلي</a:t>
                      </a:r>
                      <a:endParaRPr lang="en-US" sz="2200" b="1" dirty="0" smtClean="0">
                        <a:solidFill>
                          <a:srgbClr val="FF0000"/>
                        </a:solidFill>
                        <a:latin typeface="Traditional Arabic" pitchFamily="18" charset="-78"/>
                        <a:ea typeface="Times New Roman"/>
                        <a:cs typeface="Traditional Arabic" pitchFamily="18" charset="-78"/>
                      </a:endParaRPr>
                    </a:p>
                    <a:p>
                      <a:pPr marL="0" marR="0" algn="ctr" rtl="1">
                        <a:lnSpc>
                          <a:spcPct val="115000"/>
                        </a:lnSpc>
                        <a:spcBef>
                          <a:spcPts val="0"/>
                        </a:spcBef>
                        <a:spcAft>
                          <a:spcPts val="0"/>
                        </a:spcAft>
                      </a:pPr>
                      <a:r>
                        <a:rPr lang="en-US" sz="2200" b="1" dirty="0" smtClean="0">
                          <a:solidFill>
                            <a:srgbClr val="FF0000"/>
                          </a:solidFill>
                          <a:latin typeface="Traditional Arabic" pitchFamily="18" charset="-78"/>
                          <a:ea typeface="Times New Roman"/>
                          <a:cs typeface="Traditional Arabic" pitchFamily="18" charset="-78"/>
                        </a:rPr>
                        <a:t>3</a:t>
                      </a:r>
                      <a:endParaRPr lang="en-US" sz="22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200" dirty="0">
                          <a:latin typeface="Traditional Arabic" pitchFamily="18" charset="-78"/>
                          <a:ea typeface="Times New Roman"/>
                          <a:cs typeface="Traditional Arabic" pitchFamily="18" charset="-78"/>
                        </a:rPr>
                        <a:t>حل الفرض المنزلي يساعد الطالب على مراجعة المادة وحفظها.</a:t>
                      </a:r>
                      <a:endParaRPr lang="en-US" sz="2200" dirty="0">
                        <a:latin typeface="Traditional Arabic" pitchFamily="18" charset="-78"/>
                        <a:ea typeface="Times New Roman"/>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SA" sz="2200" kern="1200" dirty="0" smtClean="0">
                          <a:solidFill>
                            <a:schemeClr val="tx1"/>
                          </a:solidFill>
                          <a:latin typeface="Traditional Arabic" pitchFamily="18" charset="-78"/>
                          <a:ea typeface="+mn-ea"/>
                          <a:cs typeface="Traditional Arabic" pitchFamily="18" charset="-78"/>
                        </a:rPr>
                        <a:t>أن يجيب الطالب على أسئلة الفرض المنزلي. </a:t>
                      </a:r>
                      <a:endParaRPr lang="en-US" sz="2200" kern="1200" dirty="0" smtClean="0">
                        <a:solidFill>
                          <a:schemeClr val="tx1"/>
                        </a:solidFill>
                        <a:latin typeface="Traditional Arabic" pitchFamily="18" charset="-78"/>
                        <a:ea typeface="+mn-ea"/>
                        <a:cs typeface="Traditional Arabic" pitchFamily="18" charset="-78"/>
                      </a:endParaRPr>
                    </a:p>
                    <a:p>
                      <a:pPr algn="r" rtl="1"/>
                      <a:r>
                        <a:rPr lang="ar-SA" sz="2200" kern="1200" dirty="0" smtClean="0">
                          <a:solidFill>
                            <a:schemeClr val="tx1"/>
                          </a:solidFill>
                          <a:latin typeface="Traditional Arabic" pitchFamily="18" charset="-78"/>
                          <a:ea typeface="+mn-ea"/>
                          <a:cs typeface="Traditional Arabic" pitchFamily="18" charset="-78"/>
                        </a:rPr>
                        <a:t>أن يذكر الطالب اسم الشهر الذي نصوم به.</a:t>
                      </a:r>
                      <a:endParaRPr lang="en-US" sz="2200" kern="1200" dirty="0" smtClean="0">
                        <a:solidFill>
                          <a:schemeClr val="tx1"/>
                        </a:solidFill>
                        <a:latin typeface="Traditional Arabic" pitchFamily="18" charset="-78"/>
                        <a:ea typeface="+mn-ea"/>
                        <a:cs typeface="Traditional Arabic" pitchFamily="18" charset="-78"/>
                      </a:endParaRPr>
                    </a:p>
                    <a:p>
                      <a:pPr algn="r" rtl="1"/>
                      <a:r>
                        <a:rPr lang="ar-SA" sz="2200" kern="1200" dirty="0" smtClean="0">
                          <a:solidFill>
                            <a:schemeClr val="tx1"/>
                          </a:solidFill>
                          <a:latin typeface="Traditional Arabic" pitchFamily="18" charset="-78"/>
                          <a:ea typeface="+mn-ea"/>
                          <a:cs typeface="Traditional Arabic" pitchFamily="18" charset="-78"/>
                        </a:rPr>
                        <a:t>أن يعرف الطالب معنى الصوم.</a:t>
                      </a:r>
                      <a:endParaRPr lang="en-US" sz="2200" kern="1200" dirty="0" smtClean="0">
                        <a:solidFill>
                          <a:schemeClr val="tx1"/>
                        </a:solidFill>
                        <a:latin typeface="Traditional Arabic" pitchFamily="18" charset="-78"/>
                        <a:ea typeface="+mn-ea"/>
                        <a:cs typeface="Traditional Arabic" pitchFamily="18" charset="-78"/>
                      </a:endParaRPr>
                    </a:p>
                    <a:p>
                      <a:pPr algn="r"/>
                      <a:r>
                        <a:rPr lang="ar-SA" sz="2200" kern="1200" dirty="0" smtClean="0">
                          <a:solidFill>
                            <a:schemeClr val="tx1"/>
                          </a:solidFill>
                          <a:latin typeface="Traditional Arabic" pitchFamily="18" charset="-78"/>
                          <a:ea typeface="+mn-ea"/>
                          <a:cs typeface="Traditional Arabic" pitchFamily="18" charset="-78"/>
                        </a:rPr>
                        <a:t>أن يحدد الطالب متى يفطر الصائم</a:t>
                      </a:r>
                      <a:endParaRPr lang="en-US" sz="22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r" rtl="1"/>
                      <a:r>
                        <a:rPr lang="ar-AE" sz="2200" kern="1200" dirty="0" smtClean="0">
                          <a:solidFill>
                            <a:schemeClr val="tx1"/>
                          </a:solidFill>
                          <a:latin typeface="Traditional Arabic" pitchFamily="18" charset="-78"/>
                          <a:ea typeface="+mn-ea"/>
                          <a:cs typeface="Traditional Arabic" pitchFamily="18" charset="-78"/>
                        </a:rPr>
                        <a:t>ما 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و</a:t>
                      </a:r>
                      <a:r>
                        <a:rPr lang="ar-SA" sz="2200" kern="1200" dirty="0" smtClean="0">
                          <a:solidFill>
                            <a:schemeClr val="tx1"/>
                          </a:solidFill>
                          <a:latin typeface="Traditional Arabic" pitchFamily="18" charset="-78"/>
                          <a:ea typeface="+mn-ea"/>
                          <a:cs typeface="Traditional Arabic" pitchFamily="18" charset="-78"/>
                        </a:rPr>
                        <a:t>َ ا</a:t>
                      </a:r>
                      <a:r>
                        <a:rPr lang="ar-AE" sz="2200" kern="1200" dirty="0" smtClean="0">
                          <a:solidFill>
                            <a:schemeClr val="tx1"/>
                          </a:solidFill>
                          <a:latin typeface="Traditional Arabic" pitchFamily="18" charset="-78"/>
                          <a:ea typeface="+mn-ea"/>
                          <a:cs typeface="Traditional Arabic" pitchFamily="18" charset="-78"/>
                        </a:rPr>
                        <a:t>س</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الش</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ه</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الذي ن</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صوم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ب</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ه</a:t>
                      </a:r>
                      <a:r>
                        <a:rPr lang="ar-SA" sz="2200" kern="1200" dirty="0" smtClean="0">
                          <a:solidFill>
                            <a:schemeClr val="tx1"/>
                          </a:solidFill>
                          <a:latin typeface="Traditional Arabic" pitchFamily="18" charset="-78"/>
                          <a:ea typeface="+mn-ea"/>
                          <a:cs typeface="Traditional Arabic" pitchFamily="18" charset="-78"/>
                        </a:rPr>
                        <a:t>ِ </a:t>
                      </a:r>
                      <a:r>
                        <a:rPr lang="ar-AE" sz="2200" kern="1200" dirty="0" smtClean="0">
                          <a:solidFill>
                            <a:schemeClr val="tx1"/>
                          </a:solidFill>
                          <a:latin typeface="Traditional Arabic" pitchFamily="18" charset="-78"/>
                          <a:ea typeface="+mn-ea"/>
                          <a:cs typeface="Traditional Arabic" pitchFamily="18" charset="-78"/>
                        </a:rPr>
                        <a:t>؟</a:t>
                      </a:r>
                      <a:endParaRPr lang="en-US" sz="2200" kern="1200" dirty="0" smtClean="0">
                        <a:solidFill>
                          <a:schemeClr val="tx1"/>
                        </a:solidFill>
                        <a:latin typeface="Traditional Arabic" pitchFamily="18" charset="-78"/>
                        <a:ea typeface="+mn-ea"/>
                        <a:cs typeface="Traditional Arabic" pitchFamily="18" charset="-78"/>
                      </a:endParaRPr>
                    </a:p>
                    <a:p>
                      <a:pPr lvl="0" algn="r" rtl="1"/>
                      <a:r>
                        <a:rPr lang="ar-AE" sz="2200" kern="1200" dirty="0" smtClean="0">
                          <a:solidFill>
                            <a:schemeClr val="tx1"/>
                          </a:solidFill>
                          <a:latin typeface="Traditional Arabic" pitchFamily="18" charset="-78"/>
                          <a:ea typeface="+mn-ea"/>
                          <a:cs typeface="Traditional Arabic" pitchFamily="18" charset="-78"/>
                        </a:rPr>
                        <a:t> ما 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ع</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نى الص</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و</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 </a:t>
                      </a:r>
                      <a:r>
                        <a:rPr lang="ar-AE" sz="2200" kern="1200" dirty="0" smtClean="0">
                          <a:solidFill>
                            <a:schemeClr val="tx1"/>
                          </a:solidFill>
                          <a:latin typeface="Traditional Arabic" pitchFamily="18" charset="-78"/>
                          <a:ea typeface="+mn-ea"/>
                          <a:cs typeface="Traditional Arabic" pitchFamily="18" charset="-78"/>
                        </a:rPr>
                        <a:t>؟</a:t>
                      </a:r>
                      <a:endParaRPr lang="en-US" sz="2200" kern="1200" dirty="0" smtClean="0">
                        <a:solidFill>
                          <a:schemeClr val="tx1"/>
                        </a:solidFill>
                        <a:latin typeface="Traditional Arabic" pitchFamily="18" charset="-78"/>
                        <a:ea typeface="+mn-ea"/>
                        <a:cs typeface="Traditional Arabic" pitchFamily="18" charset="-78"/>
                      </a:endParaRPr>
                    </a:p>
                    <a:p>
                      <a:pPr algn="r"/>
                      <a:r>
                        <a:rPr lang="ar-AE" sz="2200" kern="1200" dirty="0" smtClean="0">
                          <a:solidFill>
                            <a:schemeClr val="tx1"/>
                          </a:solidFill>
                          <a:latin typeface="Traditional Arabic" pitchFamily="18" charset="-78"/>
                          <a:ea typeface="+mn-ea"/>
                          <a:cs typeface="Traditional Arabic" pitchFamily="18" charset="-78"/>
                        </a:rPr>
                        <a:t> 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تى ي</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ف</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ط</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ر</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 الص</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ائ</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م</a:t>
                      </a:r>
                      <a:r>
                        <a:rPr lang="ar-SA" sz="2200" kern="1200" dirty="0" smtClean="0">
                          <a:solidFill>
                            <a:schemeClr val="tx1"/>
                          </a:solidFill>
                          <a:latin typeface="Traditional Arabic" pitchFamily="18" charset="-78"/>
                          <a:ea typeface="+mn-ea"/>
                          <a:cs typeface="Traditional Arabic" pitchFamily="18" charset="-78"/>
                        </a:rPr>
                        <a:t>ُ</a:t>
                      </a:r>
                      <a:r>
                        <a:rPr lang="ar-AE" sz="2200" kern="1200" dirty="0" smtClean="0">
                          <a:solidFill>
                            <a:schemeClr val="tx1"/>
                          </a:solidFill>
                          <a:latin typeface="Traditional Arabic" pitchFamily="18" charset="-78"/>
                          <a:ea typeface="+mn-ea"/>
                          <a:cs typeface="Traditional Arabic" pitchFamily="18" charset="-78"/>
                        </a:rPr>
                        <a:t>؟</a:t>
                      </a:r>
                      <a:endParaRPr lang="en-US" sz="2200" kern="1200" dirty="0">
                        <a:solidFill>
                          <a:schemeClr val="tx1"/>
                        </a:solidFill>
                        <a:latin typeface="Traditional Arabic" pitchFamily="18" charset="-78"/>
                        <a:ea typeface="+mn-ea"/>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200" dirty="0">
                          <a:latin typeface="Traditional Arabic" pitchFamily="18" charset="-78"/>
                          <a:ea typeface="Times New Roman"/>
                          <a:cs typeface="Traditional Arabic" pitchFamily="18" charset="-78"/>
                        </a:rPr>
                        <a:t>العارض</a:t>
                      </a:r>
                      <a:endParaRPr lang="en-US" sz="2200" dirty="0">
                        <a:latin typeface="Traditional Arabic" pitchFamily="18" charset="-78"/>
                        <a:ea typeface="Times New Roman"/>
                        <a:cs typeface="Traditional Arabic" pitchFamily="18" charset="-78"/>
                      </a:endParaRPr>
                    </a:p>
                    <a:p>
                      <a:pPr marL="0" marR="0" algn="r" rtl="1">
                        <a:lnSpc>
                          <a:spcPct val="115000"/>
                        </a:lnSpc>
                        <a:spcBef>
                          <a:spcPts val="0"/>
                        </a:spcBef>
                        <a:spcAft>
                          <a:spcPts val="0"/>
                        </a:spcAft>
                      </a:pPr>
                      <a:r>
                        <a:rPr lang="ar-SA" sz="2200" dirty="0" smtClean="0">
                          <a:latin typeface="Traditional Arabic" pitchFamily="18" charset="-78"/>
                          <a:ea typeface="Times New Roman"/>
                          <a:cs typeface="Traditional Arabic" pitchFamily="18" charset="-78"/>
                        </a:rPr>
                        <a:t>اللوح</a:t>
                      </a:r>
                      <a:endParaRPr lang="en-US" sz="2200" dirty="0">
                        <a:latin typeface="Traditional Arabic" pitchFamily="18" charset="-78"/>
                        <a:ea typeface="Times New Roman"/>
                        <a:cs typeface="Traditional Arabic" pitchFamily="18" charset="-78"/>
                      </a:endParaRPr>
                    </a:p>
                  </a:txBody>
                  <a:tcPr marL="11247" marR="11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ounded Rectangle 4">
            <a:hlinkClick r:id="rId2" action="ppaction://hlinksldjump"/>
          </p:cNvPr>
          <p:cNvSpPr/>
          <p:nvPr/>
        </p:nvSpPr>
        <p:spPr>
          <a:xfrm>
            <a:off x="179512" y="6093296"/>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الرجوع للوحدة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3" descr="flower-pattern-powerpoint.jpg"/>
          <p:cNvPicPr>
            <a:picLocks noChangeAspect="1"/>
          </p:cNvPicPr>
          <p:nvPr/>
        </p:nvPicPr>
        <p:blipFill>
          <a:blip r:embed="rId2" cstate="print"/>
          <a:stretch>
            <a:fillRect/>
          </a:stretch>
        </p:blipFill>
        <p:spPr>
          <a:xfrm>
            <a:off x="1" y="0"/>
            <a:ext cx="9143999" cy="6885384"/>
          </a:xfrm>
          <a:prstGeom prst="rect">
            <a:avLst/>
          </a:prstGeom>
          <a:ln>
            <a:noFill/>
          </a:ln>
          <a:effectLst>
            <a:outerShdw blurRad="292100" dist="139700" dir="2700000" algn="tl" rotWithShape="0">
              <a:srgbClr val="333333">
                <a:alpha val="65000"/>
              </a:srgbClr>
            </a:outerShdw>
          </a:effectLst>
        </p:spPr>
      </p:pic>
      <p:sp>
        <p:nvSpPr>
          <p:cNvPr id="7" name="Content Placeholder 2"/>
          <p:cNvSpPr>
            <a:spLocks noGrp="1"/>
          </p:cNvSpPr>
          <p:nvPr>
            <p:ph idx="1"/>
          </p:nvPr>
        </p:nvSpPr>
        <p:spPr>
          <a:xfrm>
            <a:off x="609600" y="0"/>
            <a:ext cx="8138864" cy="6597352"/>
          </a:xfrm>
        </p:spPr>
        <p:txBody>
          <a:bodyPr>
            <a:noAutofit/>
          </a:bodyPr>
          <a:lstStyle/>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endParaRPr lang="ar-SA" b="1" dirty="0" smtClean="0">
              <a:latin typeface="Traditional Arabic" pitchFamily="18" charset="-78"/>
              <a:cs typeface="Traditional Arabic" pitchFamily="18" charset="-78"/>
            </a:endParaRPr>
          </a:p>
          <a:p>
            <a:pPr algn="ctr" rtl="1">
              <a:buNone/>
            </a:pPr>
            <a:r>
              <a:rPr lang="ar-SA" dirty="0" smtClean="0">
                <a:latin typeface="Traditional Arabic" pitchFamily="18" charset="-78"/>
                <a:cs typeface="Traditional Arabic" pitchFamily="18" charset="-78"/>
              </a:rPr>
              <a:t>نموذج تخطيط </a:t>
            </a:r>
            <a:r>
              <a:rPr lang="ar-AE" dirty="0" smtClean="0">
                <a:latin typeface="Traditional Arabic" pitchFamily="18" charset="-78"/>
                <a:cs typeface="Traditional Arabic" pitchFamily="18" charset="-78"/>
              </a:rPr>
              <a:t>الدرس </a:t>
            </a:r>
            <a:r>
              <a:rPr lang="ar-SA" dirty="0" smtClean="0">
                <a:latin typeface="Traditional Arabic" pitchFamily="18" charset="-78"/>
                <a:cs typeface="Traditional Arabic" pitchFamily="18" charset="-78"/>
              </a:rPr>
              <a:t>الرابع</a:t>
            </a:r>
          </a:p>
          <a:p>
            <a:pPr algn="ctr" rtl="1">
              <a:buNone/>
            </a:pPr>
            <a:endParaRPr lang="ar-SA" dirty="0" smtClean="0">
              <a:latin typeface="Traditional Arabic" pitchFamily="18" charset="-78"/>
              <a:cs typeface="Traditional Arabic" pitchFamily="18" charset="-78"/>
            </a:endParaRPr>
          </a:p>
          <a:p>
            <a:pPr algn="ctr">
              <a:buNone/>
            </a:pPr>
            <a:r>
              <a:rPr lang="ar-AE" dirty="0" smtClean="0">
                <a:latin typeface="Traditional Arabic" pitchFamily="18" charset="-78"/>
                <a:cs typeface="Traditional Arabic" pitchFamily="18" charset="-78"/>
              </a:rPr>
              <a:t>شرح</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الركن</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الخامس</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 ح</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ج</a:t>
            </a:r>
            <a:r>
              <a:rPr lang="ar-SA" dirty="0" smtClean="0">
                <a:latin typeface="Traditional Arabic" pitchFamily="18" charset="-78"/>
                <a:cs typeface="Traditional Arabic" pitchFamily="18" charset="-78"/>
              </a:rPr>
              <a:t>ُّ</a:t>
            </a:r>
            <a:r>
              <a:rPr lang="ar-AE" dirty="0" smtClean="0">
                <a:latin typeface="Traditional Arabic" pitchFamily="18" charset="-78"/>
                <a:cs typeface="Traditional Arabic" pitchFamily="18" charset="-78"/>
              </a:rPr>
              <a:t> البيت</a:t>
            </a:r>
            <a:r>
              <a:rPr lang="ar-SA" dirty="0" smtClean="0">
                <a:latin typeface="Traditional Arabic" pitchFamily="18" charset="-78"/>
                <a:cs typeface="Traditional Arabic" pitchFamily="18" charset="-78"/>
              </a:rPr>
              <a:t>ِ الحَرامِ</a:t>
            </a:r>
            <a:endParaRPr lang="ar-AE" dirty="0" smtClean="0">
              <a:latin typeface="Traditional Arabic" pitchFamily="18" charset="-78"/>
              <a:cs typeface="Traditional Arabic" pitchFamily="18" charset="-78"/>
            </a:endParaRPr>
          </a:p>
          <a:p>
            <a:pPr algn="ctr">
              <a:buNone/>
            </a:pPr>
            <a:endParaRPr lang="ar-AE" dirty="0" smtClean="0">
              <a:solidFill>
                <a:srgbClr val="002060"/>
              </a:solidFill>
              <a:latin typeface="Traditional Arabic" pitchFamily="18" charset="-78"/>
              <a:cs typeface="Traditional Arabic" pitchFamily="18" charset="-78"/>
            </a:endParaRPr>
          </a:p>
          <a:p>
            <a:pPr algn="ctr" rtl="1">
              <a:buNone/>
            </a:pPr>
            <a:endParaRPr lang="ar-AE" dirty="0" smtClean="0">
              <a:latin typeface="Traditional Arabic" pitchFamily="18" charset="-78"/>
              <a:cs typeface="Traditional Arabic" pitchFamily="18" charset="-78"/>
            </a:endParaRPr>
          </a:p>
          <a:p>
            <a:pPr algn="r" rtl="1">
              <a:buNone/>
            </a:pPr>
            <a:endParaRPr lang="en-US" dirty="0">
              <a:latin typeface="Traditional Arabic" pitchFamily="18" charset="-78"/>
              <a:cs typeface="Traditional Arabic" pitchFamily="18" charset="-78"/>
            </a:endParaRPr>
          </a:p>
        </p:txBody>
      </p:sp>
      <p:sp>
        <p:nvSpPr>
          <p:cNvPr id="4" name="Rounded Rectangle 3">
            <a:hlinkClick r:id="rId3" action="ppaction://hlinksldjump"/>
          </p:cNvPr>
          <p:cNvSpPr/>
          <p:nvPr/>
        </p:nvSpPr>
        <p:spPr>
          <a:xfrm>
            <a:off x="827584" y="5805264"/>
            <a:ext cx="1368152" cy="432048"/>
          </a:xfrm>
          <a:prstGeom prst="roundRect">
            <a:avLst/>
          </a:prstGeom>
          <a:solidFill>
            <a:schemeClr val="bg1"/>
          </a:solidFill>
          <a:ln>
            <a:solidFill>
              <a:srgbClr val="FFC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2400" dirty="0" smtClean="0">
                <a:latin typeface="Traditional Arabic" pitchFamily="18" charset="-78"/>
                <a:cs typeface="Traditional Arabic" pitchFamily="18" charset="-78"/>
              </a:rPr>
              <a:t>الصفحة التالية</a:t>
            </a:r>
            <a:endParaRPr lang="en-US" sz="24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2559</TotalTime>
  <Words>8166</Words>
  <Application>Microsoft Office PowerPoint</Application>
  <PresentationFormat>On-screen Show (4:3)</PresentationFormat>
  <Paragraphs>1261</Paragraphs>
  <Slides>117</Slides>
  <Notes>68</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ערכת נושא של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NeEeDo0o</dc:creator>
  <cp:lastModifiedBy>qsm</cp:lastModifiedBy>
  <cp:revision>279</cp:revision>
  <dcterms:created xsi:type="dcterms:W3CDTF">2012-01-24T20:54:15Z</dcterms:created>
  <dcterms:modified xsi:type="dcterms:W3CDTF">2012-03-15T09:52:50Z</dcterms:modified>
</cp:coreProperties>
</file>