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27"/>
  </p:notesMasterIdLst>
  <p:handoutMasterIdLst>
    <p:handoutMasterId r:id="rId28"/>
  </p:handoutMasterIdLst>
  <p:sldIdLst>
    <p:sldId id="256" r:id="rId2"/>
    <p:sldId id="257" r:id="rId3"/>
    <p:sldId id="258" r:id="rId4"/>
    <p:sldId id="259" r:id="rId5"/>
    <p:sldId id="261" r:id="rId6"/>
    <p:sldId id="262" r:id="rId7"/>
    <p:sldId id="263" r:id="rId8"/>
    <p:sldId id="264" r:id="rId9"/>
    <p:sldId id="265" r:id="rId10"/>
    <p:sldId id="260" r:id="rId11"/>
    <p:sldId id="272" r:id="rId12"/>
    <p:sldId id="266" r:id="rId13"/>
    <p:sldId id="267" r:id="rId14"/>
    <p:sldId id="268" r:id="rId15"/>
    <p:sldId id="273" r:id="rId16"/>
    <p:sldId id="274" r:id="rId17"/>
    <p:sldId id="275" r:id="rId18"/>
    <p:sldId id="277" r:id="rId19"/>
    <p:sldId id="276" r:id="rId20"/>
    <p:sldId id="279" r:id="rId21"/>
    <p:sldId id="283" r:id="rId22"/>
    <p:sldId id="269" r:id="rId23"/>
    <p:sldId id="280" r:id="rId24"/>
    <p:sldId id="282" r:id="rId25"/>
    <p:sldId id="281" r:id="rId26"/>
  </p:sldIdLst>
  <p:sldSz cx="9144000" cy="6858000" type="screen4x3"/>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r>
              <a:rPr lang="ar-AE" smtClean="0"/>
              <a:t>الأحد       29.1.2012</a:t>
            </a:r>
            <a:endParaRPr lang="he-IL"/>
          </a:p>
        </p:txBody>
      </p:sp>
      <p:sp>
        <p:nvSpPr>
          <p:cNvPr id="3" name="מציין מיקום של תאריך 2"/>
          <p:cNvSpPr>
            <a:spLocks noGrp="1"/>
          </p:cNvSpPr>
          <p:nvPr>
            <p:ph type="dt" sz="quarter" idx="1"/>
          </p:nvPr>
        </p:nvSpPr>
        <p:spPr>
          <a:xfrm>
            <a:off x="1588" y="0"/>
            <a:ext cx="2971800" cy="457200"/>
          </a:xfrm>
          <a:prstGeom prst="rect">
            <a:avLst/>
          </a:prstGeom>
        </p:spPr>
        <p:txBody>
          <a:bodyPr vert="horz" lIns="91440" tIns="45720" rIns="91440" bIns="45720" rtlCol="1"/>
          <a:lstStyle>
            <a:lvl1pPr algn="l">
              <a:defRPr sz="1200"/>
            </a:lvl1pPr>
          </a:lstStyle>
          <a:p>
            <a:endParaRPr lang="he-IL"/>
          </a:p>
        </p:txBody>
      </p:sp>
      <p:sp>
        <p:nvSpPr>
          <p:cNvPr id="4" name="מציין מיקום של כותרת תחתונה 3"/>
          <p:cNvSpPr>
            <a:spLocks noGrp="1"/>
          </p:cNvSpPr>
          <p:nvPr>
            <p:ph type="ftr" sz="quarter" idx="2"/>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he-IL"/>
          </a:p>
        </p:txBody>
      </p:sp>
      <p:sp>
        <p:nvSpPr>
          <p:cNvPr id="5" name="מציין מיקום של מספר שקופית 4"/>
          <p:cNvSpPr>
            <a:spLocks noGrp="1"/>
          </p:cNvSpPr>
          <p:nvPr>
            <p:ph type="sldNum" sz="quarter" idx="3"/>
          </p:nvPr>
        </p:nvSpPr>
        <p:spPr>
          <a:xfrm>
            <a:off x="1588" y="8685213"/>
            <a:ext cx="2971800" cy="457200"/>
          </a:xfrm>
          <a:prstGeom prst="rect">
            <a:avLst/>
          </a:prstGeom>
        </p:spPr>
        <p:txBody>
          <a:bodyPr vert="horz" lIns="91440" tIns="45720" rIns="91440" bIns="45720" rtlCol="1" anchor="b"/>
          <a:lstStyle>
            <a:lvl1pPr algn="l">
              <a:defRPr sz="1200"/>
            </a:lvl1pPr>
          </a:lstStyle>
          <a:p>
            <a:fld id="{F3406C9D-4E53-4CD3-AE7C-952673167FBE}" type="slidenum">
              <a:rPr lang="he-IL" smtClean="0"/>
              <a:pPr/>
              <a:t>‹#›</a:t>
            </a:fld>
            <a:endParaRPr lang="he-IL"/>
          </a:p>
        </p:txBody>
      </p:sp>
    </p:spTree>
  </p:cSld>
  <p:clrMap bg1="lt1" tx1="dk1" bg2="lt2" tx2="dk2" accent1="accent1" accent2="accent2" accent3="accent3" accent4="accent4" accent5="accent5" accent6="accent6" hlink="hlink" folHlink="folHlink"/>
  <p:hf sldNum="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r>
              <a:rPr lang="ar-AE" smtClean="0"/>
              <a:t>الأحد       29.1.2012</a:t>
            </a:r>
            <a:endParaRPr lang="he-IL"/>
          </a:p>
        </p:txBody>
      </p:sp>
      <p:sp>
        <p:nvSpPr>
          <p:cNvPr id="3" name="מציין מיקום של תאריך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endParaRPr lang="he-IL"/>
          </a:p>
        </p:txBody>
      </p:sp>
      <p:sp>
        <p:nvSpPr>
          <p:cNvPr id="4" name="מציין מיקום של תמונת שקופית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he-IL"/>
          </a:p>
        </p:txBody>
      </p:sp>
      <p:sp>
        <p:nvSpPr>
          <p:cNvPr id="5" name="מציין מיקום של הערו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6" name="מציין מיקום של כותרת תחתונה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he-IL"/>
          </a:p>
        </p:txBody>
      </p:sp>
      <p:sp>
        <p:nvSpPr>
          <p:cNvPr id="7" name="מציין מיקום של מספר שקופית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B8B30748-7DD2-4829-97EA-9396E63FE2A0}" type="slidenum">
              <a:rPr lang="he-IL" smtClean="0"/>
              <a:pPr/>
              <a:t>‹#›</a:t>
            </a:fld>
            <a:endParaRPr lang="he-IL"/>
          </a:p>
        </p:txBody>
      </p:sp>
    </p:spTree>
  </p:cSld>
  <p:clrMap bg1="lt1" tx1="dk1" bg2="lt2" tx2="dk2" accent1="accent1" accent2="accent2" accent3="accent3" accent4="accent4" accent5="accent5" accent6="accent6" hlink="hlink" folHlink="folHlink"/>
  <p:hf sldNum="0" ftr="0" dt="0"/>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IL"/>
          </a:p>
        </p:txBody>
      </p:sp>
      <p:sp>
        <p:nvSpPr>
          <p:cNvPr id="8" name="מציין מיקום של כותרת עליונה 7"/>
          <p:cNvSpPr>
            <a:spLocks noGrp="1"/>
          </p:cNvSpPr>
          <p:nvPr>
            <p:ph type="hdr" sz="quarter" idx="10"/>
          </p:nvPr>
        </p:nvSpPr>
        <p:spPr/>
        <p:txBody>
          <a:bodyPr/>
          <a:lstStyle/>
          <a:p>
            <a:r>
              <a:rPr lang="ar-AE" smtClean="0"/>
              <a:t>الأحد       29.1.2012</a:t>
            </a:r>
            <a:endParaRPr lang="he-I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IL"/>
          </a:p>
        </p:txBody>
      </p:sp>
      <p:sp>
        <p:nvSpPr>
          <p:cNvPr id="7" name="מציין מיקום של כותרת עליונה 6"/>
          <p:cNvSpPr>
            <a:spLocks noGrp="1"/>
          </p:cNvSpPr>
          <p:nvPr>
            <p:ph type="hdr" sz="quarter" idx="10"/>
          </p:nvPr>
        </p:nvSpPr>
        <p:spPr/>
        <p:txBody>
          <a:bodyPr/>
          <a:lstStyle/>
          <a:p>
            <a:r>
              <a:rPr lang="ar-AE" smtClean="0"/>
              <a:t>الأحد       29.1.2012</a:t>
            </a:r>
            <a:endParaRPr lang="he-I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685800" y="2130425"/>
            <a:ext cx="7772400" cy="1470025"/>
          </a:xfrm>
        </p:spPr>
        <p:txBody>
          <a:bodyPr/>
          <a:lstStyle/>
          <a:p>
            <a:r>
              <a:rPr lang="he-IL" smtClean="0"/>
              <a:t>לחץ כדי לערוך סגנון כותרת של תבנית בסיס</a:t>
            </a:r>
            <a:endParaRPr lang="he-IL"/>
          </a:p>
        </p:txBody>
      </p:sp>
      <p:sp>
        <p:nvSpPr>
          <p:cNvPr id="3" name="כותרת משנה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smtClean="0"/>
              <a:t>לחץ כדי לערוך סגנון כותרת משנה של תבנית בסיס</a:t>
            </a:r>
            <a:endParaRPr lang="he-IL"/>
          </a:p>
        </p:txBody>
      </p:sp>
      <p:sp>
        <p:nvSpPr>
          <p:cNvPr id="4" name="מציין מיקום של תאריך 3"/>
          <p:cNvSpPr>
            <a:spLocks noGrp="1"/>
          </p:cNvSpPr>
          <p:nvPr>
            <p:ph type="dt" sz="half" idx="10"/>
          </p:nvPr>
        </p:nvSpPr>
        <p:spPr/>
        <p:txBody>
          <a:bodyPr/>
          <a:lstStyle/>
          <a:p>
            <a:r>
              <a:rPr lang="he-IL" smtClean="0"/>
              <a:t>29/1/2012</a:t>
            </a:r>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DAF22AC9-109E-4E4D-92F9-530E51D9A3A2}" type="slidenum">
              <a:rPr lang="he-IL" smtClean="0"/>
              <a:pPr/>
              <a:t>‹#›</a:t>
            </a:fld>
            <a:endParaRPr lang="he-I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r>
              <a:rPr lang="he-IL" smtClean="0"/>
              <a:t>29/1/2012</a:t>
            </a:r>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DAF22AC9-109E-4E4D-92F9-530E51D9A3A2}" type="slidenum">
              <a:rPr lang="he-IL" smtClean="0"/>
              <a:pPr/>
              <a:t>‹#›</a:t>
            </a:fld>
            <a:endParaRPr lang="he-I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6629400" y="274638"/>
            <a:ext cx="2057400" cy="5851525"/>
          </a:xfrm>
        </p:spPr>
        <p:txBody>
          <a:bodyPr vert="eaVert"/>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a:xfrm>
            <a:off x="457200" y="274638"/>
            <a:ext cx="6019800" cy="5851525"/>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r>
              <a:rPr lang="he-IL" smtClean="0"/>
              <a:t>29/1/2012</a:t>
            </a:r>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DAF22AC9-109E-4E4D-92F9-530E51D9A3A2}" type="slidenum">
              <a:rPr lang="he-IL" smtClean="0"/>
              <a:pPr/>
              <a:t>‹#›</a:t>
            </a:fld>
            <a:endParaRPr lang="he-I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r>
              <a:rPr lang="he-IL" smtClean="0"/>
              <a:t>29/1/2012</a:t>
            </a:r>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DAF22AC9-109E-4E4D-92F9-530E51D9A3A2}" type="slidenum">
              <a:rPr lang="he-IL" smtClean="0"/>
              <a:pPr/>
              <a:t>‹#›</a:t>
            </a:fld>
            <a:endParaRPr lang="he-I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722313" y="4406900"/>
            <a:ext cx="7772400" cy="1362075"/>
          </a:xfrm>
        </p:spPr>
        <p:txBody>
          <a:bodyPr anchor="t"/>
          <a:lstStyle>
            <a:lvl1pPr algn="r">
              <a:defRPr sz="4000" b="1" cap="all"/>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smtClean="0"/>
              <a:t>לחץ כדי לערוך סגנונות טקסט של תבנית בסיס</a:t>
            </a:r>
          </a:p>
        </p:txBody>
      </p:sp>
      <p:sp>
        <p:nvSpPr>
          <p:cNvPr id="4" name="מציין מיקום של תאריך 3"/>
          <p:cNvSpPr>
            <a:spLocks noGrp="1"/>
          </p:cNvSpPr>
          <p:nvPr>
            <p:ph type="dt" sz="half" idx="10"/>
          </p:nvPr>
        </p:nvSpPr>
        <p:spPr/>
        <p:txBody>
          <a:bodyPr/>
          <a:lstStyle/>
          <a:p>
            <a:r>
              <a:rPr lang="he-IL" smtClean="0"/>
              <a:t>29/1/2012</a:t>
            </a:r>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DAF22AC9-109E-4E4D-92F9-530E51D9A3A2}" type="slidenum">
              <a:rPr lang="he-IL" smtClean="0"/>
              <a:pPr/>
              <a:t>‹#›</a:t>
            </a:fld>
            <a:endParaRPr lang="he-I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של תאריך 4"/>
          <p:cNvSpPr>
            <a:spLocks noGrp="1"/>
          </p:cNvSpPr>
          <p:nvPr>
            <p:ph type="dt" sz="half" idx="10"/>
          </p:nvPr>
        </p:nvSpPr>
        <p:spPr/>
        <p:txBody>
          <a:bodyPr/>
          <a:lstStyle/>
          <a:p>
            <a:r>
              <a:rPr lang="he-IL" smtClean="0"/>
              <a:t>29/1/2012</a:t>
            </a:r>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DAF22AC9-109E-4E4D-92F9-530E51D9A3A2}" type="slidenum">
              <a:rPr lang="he-IL" smtClean="0"/>
              <a:pPr/>
              <a:t>‹#›</a:t>
            </a:fld>
            <a:endParaRPr lang="he-I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lvl1pPr>
              <a:defRPr/>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4" name="מציין מיקום תוכן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6" name="מציין מיקום תוכן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7" name="מציין מיקום של תאריך 6"/>
          <p:cNvSpPr>
            <a:spLocks noGrp="1"/>
          </p:cNvSpPr>
          <p:nvPr>
            <p:ph type="dt" sz="half" idx="10"/>
          </p:nvPr>
        </p:nvSpPr>
        <p:spPr/>
        <p:txBody>
          <a:bodyPr/>
          <a:lstStyle/>
          <a:p>
            <a:r>
              <a:rPr lang="he-IL" smtClean="0"/>
              <a:t>29/1/2012</a:t>
            </a:r>
            <a:endParaRPr lang="he-IL"/>
          </a:p>
        </p:txBody>
      </p:sp>
      <p:sp>
        <p:nvSpPr>
          <p:cNvPr id="8" name="מציין מיקום של כותרת תחתונה 7"/>
          <p:cNvSpPr>
            <a:spLocks noGrp="1"/>
          </p:cNvSpPr>
          <p:nvPr>
            <p:ph type="ftr" sz="quarter" idx="11"/>
          </p:nvPr>
        </p:nvSpPr>
        <p:spPr/>
        <p:txBody>
          <a:bodyPr/>
          <a:lstStyle/>
          <a:p>
            <a:endParaRPr lang="he-IL"/>
          </a:p>
        </p:txBody>
      </p:sp>
      <p:sp>
        <p:nvSpPr>
          <p:cNvPr id="9" name="מציין מיקום של מספר שקופית 8"/>
          <p:cNvSpPr>
            <a:spLocks noGrp="1"/>
          </p:cNvSpPr>
          <p:nvPr>
            <p:ph type="sldNum" sz="quarter" idx="12"/>
          </p:nvPr>
        </p:nvSpPr>
        <p:spPr/>
        <p:txBody>
          <a:bodyPr/>
          <a:lstStyle/>
          <a:p>
            <a:fld id="{DAF22AC9-109E-4E4D-92F9-530E51D9A3A2}" type="slidenum">
              <a:rPr lang="he-IL" smtClean="0"/>
              <a:pPr/>
              <a:t>‹#›</a:t>
            </a:fld>
            <a:endParaRPr lang="he-I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תאריך 2"/>
          <p:cNvSpPr>
            <a:spLocks noGrp="1"/>
          </p:cNvSpPr>
          <p:nvPr>
            <p:ph type="dt" sz="half" idx="10"/>
          </p:nvPr>
        </p:nvSpPr>
        <p:spPr/>
        <p:txBody>
          <a:bodyPr/>
          <a:lstStyle/>
          <a:p>
            <a:r>
              <a:rPr lang="he-IL" smtClean="0"/>
              <a:t>29/1/2012</a:t>
            </a:r>
            <a:endParaRPr lang="he-IL"/>
          </a:p>
        </p:txBody>
      </p:sp>
      <p:sp>
        <p:nvSpPr>
          <p:cNvPr id="4" name="מציין מיקום של כותרת תחתונה 3"/>
          <p:cNvSpPr>
            <a:spLocks noGrp="1"/>
          </p:cNvSpPr>
          <p:nvPr>
            <p:ph type="ftr" sz="quarter" idx="11"/>
          </p:nvPr>
        </p:nvSpPr>
        <p:spPr/>
        <p:txBody>
          <a:bodyPr/>
          <a:lstStyle/>
          <a:p>
            <a:endParaRPr lang="he-IL"/>
          </a:p>
        </p:txBody>
      </p:sp>
      <p:sp>
        <p:nvSpPr>
          <p:cNvPr id="5" name="מציין מיקום של מספר שקופית 4"/>
          <p:cNvSpPr>
            <a:spLocks noGrp="1"/>
          </p:cNvSpPr>
          <p:nvPr>
            <p:ph type="sldNum" sz="quarter" idx="12"/>
          </p:nvPr>
        </p:nvSpPr>
        <p:spPr/>
        <p:txBody>
          <a:bodyPr/>
          <a:lstStyle/>
          <a:p>
            <a:fld id="{DAF22AC9-109E-4E4D-92F9-530E51D9A3A2}" type="slidenum">
              <a:rPr lang="he-IL" smtClean="0"/>
              <a:pPr/>
              <a:t>‹#›</a:t>
            </a:fld>
            <a:endParaRPr lang="he-I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r>
              <a:rPr lang="he-IL" smtClean="0"/>
              <a:t>29/1/2012</a:t>
            </a:r>
            <a:endParaRPr lang="he-IL"/>
          </a:p>
        </p:txBody>
      </p:sp>
      <p:sp>
        <p:nvSpPr>
          <p:cNvPr id="3" name="מציין מיקום של כותרת תחתונה 2"/>
          <p:cNvSpPr>
            <a:spLocks noGrp="1"/>
          </p:cNvSpPr>
          <p:nvPr>
            <p:ph type="ftr" sz="quarter" idx="11"/>
          </p:nvPr>
        </p:nvSpPr>
        <p:spPr/>
        <p:txBody>
          <a:bodyPr/>
          <a:lstStyle/>
          <a:p>
            <a:endParaRPr lang="he-IL"/>
          </a:p>
        </p:txBody>
      </p:sp>
      <p:sp>
        <p:nvSpPr>
          <p:cNvPr id="4" name="מציין מיקום של מספר שקופית 3"/>
          <p:cNvSpPr>
            <a:spLocks noGrp="1"/>
          </p:cNvSpPr>
          <p:nvPr>
            <p:ph type="sldNum" sz="quarter" idx="12"/>
          </p:nvPr>
        </p:nvSpPr>
        <p:spPr/>
        <p:txBody>
          <a:bodyPr/>
          <a:lstStyle/>
          <a:p>
            <a:fld id="{DAF22AC9-109E-4E4D-92F9-530E51D9A3A2}" type="slidenum">
              <a:rPr lang="he-IL" smtClean="0"/>
              <a:pPr/>
              <a:t>‹#›</a:t>
            </a:fld>
            <a:endParaRPr lang="he-I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3050"/>
            <a:ext cx="3008313" cy="1162050"/>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טקסט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r>
              <a:rPr lang="he-IL" smtClean="0"/>
              <a:t>29/1/2012</a:t>
            </a:r>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DAF22AC9-109E-4E4D-92F9-530E51D9A3A2}" type="slidenum">
              <a:rPr lang="he-IL" smtClean="0"/>
              <a:pPr/>
              <a:t>‹#›</a:t>
            </a:fld>
            <a:endParaRPr lang="he-I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1792288" y="4800600"/>
            <a:ext cx="5486400" cy="566738"/>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של ציור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r>
              <a:rPr lang="he-IL" smtClean="0"/>
              <a:t>29/1/2012</a:t>
            </a:r>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DAF22AC9-109E-4E4D-92F9-530E51D9A3A2}" type="slidenum">
              <a:rPr lang="he-IL" smtClean="0"/>
              <a:pPr/>
              <a:t>‹#›</a:t>
            </a:fld>
            <a:endParaRPr lang="he-I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r>
              <a:rPr lang="he-IL" smtClean="0"/>
              <a:t>29/1/2012</a:t>
            </a:r>
            <a:endParaRPr lang="he-IL"/>
          </a:p>
        </p:txBody>
      </p:sp>
      <p:sp>
        <p:nvSpPr>
          <p:cNvPr id="5" name="מציין מיקום של כותרת תחתונה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DAF22AC9-109E-4E4D-92F9-530E51D9A3A2}" type="slidenum">
              <a:rPr lang="he-IL" smtClean="0"/>
              <a:pPr/>
              <a:t>‹#›</a:t>
            </a:fld>
            <a:endParaRPr lang="he-I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www.youtube.com/watch?v=2l2P8Uz0LkA&amp;feature=related" TargetMode="Externa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slide" Target="slide6.xml"/><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6.jpeg"/></Relationships>
</file>

<file path=ppt/slides/_rels/slide17.xml.rels><?xml version="1.0" encoding="UTF-8" standalone="yes"?>
<Relationships xmlns="http://schemas.openxmlformats.org/package/2006/relationships"><Relationship Id="rId3" Type="http://schemas.openxmlformats.org/officeDocument/2006/relationships/slide" Target="slide6.xml"/><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6.jpeg"/></Relationships>
</file>

<file path=ppt/slides/_rels/slide18.xml.rels><?xml version="1.0" encoding="UTF-8" standalone="yes"?>
<Relationships xmlns="http://schemas.openxmlformats.org/package/2006/relationships"><Relationship Id="rId3" Type="http://schemas.openxmlformats.org/officeDocument/2006/relationships/slide" Target="slide10.xm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jpeg"/></Relationships>
</file>

<file path=ppt/slides/_rels/slide20.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6.jpeg"/></Relationships>
</file>

<file path=ppt/slides/_rels/slide2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slide" Target="slide9.xml"/></Relationships>
</file>

<file path=ppt/slides/_rels/slide22.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8.gif"/></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תמונה 3" descr="flower-pattern-powerpoint.jpg"/>
          <p:cNvPicPr>
            <a:picLocks noChangeAspect="1"/>
          </p:cNvPicPr>
          <p:nvPr/>
        </p:nvPicPr>
        <p:blipFill>
          <a:blip r:embed="rId3" cstate="print"/>
          <a:stretch>
            <a:fillRect/>
          </a:stretch>
        </p:blipFill>
        <p:spPr>
          <a:xfrm>
            <a:off x="0" y="-27384"/>
            <a:ext cx="9180512" cy="6885384"/>
          </a:xfrm>
          <a:prstGeom prst="rect">
            <a:avLst/>
          </a:prstGeom>
          <a:ln>
            <a:noFill/>
          </a:ln>
          <a:effectLst>
            <a:outerShdw blurRad="292100" dist="139700" dir="2700000" algn="tl" rotWithShape="0">
              <a:srgbClr val="333333">
                <a:alpha val="65000"/>
              </a:srgbClr>
            </a:outerShdw>
          </a:effectLst>
        </p:spPr>
      </p:pic>
      <p:sp>
        <p:nvSpPr>
          <p:cNvPr id="5" name="TextBox 4"/>
          <p:cNvSpPr txBox="1"/>
          <p:nvPr/>
        </p:nvSpPr>
        <p:spPr>
          <a:xfrm>
            <a:off x="1403648" y="339035"/>
            <a:ext cx="6264696" cy="6186309"/>
          </a:xfrm>
          <a:prstGeom prst="rect">
            <a:avLst/>
          </a:prstGeom>
          <a:noFill/>
        </p:spPr>
        <p:txBody>
          <a:bodyPr wrap="square" rtlCol="1">
            <a:spAutoFit/>
          </a:bodyPr>
          <a:lstStyle/>
          <a:p>
            <a:pPr algn="ctr"/>
            <a:r>
              <a:rPr lang="ar-AE" sz="4400" b="1" dirty="0" smtClean="0">
                <a:latin typeface="Traditional Arabic" pitchFamily="18" charset="-78"/>
                <a:cs typeface="Traditional Arabic" pitchFamily="18" charset="-78"/>
              </a:rPr>
              <a:t>مدرسة برطعة </a:t>
            </a:r>
            <a:r>
              <a:rPr lang="ar-AE" sz="4400" b="1" dirty="0" err="1" smtClean="0">
                <a:latin typeface="Traditional Arabic" pitchFamily="18" charset="-78"/>
                <a:cs typeface="Traditional Arabic" pitchFamily="18" charset="-78"/>
              </a:rPr>
              <a:t>الإبتدائية</a:t>
            </a:r>
            <a:endParaRPr lang="ar-AE" sz="4400" b="1" dirty="0" smtClean="0">
              <a:latin typeface="Traditional Arabic" pitchFamily="18" charset="-78"/>
              <a:cs typeface="Traditional Arabic" pitchFamily="18" charset="-78"/>
            </a:endParaRPr>
          </a:p>
          <a:p>
            <a:pPr algn="ctr"/>
            <a:endParaRPr lang="ar-AE" sz="4400" dirty="0" smtClean="0">
              <a:latin typeface="Traditional Arabic" pitchFamily="18" charset="-78"/>
            </a:endParaRPr>
          </a:p>
          <a:p>
            <a:pPr algn="ctr"/>
            <a:r>
              <a:rPr lang="ar-AE" sz="4400" dirty="0" smtClean="0">
                <a:latin typeface="Traditional Arabic" pitchFamily="18" charset="-78"/>
                <a:cs typeface="Traditional Arabic" pitchFamily="18" charset="-78"/>
              </a:rPr>
              <a:t>الصف : الخامس د</a:t>
            </a:r>
          </a:p>
          <a:p>
            <a:pPr algn="ctr"/>
            <a:endParaRPr lang="ar-AE" sz="4400" dirty="0" smtClean="0">
              <a:latin typeface="Traditional Arabic" pitchFamily="18" charset="-78"/>
              <a:cs typeface="Traditional Arabic" pitchFamily="18" charset="-78"/>
            </a:endParaRPr>
          </a:p>
          <a:p>
            <a:pPr algn="ctr"/>
            <a:r>
              <a:rPr lang="ar-AE" sz="4400" dirty="0" smtClean="0">
                <a:latin typeface="Traditional Arabic" pitchFamily="18" charset="-78"/>
                <a:cs typeface="Traditional Arabic" pitchFamily="18" charset="-78"/>
              </a:rPr>
              <a:t>حصة لغة عربية</a:t>
            </a:r>
          </a:p>
          <a:p>
            <a:pPr algn="ctr"/>
            <a:r>
              <a:rPr lang="ar-AE" sz="4400" dirty="0" smtClean="0">
                <a:latin typeface="Traditional Arabic" pitchFamily="18" charset="-78"/>
                <a:cs typeface="Traditional Arabic" pitchFamily="18" charset="-78"/>
              </a:rPr>
              <a:t>درس </a:t>
            </a:r>
          </a:p>
          <a:p>
            <a:pPr algn="ctr"/>
            <a:r>
              <a:rPr lang="ar-AE" sz="4400" dirty="0" smtClean="0">
                <a:latin typeface="Traditional Arabic" pitchFamily="18" charset="-78"/>
                <a:cs typeface="Traditional Arabic" pitchFamily="18" charset="-78"/>
              </a:rPr>
              <a:t>الكلب الإلكتروني أم الكلب الطبيعي؟</a:t>
            </a:r>
          </a:p>
          <a:p>
            <a:pPr algn="ctr"/>
            <a:r>
              <a:rPr lang="ar-AE" sz="4400" dirty="0" smtClean="0">
                <a:latin typeface="Traditional Arabic" pitchFamily="18" charset="-78"/>
                <a:cs typeface="Traditional Arabic" pitchFamily="18" charset="-78"/>
              </a:rPr>
              <a:t> </a:t>
            </a:r>
          </a:p>
          <a:p>
            <a:pPr algn="ctr"/>
            <a:r>
              <a:rPr lang="ar-AE" sz="4400" dirty="0" smtClean="0">
                <a:latin typeface="Traditional Arabic" pitchFamily="18" charset="-78"/>
                <a:cs typeface="Traditional Arabic" pitchFamily="18" charset="-78"/>
              </a:rPr>
              <a:t>إعداد وتدريس : نداء ياسين</a:t>
            </a:r>
          </a:p>
        </p:txBody>
      </p:sp>
      <p:sp>
        <p:nvSpPr>
          <p:cNvPr id="9" name="מציין מיקום של תאריך 8"/>
          <p:cNvSpPr>
            <a:spLocks noGrp="1"/>
          </p:cNvSpPr>
          <p:nvPr>
            <p:ph type="dt" sz="half" idx="10"/>
          </p:nvPr>
        </p:nvSpPr>
        <p:spPr>
          <a:xfrm>
            <a:off x="0" y="188640"/>
            <a:ext cx="2483768" cy="365125"/>
          </a:xfrm>
        </p:spPr>
        <p:txBody>
          <a:bodyPr/>
          <a:lstStyle/>
          <a:p>
            <a:r>
              <a:rPr lang="ar-AE" sz="2400" dirty="0" smtClean="0">
                <a:solidFill>
                  <a:schemeClr val="tx1"/>
                </a:solidFill>
                <a:latin typeface="Traditional Arabic" pitchFamily="18" charset="-78"/>
                <a:cs typeface="Traditional Arabic" pitchFamily="18" charset="-78"/>
              </a:rPr>
              <a:t>الأحد   </a:t>
            </a:r>
            <a:r>
              <a:rPr lang="he-IL" sz="2400" dirty="0" smtClean="0">
                <a:solidFill>
                  <a:schemeClr val="tx1"/>
                </a:solidFill>
                <a:latin typeface="Aharoni" pitchFamily="2" charset="-79"/>
                <a:cs typeface="Aharoni" pitchFamily="2" charset="-79"/>
              </a:rPr>
              <a:t>29/1/2012</a:t>
            </a:r>
            <a:endParaRPr lang="he-IL" sz="2400" dirty="0">
              <a:solidFill>
                <a:schemeClr val="tx1"/>
              </a:solidFill>
              <a:latin typeface="Aharoni" pitchFamily="2" charset="-79"/>
              <a:cs typeface="Aharoni" pitchFamily="2" charset="-79"/>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תמונה 3" descr="flower-pattern-powerpoint.jpg"/>
          <p:cNvPicPr>
            <a:picLocks noChangeAspect="1"/>
          </p:cNvPicPr>
          <p:nvPr/>
        </p:nvPicPr>
        <p:blipFill>
          <a:blip r:embed="rId2" cstate="print"/>
          <a:stretch>
            <a:fillRect/>
          </a:stretch>
        </p:blipFill>
        <p:spPr>
          <a:xfrm>
            <a:off x="0" y="-27384"/>
            <a:ext cx="9180512" cy="6885384"/>
          </a:xfrm>
          <a:prstGeom prst="rect">
            <a:avLst/>
          </a:prstGeom>
        </p:spPr>
      </p:pic>
      <p:sp>
        <p:nvSpPr>
          <p:cNvPr id="6" name="מציין מיקום של תאריך 5"/>
          <p:cNvSpPr>
            <a:spLocks noGrp="1"/>
          </p:cNvSpPr>
          <p:nvPr>
            <p:ph type="dt" sz="half" idx="10"/>
          </p:nvPr>
        </p:nvSpPr>
        <p:spPr>
          <a:xfrm>
            <a:off x="0" y="188640"/>
            <a:ext cx="2133600" cy="365125"/>
          </a:xfrm>
        </p:spPr>
        <p:txBody>
          <a:bodyPr/>
          <a:lstStyle/>
          <a:p>
            <a:r>
              <a:rPr lang="ar-AE" sz="2000" dirty="0" smtClean="0">
                <a:solidFill>
                  <a:schemeClr val="tx1"/>
                </a:solidFill>
                <a:latin typeface="Aharoni" pitchFamily="2" charset="-79"/>
                <a:cs typeface="Traditional Arabic" pitchFamily="18" charset="-78"/>
              </a:rPr>
              <a:t>الأحد   </a:t>
            </a:r>
            <a:r>
              <a:rPr lang="he-IL" sz="2000" dirty="0" smtClean="0">
                <a:solidFill>
                  <a:schemeClr val="tx1"/>
                </a:solidFill>
                <a:latin typeface="Aharoni" pitchFamily="2" charset="-79"/>
                <a:cs typeface="Aharoni" pitchFamily="2" charset="-79"/>
              </a:rPr>
              <a:t>29/1/2012</a:t>
            </a:r>
          </a:p>
          <a:p>
            <a:endParaRPr lang="he-IL" dirty="0"/>
          </a:p>
        </p:txBody>
      </p:sp>
      <p:sp>
        <p:nvSpPr>
          <p:cNvPr id="8" name="TextBox 7"/>
          <p:cNvSpPr txBox="1"/>
          <p:nvPr/>
        </p:nvSpPr>
        <p:spPr>
          <a:xfrm>
            <a:off x="755576" y="1124744"/>
            <a:ext cx="7704856" cy="3539430"/>
          </a:xfrm>
          <a:prstGeom prst="rect">
            <a:avLst/>
          </a:prstGeom>
          <a:noFill/>
        </p:spPr>
        <p:txBody>
          <a:bodyPr wrap="square" rtlCol="1">
            <a:spAutoFit/>
          </a:bodyPr>
          <a:lstStyle/>
          <a:p>
            <a:r>
              <a:rPr lang="ar-SA" sz="3200" dirty="0" smtClean="0">
                <a:latin typeface="Traditional Arabic" pitchFamily="18" charset="-78"/>
                <a:cs typeface="Traditional Arabic" pitchFamily="18" charset="-78"/>
              </a:rPr>
              <a:t>تحوّلتِ الْأعجوبةُ الْإلكترونيّةُ إلى نُكتةٍ يضحكُ عليها الْأولادُ بشدّةٍ، فيغيّرونَ ملابسَهم ليَفْشَلَ</a:t>
            </a:r>
            <a:r>
              <a:rPr lang="he-IL" sz="3200" dirty="0" smtClean="0">
                <a:latin typeface="Traditional Arabic" pitchFamily="18" charset="-78"/>
              </a:rPr>
              <a:t> (</a:t>
            </a:r>
            <a:r>
              <a:rPr lang="ar-SA" sz="3200" dirty="0" err="1" smtClean="0">
                <a:latin typeface="Traditional Arabic" pitchFamily="18" charset="-78"/>
                <a:cs typeface="Traditional Arabic" pitchFamily="18" charset="-78"/>
              </a:rPr>
              <a:t>تيبو</a:t>
            </a:r>
            <a:r>
              <a:rPr lang="he-IL" sz="3200" dirty="0" smtClean="0">
                <a:latin typeface="Traditional Arabic" pitchFamily="18" charset="-78"/>
              </a:rPr>
              <a:t>) </a:t>
            </a:r>
            <a:r>
              <a:rPr lang="ar-SA" sz="3200" dirty="0" smtClean="0">
                <a:latin typeface="Traditional Arabic" pitchFamily="18" charset="-78"/>
                <a:cs typeface="Traditional Arabic" pitchFamily="18" charset="-78"/>
              </a:rPr>
              <a:t>في التّعرّفِ عليهم، ويظلّ يردّد بإصرارٍ</a:t>
            </a:r>
            <a:r>
              <a:rPr lang="he-IL" sz="3200" dirty="0" smtClean="0">
                <a:latin typeface="Traditional Arabic" pitchFamily="18" charset="-78"/>
              </a:rPr>
              <a:t> (</a:t>
            </a:r>
            <a:r>
              <a:rPr lang="ar-SA" sz="3200" dirty="0" smtClean="0">
                <a:latin typeface="Traditional Arabic" pitchFamily="18" charset="-78"/>
                <a:cs typeface="Traditional Arabic" pitchFamily="18" charset="-78"/>
              </a:rPr>
              <a:t>غَريبو</a:t>
            </a:r>
            <a:r>
              <a:rPr lang="he-IL" sz="3200" dirty="0" smtClean="0">
                <a:latin typeface="Traditional Arabic" pitchFamily="18" charset="-78"/>
              </a:rPr>
              <a:t>.. </a:t>
            </a:r>
            <a:r>
              <a:rPr lang="ar-SA" sz="3200" dirty="0" smtClean="0">
                <a:latin typeface="Traditional Arabic" pitchFamily="18" charset="-78"/>
                <a:cs typeface="Traditional Arabic" pitchFamily="18" charset="-78"/>
              </a:rPr>
              <a:t>غَريبو</a:t>
            </a:r>
            <a:r>
              <a:rPr lang="he-IL" sz="3200" dirty="0" smtClean="0">
                <a:latin typeface="Traditional Arabic" pitchFamily="18" charset="-78"/>
              </a:rPr>
              <a:t>). </a:t>
            </a:r>
            <a:r>
              <a:rPr lang="ar-SA" sz="3200" dirty="0" smtClean="0">
                <a:latin typeface="Traditional Arabic" pitchFamily="18" charset="-78"/>
                <a:cs typeface="Traditional Arabic" pitchFamily="18" charset="-78"/>
              </a:rPr>
              <a:t>وعندما يأتي إليهم زُوّارٌ لم تُخَزَّنْ</a:t>
            </a:r>
            <a:r>
              <a:rPr lang="he-IL" sz="3200" dirty="0" smtClean="0">
                <a:latin typeface="Traditional Arabic" pitchFamily="18" charset="-78"/>
              </a:rPr>
              <a:t> </a:t>
            </a:r>
            <a:r>
              <a:rPr lang="ar-SA" sz="3200" dirty="0" smtClean="0">
                <a:latin typeface="Traditional Arabic" pitchFamily="18" charset="-78"/>
                <a:cs typeface="Traditional Arabic" pitchFamily="18" charset="-78"/>
              </a:rPr>
              <a:t>صورُهم في ذاكرتِهِ، يقومُ الْأولادُ بإعارتِهم بعضَ الْملابسِ الْمعروفةِ في الصّورِ الْمخزَّنةِ لديهِ، فيظلّ يردّدُ بحماسٍ</a:t>
            </a:r>
            <a:r>
              <a:rPr lang="he-IL" sz="3200" dirty="0" smtClean="0">
                <a:latin typeface="Traditional Arabic" pitchFamily="18" charset="-78"/>
              </a:rPr>
              <a:t> (</a:t>
            </a:r>
            <a:r>
              <a:rPr lang="ar-SA" sz="3200" dirty="0" smtClean="0">
                <a:latin typeface="Traditional Arabic" pitchFamily="18" charset="-78"/>
                <a:cs typeface="Traditional Arabic" pitchFamily="18" charset="-78"/>
              </a:rPr>
              <a:t>قَريبو</a:t>
            </a:r>
            <a:r>
              <a:rPr lang="he-IL" sz="3200" dirty="0" smtClean="0">
                <a:latin typeface="Traditional Arabic" pitchFamily="18" charset="-78"/>
              </a:rPr>
              <a:t>.. </a:t>
            </a:r>
            <a:r>
              <a:rPr lang="ar-SA" sz="3200" dirty="0" smtClean="0">
                <a:latin typeface="Traditional Arabic" pitchFamily="18" charset="-78"/>
                <a:cs typeface="Traditional Arabic" pitchFamily="18" charset="-78"/>
              </a:rPr>
              <a:t>قَريبو</a:t>
            </a:r>
            <a:r>
              <a:rPr lang="he-IL" sz="3200" dirty="0" smtClean="0">
                <a:latin typeface="Traditional Arabic" pitchFamily="18" charset="-78"/>
              </a:rPr>
              <a:t>) </a:t>
            </a:r>
            <a:r>
              <a:rPr lang="ar-SA" sz="3200" dirty="0" smtClean="0">
                <a:latin typeface="Traditional Arabic" pitchFamily="18" charset="-78"/>
                <a:cs typeface="Traditional Arabic" pitchFamily="18" charset="-78"/>
              </a:rPr>
              <a:t>وهو يتقافزُ ويهزّ ذيلَهُ، بينما الْأولادُ ينفجرونَ في الضّحِكِ</a:t>
            </a:r>
            <a:r>
              <a:rPr lang="he-IL" sz="3200" dirty="0" smtClean="0">
                <a:latin typeface="Traditional Arabic" pitchFamily="18" charset="-78"/>
              </a:rPr>
              <a:t>. </a:t>
            </a:r>
            <a:endParaRPr lang="en-US" sz="3200" dirty="0" smtClean="0">
              <a:latin typeface="Traditional Arabic" pitchFamily="18" charset="-78"/>
              <a:cs typeface="Traditional Arabic" pitchFamily="18" charset="-78"/>
            </a:endParaRPr>
          </a:p>
          <a:p>
            <a:endParaRPr lang="he-IL" sz="3200" dirty="0">
              <a:latin typeface="Traditional Arabic" pitchFamily="18" charset="-78"/>
            </a:endParaRPr>
          </a:p>
        </p:txBody>
      </p:sp>
      <p:sp>
        <p:nvSpPr>
          <p:cNvPr id="9" name="לחצן פעולה: חזרה 8">
            <a:hlinkClick r:id="" action="ppaction://hlinkshowjump?jump=lastslideviewed" highlightClick="1"/>
          </p:cNvPr>
          <p:cNvSpPr/>
          <p:nvPr/>
        </p:nvSpPr>
        <p:spPr>
          <a:xfrm>
            <a:off x="251520" y="5949280"/>
            <a:ext cx="755576" cy="576064"/>
          </a:xfrm>
          <a:prstGeom prst="actionButtonReturn">
            <a:avLst/>
          </a:prstGeom>
        </p:spPr>
        <p:style>
          <a:lnRef idx="2">
            <a:schemeClr val="accent5">
              <a:shade val="50000"/>
            </a:schemeClr>
          </a:lnRef>
          <a:fillRef idx="1">
            <a:schemeClr val="accent5"/>
          </a:fillRef>
          <a:effectRef idx="0">
            <a:schemeClr val="accent5"/>
          </a:effectRef>
          <a:fontRef idx="minor">
            <a:schemeClr val="lt1"/>
          </a:fontRef>
        </p:style>
        <p:txBody>
          <a:bodyPr rtlCol="1" anchor="ctr"/>
          <a:lstStyle/>
          <a:p>
            <a:pPr algn="ctr"/>
            <a:endParaRPr lang="he-IL" dirty="0">
              <a:solidFill>
                <a:schemeClr val="tx2">
                  <a:lumMod val="60000"/>
                  <a:lumOff val="40000"/>
                </a:schemeClr>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תמונה 3" descr="flower-pattern-powerpoint.jpg"/>
          <p:cNvPicPr>
            <a:picLocks noChangeAspect="1"/>
          </p:cNvPicPr>
          <p:nvPr/>
        </p:nvPicPr>
        <p:blipFill>
          <a:blip r:embed="rId2" cstate="print"/>
          <a:stretch>
            <a:fillRect/>
          </a:stretch>
        </p:blipFill>
        <p:spPr>
          <a:xfrm>
            <a:off x="0" y="-27384"/>
            <a:ext cx="9180512" cy="6885384"/>
          </a:xfrm>
          <a:prstGeom prst="rect">
            <a:avLst/>
          </a:prstGeom>
        </p:spPr>
      </p:pic>
      <p:sp>
        <p:nvSpPr>
          <p:cNvPr id="6" name="מציין מיקום של תאריך 5"/>
          <p:cNvSpPr>
            <a:spLocks noGrp="1"/>
          </p:cNvSpPr>
          <p:nvPr>
            <p:ph type="dt" sz="half" idx="10"/>
          </p:nvPr>
        </p:nvSpPr>
        <p:spPr>
          <a:xfrm>
            <a:off x="0" y="188640"/>
            <a:ext cx="2133600" cy="365125"/>
          </a:xfrm>
        </p:spPr>
        <p:txBody>
          <a:bodyPr/>
          <a:lstStyle/>
          <a:p>
            <a:r>
              <a:rPr lang="ar-AE" sz="2000" dirty="0" smtClean="0">
                <a:solidFill>
                  <a:schemeClr val="tx1"/>
                </a:solidFill>
                <a:latin typeface="Aharoni" pitchFamily="2" charset="-79"/>
                <a:cs typeface="Traditional Arabic" pitchFamily="18" charset="-78"/>
              </a:rPr>
              <a:t>الأحد   </a:t>
            </a:r>
            <a:r>
              <a:rPr lang="he-IL" sz="2000" dirty="0" smtClean="0">
                <a:solidFill>
                  <a:schemeClr val="tx1"/>
                </a:solidFill>
                <a:latin typeface="Aharoni" pitchFamily="2" charset="-79"/>
                <a:cs typeface="Aharoni" pitchFamily="2" charset="-79"/>
              </a:rPr>
              <a:t>29/1/2012</a:t>
            </a:r>
          </a:p>
          <a:p>
            <a:endParaRPr lang="he-IL" dirty="0"/>
          </a:p>
        </p:txBody>
      </p:sp>
      <p:sp>
        <p:nvSpPr>
          <p:cNvPr id="5" name="TextBox 4"/>
          <p:cNvSpPr txBox="1"/>
          <p:nvPr/>
        </p:nvSpPr>
        <p:spPr>
          <a:xfrm>
            <a:off x="1115616" y="2132856"/>
            <a:ext cx="6336704" cy="707886"/>
          </a:xfrm>
          <a:prstGeom prst="rect">
            <a:avLst/>
          </a:prstGeom>
          <a:noFill/>
        </p:spPr>
        <p:txBody>
          <a:bodyPr wrap="square" rtlCol="1">
            <a:spAutoFit/>
          </a:bodyPr>
          <a:lstStyle/>
          <a:p>
            <a:r>
              <a:rPr lang="ar-AE" sz="4000" dirty="0" smtClean="0">
                <a:latin typeface="Traditional Arabic" pitchFamily="18" charset="-78"/>
                <a:cs typeface="Traditional Arabic" pitchFamily="18" charset="-78"/>
              </a:rPr>
              <a:t>ماذا تعرفون عن الكلب الآلي ”آيبو“ ؟</a:t>
            </a:r>
          </a:p>
        </p:txBody>
      </p:sp>
      <p:sp>
        <p:nvSpPr>
          <p:cNvPr id="7" name="TextBox 6"/>
          <p:cNvSpPr txBox="1"/>
          <p:nvPr/>
        </p:nvSpPr>
        <p:spPr>
          <a:xfrm>
            <a:off x="2771800" y="3430741"/>
            <a:ext cx="4176464" cy="646331"/>
          </a:xfrm>
          <a:prstGeom prst="rect">
            <a:avLst/>
          </a:prstGeom>
          <a:noFill/>
        </p:spPr>
        <p:txBody>
          <a:bodyPr wrap="square" rtlCol="1">
            <a:spAutoFit/>
          </a:bodyPr>
          <a:lstStyle/>
          <a:p>
            <a:r>
              <a:rPr lang="ar-AE" sz="3600" dirty="0" smtClean="0">
                <a:latin typeface="Traditional Arabic" pitchFamily="18" charset="-78"/>
                <a:cs typeface="Traditional Arabic" pitchFamily="18" charset="-78"/>
              </a:rPr>
              <a:t>ما رأيكم أن نرى مشهد لـ ”</a:t>
            </a:r>
            <a:r>
              <a:rPr lang="ar-AE" sz="3600" dirty="0" smtClean="0">
                <a:solidFill>
                  <a:srgbClr val="C00000"/>
                </a:solidFill>
                <a:latin typeface="Traditional Arabic" pitchFamily="18" charset="-78"/>
                <a:cs typeface="Traditional Arabic" pitchFamily="18" charset="-78"/>
                <a:hlinkClick r:id="rId3"/>
              </a:rPr>
              <a:t>آيبو</a:t>
            </a:r>
            <a:r>
              <a:rPr lang="ar-AE" sz="3600" dirty="0" smtClean="0">
                <a:latin typeface="Traditional Arabic" pitchFamily="18" charset="-78"/>
                <a:cs typeface="Traditional Arabic" pitchFamily="18" charset="-78"/>
              </a:rPr>
              <a:t>“ </a:t>
            </a:r>
            <a:endParaRPr lang="he-IL" sz="3600" dirty="0">
              <a:latin typeface="Traditional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4" presetClass="entr" presetSubtype="0" accel="10000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strVal val="#ppt_w*0.05"/>
                                          </p:val>
                                        </p:tav>
                                        <p:tav tm="100000">
                                          <p:val>
                                            <p:strVal val="#ppt_w"/>
                                          </p:val>
                                        </p:tav>
                                      </p:tavLst>
                                    </p:anim>
                                    <p:anim calcmode="lin" valueType="num">
                                      <p:cBhvr>
                                        <p:cTn id="8" dur="500" fill="hold"/>
                                        <p:tgtEl>
                                          <p:spTgt spid="7"/>
                                        </p:tgtEl>
                                        <p:attrNameLst>
                                          <p:attrName>ppt_h</p:attrName>
                                        </p:attrNameLst>
                                      </p:cBhvr>
                                      <p:tavLst>
                                        <p:tav tm="0">
                                          <p:val>
                                            <p:strVal val="#ppt_h"/>
                                          </p:val>
                                        </p:tav>
                                        <p:tav tm="100000">
                                          <p:val>
                                            <p:strVal val="#ppt_h"/>
                                          </p:val>
                                        </p:tav>
                                      </p:tavLst>
                                    </p:anim>
                                    <p:anim calcmode="lin" valueType="num">
                                      <p:cBhvr>
                                        <p:cTn id="9" dur="500" fill="hold"/>
                                        <p:tgtEl>
                                          <p:spTgt spid="7"/>
                                        </p:tgtEl>
                                        <p:attrNameLst>
                                          <p:attrName>ppt_x</p:attrName>
                                        </p:attrNameLst>
                                      </p:cBhvr>
                                      <p:tavLst>
                                        <p:tav tm="0">
                                          <p:val>
                                            <p:strVal val="#ppt_x-.2"/>
                                          </p:val>
                                        </p:tav>
                                        <p:tav tm="100000">
                                          <p:val>
                                            <p:strVal val="#ppt_x"/>
                                          </p:val>
                                        </p:tav>
                                      </p:tavLst>
                                    </p:anim>
                                    <p:anim calcmode="lin" valueType="num">
                                      <p:cBhvr>
                                        <p:cTn id="10" dur="500" fill="hold"/>
                                        <p:tgtEl>
                                          <p:spTgt spid="7"/>
                                        </p:tgtEl>
                                        <p:attrNameLst>
                                          <p:attrName>ppt_y</p:attrName>
                                        </p:attrNameLst>
                                      </p:cBhvr>
                                      <p:tavLst>
                                        <p:tav tm="0">
                                          <p:val>
                                            <p:strVal val="#ppt_y"/>
                                          </p:val>
                                        </p:tav>
                                        <p:tav tm="100000">
                                          <p:val>
                                            <p:strVal val="#ppt_y"/>
                                          </p:val>
                                        </p:tav>
                                      </p:tavLst>
                                    </p:anim>
                                    <p:animEffect transition="in" filter="fade">
                                      <p:cBhvr>
                                        <p:cTn id="11"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תמונה 3" descr="flower-pattern-powerpoint.jpg"/>
          <p:cNvPicPr>
            <a:picLocks noChangeAspect="1"/>
          </p:cNvPicPr>
          <p:nvPr/>
        </p:nvPicPr>
        <p:blipFill>
          <a:blip r:embed="rId2" cstate="print"/>
          <a:stretch>
            <a:fillRect/>
          </a:stretch>
        </p:blipFill>
        <p:spPr>
          <a:xfrm>
            <a:off x="0" y="-27384"/>
            <a:ext cx="9180512" cy="6885384"/>
          </a:xfrm>
          <a:prstGeom prst="rect">
            <a:avLst/>
          </a:prstGeom>
        </p:spPr>
      </p:pic>
      <p:sp>
        <p:nvSpPr>
          <p:cNvPr id="6" name="מציין מיקום של תאריך 5"/>
          <p:cNvSpPr>
            <a:spLocks noGrp="1"/>
          </p:cNvSpPr>
          <p:nvPr>
            <p:ph type="dt" sz="half" idx="10"/>
          </p:nvPr>
        </p:nvSpPr>
        <p:spPr>
          <a:xfrm>
            <a:off x="0" y="188640"/>
            <a:ext cx="2133600" cy="365125"/>
          </a:xfrm>
        </p:spPr>
        <p:txBody>
          <a:bodyPr/>
          <a:lstStyle/>
          <a:p>
            <a:r>
              <a:rPr lang="ar-AE" sz="2000" dirty="0" smtClean="0">
                <a:solidFill>
                  <a:schemeClr val="tx1"/>
                </a:solidFill>
                <a:latin typeface="Aharoni" pitchFamily="2" charset="-79"/>
                <a:cs typeface="Traditional Arabic" pitchFamily="18" charset="-78"/>
              </a:rPr>
              <a:t>الأحد   </a:t>
            </a:r>
            <a:r>
              <a:rPr lang="he-IL" sz="2000" dirty="0" smtClean="0">
                <a:solidFill>
                  <a:schemeClr val="tx1"/>
                </a:solidFill>
                <a:latin typeface="Aharoni" pitchFamily="2" charset="-79"/>
                <a:cs typeface="Aharoni" pitchFamily="2" charset="-79"/>
              </a:rPr>
              <a:t>29/1/2012</a:t>
            </a:r>
          </a:p>
          <a:p>
            <a:endParaRPr lang="he-IL" dirty="0"/>
          </a:p>
        </p:txBody>
      </p:sp>
      <p:sp>
        <p:nvSpPr>
          <p:cNvPr id="5" name="TextBox 4"/>
          <p:cNvSpPr txBox="1"/>
          <p:nvPr/>
        </p:nvSpPr>
        <p:spPr>
          <a:xfrm>
            <a:off x="2339752" y="2420888"/>
            <a:ext cx="4680520" cy="584775"/>
          </a:xfrm>
          <a:prstGeom prst="rect">
            <a:avLst/>
          </a:prstGeom>
          <a:noFill/>
        </p:spPr>
        <p:txBody>
          <a:bodyPr wrap="square" rtlCol="1">
            <a:spAutoFit/>
          </a:bodyPr>
          <a:lstStyle/>
          <a:p>
            <a:r>
              <a:rPr lang="ar-AE" sz="3200" b="1" dirty="0" smtClean="0">
                <a:latin typeface="Traditional Arabic" pitchFamily="18" charset="-78"/>
                <a:cs typeface="Traditional Arabic" pitchFamily="18" charset="-78"/>
              </a:rPr>
              <a:t>والآن لنجيب على الأسئلة التي بحوزتكم</a:t>
            </a:r>
            <a:endParaRPr lang="he-IL" sz="3200" b="1" dirty="0">
              <a:latin typeface="Traditional Arabic" pitchFamily="18" charset="-78"/>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תמונה 3" descr="flower-pattern-powerpoint.jpg"/>
          <p:cNvPicPr>
            <a:picLocks noChangeAspect="1"/>
          </p:cNvPicPr>
          <p:nvPr/>
        </p:nvPicPr>
        <p:blipFill>
          <a:blip r:embed="rId2" cstate="print"/>
          <a:stretch>
            <a:fillRect/>
          </a:stretch>
        </p:blipFill>
        <p:spPr>
          <a:xfrm>
            <a:off x="0" y="-27384"/>
            <a:ext cx="9180512" cy="6885384"/>
          </a:xfrm>
          <a:prstGeom prst="rect">
            <a:avLst/>
          </a:prstGeom>
        </p:spPr>
      </p:pic>
      <p:sp>
        <p:nvSpPr>
          <p:cNvPr id="6" name="מציין מיקום של תאריך 5"/>
          <p:cNvSpPr>
            <a:spLocks noGrp="1"/>
          </p:cNvSpPr>
          <p:nvPr>
            <p:ph type="dt" sz="half" idx="10"/>
          </p:nvPr>
        </p:nvSpPr>
        <p:spPr>
          <a:xfrm>
            <a:off x="0" y="188640"/>
            <a:ext cx="2133600" cy="365125"/>
          </a:xfrm>
        </p:spPr>
        <p:txBody>
          <a:bodyPr/>
          <a:lstStyle/>
          <a:p>
            <a:r>
              <a:rPr lang="ar-AE" sz="2000" dirty="0" smtClean="0">
                <a:solidFill>
                  <a:schemeClr val="tx1"/>
                </a:solidFill>
                <a:latin typeface="Aharoni" pitchFamily="2" charset="-79"/>
                <a:cs typeface="Traditional Arabic" pitchFamily="18" charset="-78"/>
              </a:rPr>
              <a:t>الأحد   </a:t>
            </a:r>
            <a:r>
              <a:rPr lang="he-IL" sz="2000" dirty="0" smtClean="0">
                <a:solidFill>
                  <a:schemeClr val="tx1"/>
                </a:solidFill>
                <a:latin typeface="Aharoni" pitchFamily="2" charset="-79"/>
                <a:cs typeface="Aharoni" pitchFamily="2" charset="-79"/>
              </a:rPr>
              <a:t>29/1/2012</a:t>
            </a:r>
          </a:p>
          <a:p>
            <a:endParaRPr lang="he-IL" dirty="0"/>
          </a:p>
        </p:txBody>
      </p:sp>
      <p:sp>
        <p:nvSpPr>
          <p:cNvPr id="5" name="TextBox 4"/>
          <p:cNvSpPr txBox="1"/>
          <p:nvPr/>
        </p:nvSpPr>
        <p:spPr>
          <a:xfrm>
            <a:off x="4499992" y="908720"/>
            <a:ext cx="3240360" cy="584775"/>
          </a:xfrm>
          <a:prstGeom prst="rect">
            <a:avLst/>
          </a:prstGeom>
          <a:noFill/>
        </p:spPr>
        <p:txBody>
          <a:bodyPr wrap="square" rtlCol="1">
            <a:spAutoFit/>
          </a:bodyPr>
          <a:lstStyle/>
          <a:p>
            <a:r>
              <a:rPr lang="ar-AE" sz="3200" dirty="0" smtClean="0">
                <a:latin typeface="Traditional Arabic" pitchFamily="18" charset="-78"/>
                <a:cs typeface="Traditional Arabic" pitchFamily="18" charset="-78"/>
              </a:rPr>
              <a:t>السؤال الأول :</a:t>
            </a:r>
            <a:endParaRPr lang="he-IL" sz="3200" dirty="0">
              <a:latin typeface="Traditional Arabic" pitchFamily="18" charset="-78"/>
            </a:endParaRPr>
          </a:p>
        </p:txBody>
      </p:sp>
      <p:sp>
        <p:nvSpPr>
          <p:cNvPr id="7" name="TextBox 6"/>
          <p:cNvSpPr txBox="1"/>
          <p:nvPr/>
        </p:nvSpPr>
        <p:spPr>
          <a:xfrm>
            <a:off x="0" y="1556792"/>
            <a:ext cx="9144000" cy="2554545"/>
          </a:xfrm>
          <a:prstGeom prst="rect">
            <a:avLst/>
          </a:prstGeom>
          <a:noFill/>
        </p:spPr>
        <p:txBody>
          <a:bodyPr wrap="square" rtlCol="1">
            <a:spAutoFit/>
          </a:bodyPr>
          <a:lstStyle/>
          <a:p>
            <a:pPr lvl="0"/>
            <a:r>
              <a:rPr lang="ar-SA" sz="3200" dirty="0" smtClean="0">
                <a:latin typeface="Traditional Arabic" pitchFamily="18" charset="-78"/>
                <a:cs typeface="Traditional Arabic" pitchFamily="18" charset="-78"/>
              </a:rPr>
              <a:t>اُذكرْ عَمَلَيْنِ </a:t>
            </a:r>
            <a:r>
              <a:rPr lang="ar-SA" sz="3200" b="1" dirty="0" smtClean="0">
                <a:latin typeface="Traditional Arabic" pitchFamily="18" charset="-78"/>
                <a:cs typeface="Traditional Arabic" pitchFamily="18" charset="-78"/>
              </a:rPr>
              <a:t>اثْنَيْن</a:t>
            </a:r>
            <a:r>
              <a:rPr lang="ar-SA" sz="3200" dirty="0" smtClean="0">
                <a:latin typeface="Traditional Arabic" pitchFamily="18" charset="-78"/>
                <a:cs typeface="Traditional Arabic" pitchFamily="18" charset="-78"/>
              </a:rPr>
              <a:t> يقوم </a:t>
            </a:r>
            <a:r>
              <a:rPr lang="ar-SA" sz="3200" dirty="0" err="1" smtClean="0">
                <a:latin typeface="Traditional Arabic" pitchFamily="18" charset="-78"/>
                <a:cs typeface="Traditional Arabic" pitchFamily="18" charset="-78"/>
              </a:rPr>
              <a:t>بهِما</a:t>
            </a:r>
            <a:r>
              <a:rPr lang="ar-SA" sz="3200" dirty="0" smtClean="0">
                <a:latin typeface="Traditional Arabic" pitchFamily="18" charset="-78"/>
                <a:cs typeface="Traditional Arabic" pitchFamily="18" charset="-78"/>
              </a:rPr>
              <a:t> الْكلبُ الصّغيرُ الّذي يحلُمُ الْأولادُ باقتنائه</a:t>
            </a:r>
            <a:r>
              <a:rPr lang="he-IL" sz="3200" dirty="0" smtClean="0">
                <a:latin typeface="Traditional Arabic" pitchFamily="18" charset="-78"/>
              </a:rPr>
              <a:t> .</a:t>
            </a:r>
          </a:p>
          <a:p>
            <a:pPr lvl="0"/>
            <a:endParaRPr lang="en-US" sz="3200" dirty="0" smtClean="0"/>
          </a:p>
          <a:p>
            <a:r>
              <a:rPr lang="he-IL" sz="3200" dirty="0" smtClean="0"/>
              <a:t>1-</a:t>
            </a:r>
            <a:r>
              <a:rPr lang="he-IL" sz="3200" dirty="0" smtClean="0">
                <a:solidFill>
                  <a:schemeClr val="bg1">
                    <a:lumMod val="75000"/>
                  </a:schemeClr>
                </a:solidFill>
              </a:rPr>
              <a:t> </a:t>
            </a:r>
            <a:r>
              <a:rPr lang="he-IL" sz="3200" u="sng" dirty="0" smtClean="0">
                <a:solidFill>
                  <a:schemeClr val="bg1">
                    <a:lumMod val="75000"/>
                  </a:schemeClr>
                </a:solidFill>
              </a:rPr>
              <a:t>									</a:t>
            </a:r>
          </a:p>
          <a:p>
            <a:endParaRPr lang="en-US" sz="3200" u="heavy" dirty="0" smtClean="0"/>
          </a:p>
          <a:p>
            <a:r>
              <a:rPr lang="he-IL" sz="3200" dirty="0" smtClean="0"/>
              <a:t>2-</a:t>
            </a:r>
            <a:r>
              <a:rPr lang="he-IL" sz="3200" u="sng" dirty="0" smtClean="0">
                <a:solidFill>
                  <a:schemeClr val="bg1">
                    <a:lumMod val="75000"/>
                  </a:schemeClr>
                </a:solidFill>
              </a:rPr>
              <a:t>									</a:t>
            </a:r>
            <a:endParaRPr lang="he-IL" sz="3200" dirty="0">
              <a:solidFill>
                <a:schemeClr val="bg1">
                  <a:lumMod val="75000"/>
                </a:schemeClr>
              </a:solidFill>
              <a:latin typeface="Traditional Arabic" pitchFamily="18" charset="-78"/>
            </a:endParaRPr>
          </a:p>
        </p:txBody>
      </p:sp>
      <p:sp>
        <p:nvSpPr>
          <p:cNvPr id="9" name="TextBox 8"/>
          <p:cNvSpPr txBox="1"/>
          <p:nvPr/>
        </p:nvSpPr>
        <p:spPr>
          <a:xfrm>
            <a:off x="1835696" y="2689756"/>
            <a:ext cx="6696744" cy="523220"/>
          </a:xfrm>
          <a:prstGeom prst="rect">
            <a:avLst/>
          </a:prstGeom>
          <a:noFill/>
        </p:spPr>
        <p:txBody>
          <a:bodyPr wrap="square" rtlCol="1">
            <a:spAutoFit/>
          </a:bodyPr>
          <a:lstStyle/>
          <a:p>
            <a:r>
              <a:rPr lang="ar-SA" sz="2800" dirty="0" smtClean="0">
                <a:latin typeface="Traditional Arabic" pitchFamily="18" charset="-78"/>
                <a:cs typeface="Traditional Arabic" pitchFamily="18" charset="-78"/>
              </a:rPr>
              <a:t>يلاعبُهم</a:t>
            </a:r>
            <a:r>
              <a:rPr lang="ar-AE" sz="2800" dirty="0" smtClean="0">
                <a:latin typeface="Traditional Arabic" pitchFamily="18" charset="-78"/>
                <a:cs typeface="Traditional Arabic" pitchFamily="18" charset="-78"/>
              </a:rPr>
              <a:t>.</a:t>
            </a:r>
          </a:p>
        </p:txBody>
      </p:sp>
      <p:sp>
        <p:nvSpPr>
          <p:cNvPr id="10" name="TextBox 9"/>
          <p:cNvSpPr txBox="1"/>
          <p:nvPr/>
        </p:nvSpPr>
        <p:spPr>
          <a:xfrm>
            <a:off x="2843808" y="3697868"/>
            <a:ext cx="5657339" cy="523220"/>
          </a:xfrm>
          <a:prstGeom prst="rect">
            <a:avLst/>
          </a:prstGeom>
          <a:noFill/>
        </p:spPr>
        <p:txBody>
          <a:bodyPr wrap="square" rtlCol="1">
            <a:spAutoFit/>
          </a:bodyPr>
          <a:lstStyle/>
          <a:p>
            <a:r>
              <a:rPr lang="ar-AE" sz="2800" dirty="0" smtClean="0">
                <a:latin typeface="Traditional Arabic" pitchFamily="18" charset="-78"/>
                <a:cs typeface="Traditional Arabic" pitchFamily="18" charset="-78"/>
              </a:rPr>
              <a:t>و</a:t>
            </a:r>
            <a:r>
              <a:rPr lang="ar-SA" sz="2800" dirty="0" smtClean="0">
                <a:latin typeface="Traditional Arabic" pitchFamily="18" charset="-78"/>
                <a:cs typeface="Traditional Arabic" pitchFamily="18" charset="-78"/>
              </a:rPr>
              <a:t>يهُزُّ ذيلَه فرِحًا مرحِّبًا بهم عندَما يعودونَ منَ الْمدرسة</a:t>
            </a:r>
            <a:r>
              <a:rPr lang="ar-AE" sz="2800" dirty="0" smtClean="0">
                <a:latin typeface="Traditional Arabic" pitchFamily="18" charset="-78"/>
                <a:cs typeface="Traditional Arabic" pitchFamily="18" charset="-78"/>
              </a:rPr>
              <a:t> .</a:t>
            </a:r>
            <a:endParaRPr lang="he-IL" sz="2800" dirty="0" smtClean="0">
              <a:latin typeface="Traditional Arabic" pitchFamily="18" charset="-78"/>
            </a:endParaRPr>
          </a:p>
        </p:txBody>
      </p:sp>
      <p:sp>
        <p:nvSpPr>
          <p:cNvPr id="11" name="TextBox 10"/>
          <p:cNvSpPr txBox="1"/>
          <p:nvPr/>
        </p:nvSpPr>
        <p:spPr>
          <a:xfrm>
            <a:off x="0" y="1556792"/>
            <a:ext cx="1584176" cy="523220"/>
          </a:xfrm>
          <a:prstGeom prst="rect">
            <a:avLst/>
          </a:prstGeom>
          <a:noFill/>
        </p:spPr>
        <p:txBody>
          <a:bodyPr wrap="square" rtlCol="1">
            <a:spAutoFit/>
          </a:bodyPr>
          <a:lstStyle/>
          <a:p>
            <a:r>
              <a:rPr lang="ar-AE" sz="2800" dirty="0" smtClean="0">
                <a:solidFill>
                  <a:schemeClr val="tx2">
                    <a:lumMod val="60000"/>
                    <a:lumOff val="40000"/>
                  </a:schemeClr>
                </a:solidFill>
                <a:latin typeface="Traditional Arabic" pitchFamily="18" charset="-78"/>
                <a:cs typeface="Traditional Arabic" pitchFamily="18" charset="-78"/>
                <a:hlinkClick r:id="rId3" action="ppaction://hlinksldjump"/>
              </a:rPr>
              <a:t>(الفقرة الأولى</a:t>
            </a:r>
            <a:r>
              <a:rPr lang="ar-AE" sz="2800" dirty="0" smtClean="0">
                <a:solidFill>
                  <a:schemeClr val="tx2">
                    <a:lumMod val="60000"/>
                    <a:lumOff val="40000"/>
                  </a:schemeClr>
                </a:solidFill>
                <a:latin typeface="Traditional Arabic" pitchFamily="18" charset="-78"/>
                <a:cs typeface="Traditional Arabic" pitchFamily="18" charset="-78"/>
              </a:rPr>
              <a:t>)</a:t>
            </a:r>
            <a:endParaRPr lang="he-IL" sz="2800" dirty="0">
              <a:solidFill>
                <a:schemeClr val="tx2">
                  <a:lumMod val="60000"/>
                  <a:lumOff val="40000"/>
                </a:schemeClr>
              </a:solidFill>
              <a:latin typeface="Traditional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slide(fromBottom)">
                                      <p:cBhvr>
                                        <p:cTn id="7" dur="500"/>
                                        <p:tgtEl>
                                          <p:spTgt spid="7"/>
                                        </p:tgtEl>
                                      </p:cBhvr>
                                    </p:animEffect>
                                  </p:childTnLst>
                                </p:cTn>
                              </p:par>
                            </p:childTnLst>
                          </p:cTn>
                        </p:par>
                        <p:par>
                          <p:cTn id="8" fill="hold">
                            <p:stCondLst>
                              <p:cond delay="500"/>
                            </p:stCondLst>
                            <p:childTnLst>
                              <p:par>
                                <p:cTn id="9" presetID="5" presetClass="entr" presetSubtype="10"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checkerboard(across)">
                                      <p:cBhvr>
                                        <p:cTn id="11" dur="500"/>
                                        <p:tgtEl>
                                          <p:spTgt spid="11"/>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dissolve">
                                      <p:cBhvr>
                                        <p:cTn id="16" dur="500"/>
                                        <p:tgtEl>
                                          <p:spTgt spid="9"/>
                                        </p:tgtEl>
                                      </p:cBhvr>
                                    </p:animEffect>
                                  </p:childTnLst>
                                </p:cTn>
                              </p:par>
                            </p:childTnLst>
                          </p:cTn>
                        </p:par>
                      </p:childTnLst>
                    </p:cTn>
                  </p:par>
                  <p:par>
                    <p:cTn id="17" fill="hold">
                      <p:stCondLst>
                        <p:cond delay="indefinite"/>
                      </p:stCondLst>
                      <p:childTnLst>
                        <p:par>
                          <p:cTn id="18" fill="hold">
                            <p:stCondLst>
                              <p:cond delay="0"/>
                            </p:stCondLst>
                            <p:childTnLst>
                              <p:par>
                                <p:cTn id="19" presetID="16" presetClass="entr" presetSubtype="26"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barn(inHorizontal)">
                                      <p:cBhvr>
                                        <p:cTn id="2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P spid="10" grpId="0"/>
      <p:bldP spid="11"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תמונה 3" descr="flower-pattern-powerpoint.jpg"/>
          <p:cNvPicPr>
            <a:picLocks noChangeAspect="1"/>
          </p:cNvPicPr>
          <p:nvPr/>
        </p:nvPicPr>
        <p:blipFill>
          <a:blip r:embed="rId2" cstate="print"/>
          <a:stretch>
            <a:fillRect/>
          </a:stretch>
        </p:blipFill>
        <p:spPr>
          <a:xfrm>
            <a:off x="0" y="-27384"/>
            <a:ext cx="9180512" cy="6885384"/>
          </a:xfrm>
          <a:prstGeom prst="rect">
            <a:avLst/>
          </a:prstGeom>
        </p:spPr>
      </p:pic>
      <p:sp>
        <p:nvSpPr>
          <p:cNvPr id="6" name="מציין מיקום של תאריך 5"/>
          <p:cNvSpPr>
            <a:spLocks noGrp="1"/>
          </p:cNvSpPr>
          <p:nvPr>
            <p:ph type="dt" sz="half" idx="10"/>
          </p:nvPr>
        </p:nvSpPr>
        <p:spPr>
          <a:xfrm>
            <a:off x="0" y="188640"/>
            <a:ext cx="2133600" cy="365125"/>
          </a:xfrm>
        </p:spPr>
        <p:txBody>
          <a:bodyPr/>
          <a:lstStyle/>
          <a:p>
            <a:r>
              <a:rPr lang="ar-AE" sz="2000" dirty="0" smtClean="0">
                <a:solidFill>
                  <a:schemeClr val="tx1"/>
                </a:solidFill>
                <a:latin typeface="Aharoni" pitchFamily="2" charset="-79"/>
                <a:cs typeface="Traditional Arabic" pitchFamily="18" charset="-78"/>
              </a:rPr>
              <a:t>الأحد   </a:t>
            </a:r>
            <a:r>
              <a:rPr lang="he-IL" sz="2000" dirty="0" smtClean="0">
                <a:solidFill>
                  <a:schemeClr val="tx1"/>
                </a:solidFill>
                <a:latin typeface="Aharoni" pitchFamily="2" charset="-79"/>
                <a:cs typeface="Aharoni" pitchFamily="2" charset="-79"/>
              </a:rPr>
              <a:t>29/1/2012</a:t>
            </a:r>
          </a:p>
          <a:p>
            <a:endParaRPr lang="he-IL" dirty="0"/>
          </a:p>
        </p:txBody>
      </p:sp>
      <p:sp>
        <p:nvSpPr>
          <p:cNvPr id="5" name="TextBox 4"/>
          <p:cNvSpPr txBox="1"/>
          <p:nvPr/>
        </p:nvSpPr>
        <p:spPr>
          <a:xfrm>
            <a:off x="4499992" y="908720"/>
            <a:ext cx="3240360" cy="584775"/>
          </a:xfrm>
          <a:prstGeom prst="rect">
            <a:avLst/>
          </a:prstGeom>
          <a:noFill/>
        </p:spPr>
        <p:txBody>
          <a:bodyPr wrap="square" rtlCol="1">
            <a:spAutoFit/>
          </a:bodyPr>
          <a:lstStyle/>
          <a:p>
            <a:r>
              <a:rPr lang="ar-AE" sz="3200" dirty="0" smtClean="0">
                <a:latin typeface="Traditional Arabic" pitchFamily="18" charset="-78"/>
                <a:cs typeface="Traditional Arabic" pitchFamily="18" charset="-78"/>
              </a:rPr>
              <a:t>السؤال الثاني :</a:t>
            </a:r>
            <a:endParaRPr lang="he-IL" sz="3200" dirty="0">
              <a:latin typeface="Traditional Arabic" pitchFamily="18" charset="-78"/>
            </a:endParaRPr>
          </a:p>
        </p:txBody>
      </p:sp>
      <p:sp>
        <p:nvSpPr>
          <p:cNvPr id="7" name="TextBox 6"/>
          <p:cNvSpPr txBox="1"/>
          <p:nvPr/>
        </p:nvSpPr>
        <p:spPr>
          <a:xfrm>
            <a:off x="0" y="1556792"/>
            <a:ext cx="9144000" cy="2062103"/>
          </a:xfrm>
          <a:prstGeom prst="rect">
            <a:avLst/>
          </a:prstGeom>
          <a:noFill/>
        </p:spPr>
        <p:txBody>
          <a:bodyPr wrap="square" rtlCol="1">
            <a:spAutoFit/>
          </a:bodyPr>
          <a:lstStyle/>
          <a:p>
            <a:pPr lvl="0"/>
            <a:r>
              <a:rPr lang="ar-AE" sz="3200" dirty="0" smtClean="0">
                <a:latin typeface="Traditional Arabic" pitchFamily="18" charset="-78"/>
                <a:cs typeface="Traditional Arabic" pitchFamily="18" charset="-78"/>
              </a:rPr>
              <a:t>      </a:t>
            </a:r>
            <a:r>
              <a:rPr lang="ar-SA" sz="3200" dirty="0" smtClean="0">
                <a:latin typeface="Traditional Arabic" pitchFamily="18" charset="-78"/>
                <a:cs typeface="Traditional Arabic" pitchFamily="18" charset="-78"/>
              </a:rPr>
              <a:t>لم يكنِ الْأبُ يحبُّ وجودَ كلب في الْبيت، اُذكرْ </a:t>
            </a:r>
            <a:r>
              <a:rPr lang="ar-SA" sz="3200" b="1" dirty="0" smtClean="0">
                <a:latin typeface="Traditional Arabic" pitchFamily="18" charset="-78"/>
                <a:cs typeface="Traditional Arabic" pitchFamily="18" charset="-78"/>
              </a:rPr>
              <a:t>سببَيْنِ</a:t>
            </a:r>
            <a:r>
              <a:rPr lang="ar-SA" sz="3200" dirty="0" smtClean="0">
                <a:latin typeface="Traditional Arabic" pitchFamily="18" charset="-78"/>
                <a:cs typeface="Traditional Arabic" pitchFamily="18" charset="-78"/>
              </a:rPr>
              <a:t> لذلك</a:t>
            </a:r>
            <a:r>
              <a:rPr lang="he-IL" sz="3200" dirty="0" smtClean="0">
                <a:latin typeface="Traditional Arabic" pitchFamily="18" charset="-78"/>
              </a:rPr>
              <a:t>.</a:t>
            </a:r>
            <a:endParaRPr lang="en-US" sz="3200" dirty="0" smtClean="0">
              <a:latin typeface="Traditional Arabic" pitchFamily="18" charset="-78"/>
              <a:cs typeface="Traditional Arabic" pitchFamily="18" charset="-78"/>
            </a:endParaRPr>
          </a:p>
          <a:p>
            <a:r>
              <a:rPr lang="he-IL" sz="3200" dirty="0" smtClean="0"/>
              <a:t>1-</a:t>
            </a:r>
            <a:r>
              <a:rPr lang="he-IL" sz="3200" dirty="0" smtClean="0">
                <a:solidFill>
                  <a:schemeClr val="bg1">
                    <a:lumMod val="75000"/>
                  </a:schemeClr>
                </a:solidFill>
              </a:rPr>
              <a:t> </a:t>
            </a:r>
            <a:r>
              <a:rPr lang="he-IL" sz="3200" u="sng" dirty="0" smtClean="0">
                <a:solidFill>
                  <a:schemeClr val="bg1">
                    <a:lumMod val="75000"/>
                  </a:schemeClr>
                </a:solidFill>
              </a:rPr>
              <a:t>									</a:t>
            </a:r>
          </a:p>
          <a:p>
            <a:endParaRPr lang="en-US" sz="3200" u="heavy" dirty="0" smtClean="0"/>
          </a:p>
          <a:p>
            <a:r>
              <a:rPr lang="he-IL" sz="3200" dirty="0" smtClean="0"/>
              <a:t>2-</a:t>
            </a:r>
            <a:r>
              <a:rPr lang="he-IL" sz="3200" u="sng" dirty="0" smtClean="0">
                <a:solidFill>
                  <a:schemeClr val="bg1">
                    <a:lumMod val="75000"/>
                  </a:schemeClr>
                </a:solidFill>
              </a:rPr>
              <a:t>									</a:t>
            </a:r>
            <a:endParaRPr lang="he-IL" sz="3200" dirty="0">
              <a:solidFill>
                <a:schemeClr val="bg1">
                  <a:lumMod val="75000"/>
                </a:schemeClr>
              </a:solidFill>
              <a:latin typeface="Traditional Arabic" pitchFamily="18" charset="-78"/>
            </a:endParaRPr>
          </a:p>
        </p:txBody>
      </p:sp>
      <p:sp>
        <p:nvSpPr>
          <p:cNvPr id="8" name="TextBox 7"/>
          <p:cNvSpPr txBox="1"/>
          <p:nvPr/>
        </p:nvSpPr>
        <p:spPr>
          <a:xfrm>
            <a:off x="0" y="1556792"/>
            <a:ext cx="1584176" cy="523220"/>
          </a:xfrm>
          <a:prstGeom prst="rect">
            <a:avLst/>
          </a:prstGeom>
          <a:noFill/>
        </p:spPr>
        <p:txBody>
          <a:bodyPr wrap="square" rtlCol="1">
            <a:spAutoFit/>
          </a:bodyPr>
          <a:lstStyle/>
          <a:p>
            <a:r>
              <a:rPr lang="ar-AE" sz="2800" dirty="0" smtClean="0">
                <a:solidFill>
                  <a:schemeClr val="tx2">
                    <a:lumMod val="60000"/>
                    <a:lumOff val="40000"/>
                  </a:schemeClr>
                </a:solidFill>
                <a:latin typeface="Traditional Arabic" pitchFamily="18" charset="-78"/>
                <a:cs typeface="Traditional Arabic" pitchFamily="18" charset="-78"/>
                <a:hlinkClick r:id="rId3" action="ppaction://hlinksldjump"/>
              </a:rPr>
              <a:t>(الفقرة الأولى</a:t>
            </a:r>
            <a:r>
              <a:rPr lang="ar-AE" sz="2800" dirty="0" smtClean="0">
                <a:solidFill>
                  <a:schemeClr val="tx2">
                    <a:lumMod val="60000"/>
                    <a:lumOff val="40000"/>
                  </a:schemeClr>
                </a:solidFill>
                <a:latin typeface="Traditional Arabic" pitchFamily="18" charset="-78"/>
                <a:cs typeface="Traditional Arabic" pitchFamily="18" charset="-78"/>
              </a:rPr>
              <a:t>)</a:t>
            </a:r>
            <a:endParaRPr lang="he-IL" sz="2800" dirty="0">
              <a:solidFill>
                <a:schemeClr val="tx2">
                  <a:lumMod val="60000"/>
                  <a:lumOff val="40000"/>
                </a:schemeClr>
              </a:solidFill>
              <a:latin typeface="Traditional Arabic" pitchFamily="18" charset="-78"/>
            </a:endParaRPr>
          </a:p>
        </p:txBody>
      </p:sp>
      <p:sp>
        <p:nvSpPr>
          <p:cNvPr id="9" name="TextBox 8"/>
          <p:cNvSpPr txBox="1"/>
          <p:nvPr/>
        </p:nvSpPr>
        <p:spPr>
          <a:xfrm>
            <a:off x="683568" y="3193812"/>
            <a:ext cx="7920880" cy="523220"/>
          </a:xfrm>
          <a:prstGeom prst="rect">
            <a:avLst/>
          </a:prstGeom>
          <a:noFill/>
        </p:spPr>
        <p:txBody>
          <a:bodyPr wrap="square" rtlCol="1">
            <a:spAutoFit/>
          </a:bodyPr>
          <a:lstStyle/>
          <a:p>
            <a:r>
              <a:rPr lang="ar-SA" sz="2800" dirty="0" smtClean="0">
                <a:latin typeface="Traditional Arabic" pitchFamily="18" charset="-78"/>
                <a:cs typeface="Traditional Arabic" pitchFamily="18" charset="-78"/>
              </a:rPr>
              <a:t>كانَ</a:t>
            </a:r>
            <a:r>
              <a:rPr lang="ar-AE" sz="2800" dirty="0" smtClean="0">
                <a:latin typeface="Traditional Arabic" pitchFamily="18" charset="-78"/>
                <a:cs typeface="Traditional Arabic" pitchFamily="18" charset="-78"/>
              </a:rPr>
              <a:t> الأب</a:t>
            </a:r>
            <a:r>
              <a:rPr lang="ar-SA" sz="2800" dirty="0" smtClean="0">
                <a:latin typeface="Traditional Arabic" pitchFamily="18" charset="-78"/>
                <a:cs typeface="Traditional Arabic" pitchFamily="18" charset="-78"/>
              </a:rPr>
              <a:t> حذِرًا منَ الْأمراضِ الّتي يُمكنُ أَن تنتقلَ منَ الْحيواناتِ إلى الْبشرِ وهي كثيرةٌ</a:t>
            </a:r>
            <a:r>
              <a:rPr lang="ar-AE" sz="2800" dirty="0" smtClean="0">
                <a:latin typeface="Traditional Arabic" pitchFamily="18" charset="-78"/>
                <a:cs typeface="Traditional Arabic" pitchFamily="18" charset="-78"/>
              </a:rPr>
              <a:t>.</a:t>
            </a:r>
            <a:endParaRPr lang="he-IL" sz="2800" dirty="0"/>
          </a:p>
        </p:txBody>
      </p:sp>
      <p:sp>
        <p:nvSpPr>
          <p:cNvPr id="10" name="TextBox 9"/>
          <p:cNvSpPr txBox="1"/>
          <p:nvPr/>
        </p:nvSpPr>
        <p:spPr>
          <a:xfrm>
            <a:off x="1763688" y="2204864"/>
            <a:ext cx="6768752" cy="523220"/>
          </a:xfrm>
          <a:prstGeom prst="rect">
            <a:avLst/>
          </a:prstGeom>
          <a:noFill/>
        </p:spPr>
        <p:txBody>
          <a:bodyPr wrap="square" rtlCol="1">
            <a:spAutoFit/>
          </a:bodyPr>
          <a:lstStyle/>
          <a:p>
            <a:r>
              <a:rPr lang="ar-SA" sz="2800" dirty="0" smtClean="0">
                <a:latin typeface="Traditional Arabic" pitchFamily="18" charset="-78"/>
                <a:cs typeface="Traditional Arabic" pitchFamily="18" charset="-78"/>
              </a:rPr>
              <a:t>لا يحبُّ</a:t>
            </a:r>
            <a:r>
              <a:rPr lang="he-IL" sz="2800" dirty="0" smtClean="0">
                <a:latin typeface="Traditional Arabic" pitchFamily="18" charset="-78"/>
                <a:cs typeface="Traditional Arabic" pitchFamily="18" charset="-78"/>
              </a:rPr>
              <a:t> </a:t>
            </a:r>
            <a:r>
              <a:rPr lang="ar-AE" sz="2800" dirty="0" smtClean="0">
                <a:latin typeface="Traditional Arabic" pitchFamily="18" charset="-78"/>
                <a:cs typeface="Traditional Arabic" pitchFamily="18" charset="-78"/>
              </a:rPr>
              <a:t>الأب</a:t>
            </a:r>
            <a:r>
              <a:rPr lang="ar-SA" sz="2800" dirty="0" smtClean="0">
                <a:latin typeface="Traditional Arabic" pitchFamily="18" charset="-78"/>
                <a:cs typeface="Traditional Arabic" pitchFamily="18" charset="-78"/>
              </a:rPr>
              <a:t> حبسَ الْحيواناتِ في الْبيوتِ أو حتّى في حدائقِ الْحيوانِ</a:t>
            </a:r>
            <a:r>
              <a:rPr lang="he-IL" sz="2800" dirty="0" smtClean="0">
                <a:latin typeface="Traditional Arabic" pitchFamily="18" charset="-78"/>
              </a:rPr>
              <a:t>.</a:t>
            </a:r>
            <a:endParaRPr lang="he-IL"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slide(fromBottom)">
                                      <p:cBhvr>
                                        <p:cTn id="7" dur="500"/>
                                        <p:tgtEl>
                                          <p:spTgt spid="7"/>
                                        </p:tgtEl>
                                      </p:cBhvr>
                                    </p:animEffect>
                                  </p:childTnLst>
                                </p:cTn>
                              </p:par>
                            </p:childTnLst>
                          </p:cTn>
                        </p:par>
                        <p:par>
                          <p:cTn id="8" fill="hold">
                            <p:stCondLst>
                              <p:cond delay="500"/>
                            </p:stCondLst>
                            <p:childTnLst>
                              <p:par>
                                <p:cTn id="9" presetID="5" presetClass="entr" presetSubtype="1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checkerboard(across)">
                                      <p:cBhvr>
                                        <p:cTn id="11" dur="500"/>
                                        <p:tgtEl>
                                          <p:spTgt spid="8"/>
                                        </p:tgtEl>
                                      </p:cBhvr>
                                    </p:animEffect>
                                  </p:childTnLst>
                                </p:cTn>
                              </p:par>
                            </p:childTnLst>
                          </p:cTn>
                        </p:par>
                      </p:childTnLst>
                    </p:cTn>
                  </p:par>
                  <p:par>
                    <p:cTn id="12" fill="hold">
                      <p:stCondLst>
                        <p:cond delay="indefinite"/>
                      </p:stCondLst>
                      <p:childTnLst>
                        <p:par>
                          <p:cTn id="13" fill="hold">
                            <p:stCondLst>
                              <p:cond delay="0"/>
                            </p:stCondLst>
                            <p:childTnLst>
                              <p:par>
                                <p:cTn id="14" presetID="29" presetClass="entr" presetSubtype="0" fill="hold" grpId="0" nodeType="clickEffect">
                                  <p:stCondLst>
                                    <p:cond delay="0"/>
                                  </p:stCondLst>
                                  <p:childTnLst>
                                    <p:set>
                                      <p:cBhvr>
                                        <p:cTn id="15" dur="1" fill="hold">
                                          <p:stCondLst>
                                            <p:cond delay="0"/>
                                          </p:stCondLst>
                                        </p:cTn>
                                        <p:tgtEl>
                                          <p:spTgt spid="10"/>
                                        </p:tgtEl>
                                        <p:attrNameLst>
                                          <p:attrName>style.visibility</p:attrName>
                                        </p:attrNameLst>
                                      </p:cBhvr>
                                      <p:to>
                                        <p:strVal val="visible"/>
                                      </p:to>
                                    </p:set>
                                    <p:anim calcmode="lin" valueType="num">
                                      <p:cBhvr>
                                        <p:cTn id="16" dur="1000" fill="hold"/>
                                        <p:tgtEl>
                                          <p:spTgt spid="10"/>
                                        </p:tgtEl>
                                        <p:attrNameLst>
                                          <p:attrName>ppt_x</p:attrName>
                                        </p:attrNameLst>
                                      </p:cBhvr>
                                      <p:tavLst>
                                        <p:tav tm="0">
                                          <p:val>
                                            <p:strVal val="#ppt_x-.2"/>
                                          </p:val>
                                        </p:tav>
                                        <p:tav tm="100000">
                                          <p:val>
                                            <p:strVal val="#ppt_x"/>
                                          </p:val>
                                        </p:tav>
                                      </p:tavLst>
                                    </p:anim>
                                    <p:anim calcmode="lin" valueType="num">
                                      <p:cBhvr>
                                        <p:cTn id="17" dur="1000" fill="hold"/>
                                        <p:tgtEl>
                                          <p:spTgt spid="10"/>
                                        </p:tgtEl>
                                        <p:attrNameLst>
                                          <p:attrName>ppt_y</p:attrName>
                                        </p:attrNameLst>
                                      </p:cBhvr>
                                      <p:tavLst>
                                        <p:tav tm="0">
                                          <p:val>
                                            <p:strVal val="#ppt_y"/>
                                          </p:val>
                                        </p:tav>
                                        <p:tav tm="100000">
                                          <p:val>
                                            <p:strVal val="#ppt_y"/>
                                          </p:val>
                                        </p:tav>
                                      </p:tavLst>
                                    </p:anim>
                                    <p:animEffect transition="in" filter="wipe(right)" prLst="gradientSize: 0.1">
                                      <p:cBhvr>
                                        <p:cTn id="18" dur="1000"/>
                                        <p:tgtEl>
                                          <p:spTgt spid="10"/>
                                        </p:tgtEl>
                                      </p:cBhvr>
                                    </p:animEffect>
                                  </p:childTnLst>
                                </p:cTn>
                              </p:par>
                            </p:childTnLst>
                          </p:cTn>
                        </p:par>
                      </p:childTnLst>
                    </p:cTn>
                  </p:par>
                  <p:par>
                    <p:cTn id="19" fill="hold">
                      <p:stCondLst>
                        <p:cond delay="indefinite"/>
                      </p:stCondLst>
                      <p:childTnLst>
                        <p:par>
                          <p:cTn id="20" fill="hold">
                            <p:stCondLst>
                              <p:cond delay="0"/>
                            </p:stCondLst>
                            <p:childTnLst>
                              <p:par>
                                <p:cTn id="21" presetID="29"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anim calcmode="lin" valueType="num">
                                      <p:cBhvr>
                                        <p:cTn id="23" dur="1000" fill="hold"/>
                                        <p:tgtEl>
                                          <p:spTgt spid="9"/>
                                        </p:tgtEl>
                                        <p:attrNameLst>
                                          <p:attrName>ppt_x</p:attrName>
                                        </p:attrNameLst>
                                      </p:cBhvr>
                                      <p:tavLst>
                                        <p:tav tm="0">
                                          <p:val>
                                            <p:strVal val="#ppt_x-.2"/>
                                          </p:val>
                                        </p:tav>
                                        <p:tav tm="100000">
                                          <p:val>
                                            <p:strVal val="#ppt_x"/>
                                          </p:val>
                                        </p:tav>
                                      </p:tavLst>
                                    </p:anim>
                                    <p:anim calcmode="lin" valueType="num">
                                      <p:cBhvr>
                                        <p:cTn id="24" dur="1000" fill="hold"/>
                                        <p:tgtEl>
                                          <p:spTgt spid="9"/>
                                        </p:tgtEl>
                                        <p:attrNameLst>
                                          <p:attrName>ppt_y</p:attrName>
                                        </p:attrNameLst>
                                      </p:cBhvr>
                                      <p:tavLst>
                                        <p:tav tm="0">
                                          <p:val>
                                            <p:strVal val="#ppt_y"/>
                                          </p:val>
                                        </p:tav>
                                        <p:tav tm="100000">
                                          <p:val>
                                            <p:strVal val="#ppt_y"/>
                                          </p:val>
                                        </p:tav>
                                      </p:tavLst>
                                    </p:anim>
                                    <p:animEffect transition="in" filter="wipe(right)" prLst="gradientSize: 0.1">
                                      <p:cBhvr>
                                        <p:cTn id="25"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תמונה 3" descr="flower-pattern-powerpoint.jpg"/>
          <p:cNvPicPr>
            <a:picLocks noChangeAspect="1"/>
          </p:cNvPicPr>
          <p:nvPr/>
        </p:nvPicPr>
        <p:blipFill>
          <a:blip r:embed="rId2" cstate="print"/>
          <a:stretch>
            <a:fillRect/>
          </a:stretch>
        </p:blipFill>
        <p:spPr>
          <a:xfrm>
            <a:off x="0" y="-27384"/>
            <a:ext cx="9180512" cy="6885384"/>
          </a:xfrm>
          <a:prstGeom prst="rect">
            <a:avLst/>
          </a:prstGeom>
        </p:spPr>
      </p:pic>
      <p:sp>
        <p:nvSpPr>
          <p:cNvPr id="6" name="מציין מיקום של תאריך 5"/>
          <p:cNvSpPr>
            <a:spLocks noGrp="1"/>
          </p:cNvSpPr>
          <p:nvPr>
            <p:ph type="dt" sz="half" idx="10"/>
          </p:nvPr>
        </p:nvSpPr>
        <p:spPr>
          <a:xfrm>
            <a:off x="0" y="188640"/>
            <a:ext cx="2133600" cy="365125"/>
          </a:xfrm>
        </p:spPr>
        <p:txBody>
          <a:bodyPr/>
          <a:lstStyle/>
          <a:p>
            <a:r>
              <a:rPr lang="ar-AE" sz="2000" dirty="0" smtClean="0">
                <a:solidFill>
                  <a:schemeClr val="tx1"/>
                </a:solidFill>
                <a:latin typeface="Aharoni" pitchFamily="2" charset="-79"/>
                <a:cs typeface="Traditional Arabic" pitchFamily="18" charset="-78"/>
              </a:rPr>
              <a:t>الأحد   </a:t>
            </a:r>
            <a:r>
              <a:rPr lang="he-IL" sz="2000" dirty="0" smtClean="0">
                <a:solidFill>
                  <a:schemeClr val="tx1"/>
                </a:solidFill>
                <a:latin typeface="Aharoni" pitchFamily="2" charset="-79"/>
                <a:cs typeface="Aharoni" pitchFamily="2" charset="-79"/>
              </a:rPr>
              <a:t>29/1/2012</a:t>
            </a:r>
          </a:p>
          <a:p>
            <a:endParaRPr lang="he-IL" dirty="0"/>
          </a:p>
        </p:txBody>
      </p:sp>
      <p:sp>
        <p:nvSpPr>
          <p:cNvPr id="5" name="TextBox 4"/>
          <p:cNvSpPr txBox="1"/>
          <p:nvPr/>
        </p:nvSpPr>
        <p:spPr>
          <a:xfrm>
            <a:off x="4499992" y="908720"/>
            <a:ext cx="3240360" cy="584775"/>
          </a:xfrm>
          <a:prstGeom prst="rect">
            <a:avLst/>
          </a:prstGeom>
          <a:noFill/>
        </p:spPr>
        <p:txBody>
          <a:bodyPr wrap="square" rtlCol="1">
            <a:spAutoFit/>
          </a:bodyPr>
          <a:lstStyle/>
          <a:p>
            <a:r>
              <a:rPr lang="ar-AE" sz="3200" dirty="0" smtClean="0">
                <a:latin typeface="Traditional Arabic" pitchFamily="18" charset="-78"/>
                <a:cs typeface="Traditional Arabic" pitchFamily="18" charset="-78"/>
              </a:rPr>
              <a:t>السؤال الثالث :</a:t>
            </a:r>
            <a:endParaRPr lang="he-IL" sz="3200" dirty="0">
              <a:latin typeface="Traditional Arabic" pitchFamily="18" charset="-78"/>
            </a:endParaRPr>
          </a:p>
        </p:txBody>
      </p:sp>
      <p:sp>
        <p:nvSpPr>
          <p:cNvPr id="7" name="TextBox 6"/>
          <p:cNvSpPr txBox="1"/>
          <p:nvPr/>
        </p:nvSpPr>
        <p:spPr>
          <a:xfrm>
            <a:off x="0" y="1556792"/>
            <a:ext cx="8532440" cy="2554545"/>
          </a:xfrm>
          <a:prstGeom prst="rect">
            <a:avLst/>
          </a:prstGeom>
          <a:noFill/>
        </p:spPr>
        <p:txBody>
          <a:bodyPr wrap="square" rtlCol="1">
            <a:spAutoFit/>
          </a:bodyPr>
          <a:lstStyle/>
          <a:p>
            <a:pPr lvl="0"/>
            <a:r>
              <a:rPr lang="ar-SA" sz="3200" dirty="0" smtClean="0">
                <a:latin typeface="Traditional Arabic" pitchFamily="18" charset="-78"/>
                <a:cs typeface="Traditional Arabic" pitchFamily="18" charset="-78"/>
              </a:rPr>
              <a:t>في </a:t>
            </a:r>
            <a:r>
              <a:rPr lang="ar-SA" sz="3200" dirty="0" smtClean="0">
                <a:latin typeface="Traditional Arabic" pitchFamily="18" charset="-78"/>
                <a:cs typeface="Traditional Arabic" pitchFamily="18" charset="-78"/>
                <a:hlinkClick r:id="rId3" action="ppaction://hlinksldjump"/>
              </a:rPr>
              <a:t>الْفقرةِ الْأولى</a:t>
            </a:r>
            <a:r>
              <a:rPr lang="he-IL" sz="3200" dirty="0" smtClean="0">
                <a:latin typeface="Traditional Arabic" pitchFamily="18" charset="-78"/>
                <a:hlinkClick r:id="rId3" action="ppaction://hlinksldjump"/>
              </a:rPr>
              <a:t> </a:t>
            </a:r>
            <a:r>
              <a:rPr lang="ar-SA" sz="3200" dirty="0" smtClean="0">
                <a:latin typeface="Traditional Arabic" pitchFamily="18" charset="-78"/>
                <a:cs typeface="Traditional Arabic" pitchFamily="18" charset="-78"/>
              </a:rPr>
              <a:t>جملةٌ واحدةٌ تبيِّنُ أنّ من صفاتِ الْأبِ الرّفقَ بالْحيوان</a:t>
            </a:r>
            <a:r>
              <a:rPr lang="he-IL" sz="3200" dirty="0" smtClean="0">
                <a:latin typeface="Traditional Arabic" pitchFamily="18" charset="-78"/>
              </a:rPr>
              <a:t>. </a:t>
            </a:r>
            <a:r>
              <a:rPr lang="ar-SA" sz="3200" dirty="0" smtClean="0">
                <a:latin typeface="Traditional Arabic" pitchFamily="18" charset="-78"/>
                <a:cs typeface="Traditional Arabic" pitchFamily="18" charset="-78"/>
              </a:rPr>
              <a:t>اُكتبْ هذه الْجملةَ</a:t>
            </a:r>
            <a:r>
              <a:rPr lang="he-IL" sz="3200" dirty="0" smtClean="0">
                <a:latin typeface="Traditional Arabic" pitchFamily="18" charset="-78"/>
              </a:rPr>
              <a:t>.</a:t>
            </a:r>
            <a:endParaRPr lang="en-US" sz="3200" dirty="0" smtClean="0">
              <a:latin typeface="Traditional Arabic" pitchFamily="18" charset="-78"/>
              <a:cs typeface="Traditional Arabic" pitchFamily="18" charset="-78"/>
            </a:endParaRPr>
          </a:p>
          <a:p>
            <a:pPr lvl="0"/>
            <a:endParaRPr lang="en-US" sz="3200" dirty="0" smtClean="0"/>
          </a:p>
          <a:p>
            <a:r>
              <a:rPr lang="he-IL" sz="3200" u="sng" dirty="0" smtClean="0">
                <a:solidFill>
                  <a:schemeClr val="bg1">
                    <a:lumMod val="75000"/>
                  </a:schemeClr>
                </a:solidFill>
              </a:rPr>
              <a:t>									</a:t>
            </a:r>
          </a:p>
          <a:p>
            <a:endParaRPr lang="en-US" sz="3200" u="heavy" dirty="0" smtClean="0"/>
          </a:p>
        </p:txBody>
      </p:sp>
      <p:sp>
        <p:nvSpPr>
          <p:cNvPr id="9" name="TextBox 8"/>
          <p:cNvSpPr txBox="1"/>
          <p:nvPr/>
        </p:nvSpPr>
        <p:spPr>
          <a:xfrm>
            <a:off x="0" y="3193812"/>
            <a:ext cx="8532440" cy="523220"/>
          </a:xfrm>
          <a:prstGeom prst="rect">
            <a:avLst/>
          </a:prstGeom>
          <a:noFill/>
        </p:spPr>
        <p:txBody>
          <a:bodyPr wrap="square" rtlCol="1">
            <a:spAutoFit/>
          </a:bodyPr>
          <a:lstStyle/>
          <a:p>
            <a:r>
              <a:rPr lang="he-IL" sz="2800" dirty="0" smtClean="0">
                <a:latin typeface="Traditional Arabic" pitchFamily="18" charset="-78"/>
                <a:cs typeface="Traditional Arabic" pitchFamily="18" charset="-78"/>
              </a:rPr>
              <a:t>"</a:t>
            </a:r>
            <a:r>
              <a:rPr lang="ar-SA" sz="2800" dirty="0" smtClean="0">
                <a:latin typeface="Traditional Arabic" pitchFamily="18" charset="-78"/>
                <a:cs typeface="Traditional Arabic" pitchFamily="18" charset="-78"/>
              </a:rPr>
              <a:t>إنّ الْبيتَ لَم تكنْ </a:t>
            </a:r>
            <a:r>
              <a:rPr lang="ar-SA" sz="2800" dirty="0" err="1" smtClean="0">
                <a:latin typeface="Traditional Arabic" pitchFamily="18" charset="-78"/>
                <a:cs typeface="Traditional Arabic" pitchFamily="18" charset="-78"/>
              </a:rPr>
              <a:t>به</a:t>
            </a:r>
            <a:r>
              <a:rPr lang="ar-SA" sz="2800" dirty="0" smtClean="0">
                <a:latin typeface="Traditional Arabic" pitchFamily="18" charset="-78"/>
                <a:cs typeface="Traditional Arabic" pitchFamily="18" charset="-78"/>
              </a:rPr>
              <a:t> حديقةٌ يمرَحُ فيها الْكلبُ</a:t>
            </a:r>
            <a:r>
              <a:rPr lang="en-US" sz="2800" dirty="0" smtClean="0">
                <a:latin typeface="Traditional Arabic" pitchFamily="18" charset="-78"/>
                <a:cs typeface="Traditional Arabic" pitchFamily="18" charset="-78"/>
              </a:rPr>
              <a:t> </a:t>
            </a:r>
            <a:r>
              <a:rPr lang="he-IL" sz="2800" dirty="0" smtClean="0">
                <a:latin typeface="Traditional Arabic" pitchFamily="18" charset="-78"/>
              </a:rPr>
              <a:t>."</a:t>
            </a:r>
            <a:endParaRPr lang="he-IL" sz="2800" dirty="0">
              <a:latin typeface="Traditional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slide(fromBottom)">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40" presetClass="entr" presetSubtype="0" fill="hold" grpId="0" nodeType="clickEffect">
                                  <p:stCondLst>
                                    <p:cond delay="0"/>
                                  </p:stCondLst>
                                  <p:iterate type="lt">
                                    <p:tmPct val="10000"/>
                                  </p:iterate>
                                  <p:childTnLst>
                                    <p:set>
                                      <p:cBhvr>
                                        <p:cTn id="11" dur="1" fill="hold">
                                          <p:stCondLst>
                                            <p:cond delay="0"/>
                                          </p:stCondLst>
                                        </p:cTn>
                                        <p:tgtEl>
                                          <p:spTgt spid="9"/>
                                        </p:tgtEl>
                                        <p:attrNameLst>
                                          <p:attrName>style.visibility</p:attrName>
                                        </p:attrNameLst>
                                      </p:cBhvr>
                                      <p:to>
                                        <p:strVal val="visible"/>
                                      </p:to>
                                    </p:set>
                                    <p:animEffect transition="in" filter="fade">
                                      <p:cBhvr>
                                        <p:cTn id="12" dur="1000"/>
                                        <p:tgtEl>
                                          <p:spTgt spid="9"/>
                                        </p:tgtEl>
                                      </p:cBhvr>
                                    </p:animEffect>
                                    <p:anim calcmode="lin" valueType="num">
                                      <p:cBhvr>
                                        <p:cTn id="13" dur="1000" fill="hold"/>
                                        <p:tgtEl>
                                          <p:spTgt spid="9"/>
                                        </p:tgtEl>
                                        <p:attrNameLst>
                                          <p:attrName>ppt_x</p:attrName>
                                        </p:attrNameLst>
                                      </p:cBhvr>
                                      <p:tavLst>
                                        <p:tav tm="0">
                                          <p:val>
                                            <p:strVal val="#ppt_x-.1"/>
                                          </p:val>
                                        </p:tav>
                                        <p:tav tm="100000">
                                          <p:val>
                                            <p:strVal val="#ppt_x"/>
                                          </p:val>
                                        </p:tav>
                                      </p:tavLst>
                                    </p:anim>
                                    <p:anim calcmode="lin" valueType="num">
                                      <p:cBhvr>
                                        <p:cTn id="14" dur="1000" fill="hold"/>
                                        <p:tgtEl>
                                          <p:spTgt spid="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תמונה 3" descr="flower-pattern-powerpoint.jpg"/>
          <p:cNvPicPr>
            <a:picLocks noChangeAspect="1"/>
          </p:cNvPicPr>
          <p:nvPr/>
        </p:nvPicPr>
        <p:blipFill>
          <a:blip r:embed="rId2" cstate="print"/>
          <a:stretch>
            <a:fillRect/>
          </a:stretch>
        </p:blipFill>
        <p:spPr>
          <a:xfrm>
            <a:off x="0" y="-27384"/>
            <a:ext cx="9180512" cy="6885384"/>
          </a:xfrm>
          <a:prstGeom prst="rect">
            <a:avLst/>
          </a:prstGeom>
        </p:spPr>
      </p:pic>
      <p:sp>
        <p:nvSpPr>
          <p:cNvPr id="6" name="מציין מיקום של תאריך 5"/>
          <p:cNvSpPr>
            <a:spLocks noGrp="1"/>
          </p:cNvSpPr>
          <p:nvPr>
            <p:ph type="dt" sz="half" idx="10"/>
          </p:nvPr>
        </p:nvSpPr>
        <p:spPr>
          <a:xfrm>
            <a:off x="0" y="188640"/>
            <a:ext cx="2133600" cy="365125"/>
          </a:xfrm>
        </p:spPr>
        <p:txBody>
          <a:bodyPr/>
          <a:lstStyle/>
          <a:p>
            <a:r>
              <a:rPr lang="ar-AE" sz="2000" dirty="0" smtClean="0">
                <a:solidFill>
                  <a:schemeClr val="tx1"/>
                </a:solidFill>
                <a:latin typeface="Aharoni" pitchFamily="2" charset="-79"/>
                <a:cs typeface="Traditional Arabic" pitchFamily="18" charset="-78"/>
              </a:rPr>
              <a:t>الأحد   </a:t>
            </a:r>
            <a:r>
              <a:rPr lang="he-IL" sz="2000" dirty="0" smtClean="0">
                <a:solidFill>
                  <a:schemeClr val="tx1"/>
                </a:solidFill>
                <a:latin typeface="Aharoni" pitchFamily="2" charset="-79"/>
                <a:cs typeface="Aharoni" pitchFamily="2" charset="-79"/>
              </a:rPr>
              <a:t>29/1/2012</a:t>
            </a:r>
          </a:p>
          <a:p>
            <a:endParaRPr lang="he-IL" dirty="0"/>
          </a:p>
        </p:txBody>
      </p:sp>
      <p:sp>
        <p:nvSpPr>
          <p:cNvPr id="5" name="TextBox 4"/>
          <p:cNvSpPr txBox="1"/>
          <p:nvPr/>
        </p:nvSpPr>
        <p:spPr>
          <a:xfrm>
            <a:off x="4499992" y="908720"/>
            <a:ext cx="3240360" cy="584775"/>
          </a:xfrm>
          <a:prstGeom prst="rect">
            <a:avLst/>
          </a:prstGeom>
          <a:noFill/>
        </p:spPr>
        <p:txBody>
          <a:bodyPr wrap="square" rtlCol="1">
            <a:spAutoFit/>
          </a:bodyPr>
          <a:lstStyle/>
          <a:p>
            <a:r>
              <a:rPr lang="ar-AE" sz="3200" dirty="0" smtClean="0">
                <a:latin typeface="Traditional Arabic" pitchFamily="18" charset="-78"/>
                <a:cs typeface="Traditional Arabic" pitchFamily="18" charset="-78"/>
              </a:rPr>
              <a:t>السؤال الرابع :</a:t>
            </a:r>
            <a:endParaRPr lang="he-IL" sz="3200" dirty="0">
              <a:latin typeface="Traditional Arabic" pitchFamily="18" charset="-78"/>
            </a:endParaRPr>
          </a:p>
        </p:txBody>
      </p:sp>
      <p:sp>
        <p:nvSpPr>
          <p:cNvPr id="7" name="TextBox 6"/>
          <p:cNvSpPr txBox="1"/>
          <p:nvPr/>
        </p:nvSpPr>
        <p:spPr>
          <a:xfrm>
            <a:off x="0" y="1556792"/>
            <a:ext cx="8532440" cy="2677656"/>
          </a:xfrm>
          <a:prstGeom prst="rect">
            <a:avLst/>
          </a:prstGeom>
          <a:noFill/>
        </p:spPr>
        <p:txBody>
          <a:bodyPr wrap="square" rtlCol="1">
            <a:spAutoFit/>
          </a:bodyPr>
          <a:lstStyle/>
          <a:p>
            <a:r>
              <a:rPr lang="ar-SA" sz="2800" dirty="0" smtClean="0">
                <a:latin typeface="Traditional Arabic" pitchFamily="18" charset="-78"/>
                <a:cs typeface="Traditional Arabic" pitchFamily="18" charset="-78"/>
              </a:rPr>
              <a:t>الْأزمةُ</a:t>
            </a:r>
            <a:r>
              <a:rPr lang="he-IL" sz="2800" dirty="0" smtClean="0">
                <a:latin typeface="Traditional Arabic" pitchFamily="18" charset="-78"/>
              </a:rPr>
              <a:t> (</a:t>
            </a:r>
            <a:r>
              <a:rPr lang="ar-SA" sz="2800" dirty="0" smtClean="0">
                <a:latin typeface="Traditional Arabic" pitchFamily="18" charset="-78"/>
                <a:cs typeface="Traditional Arabic" pitchFamily="18" charset="-78"/>
              </a:rPr>
              <a:t>الْمشكلةُ</a:t>
            </a:r>
            <a:r>
              <a:rPr lang="he-IL" sz="2800" dirty="0" smtClean="0">
                <a:latin typeface="Traditional Arabic" pitchFamily="18" charset="-78"/>
              </a:rPr>
              <a:t>) </a:t>
            </a:r>
            <a:r>
              <a:rPr lang="ar-SA" sz="2800" dirty="0" smtClean="0">
                <a:latin typeface="Traditional Arabic" pitchFamily="18" charset="-78"/>
                <a:cs typeface="Traditional Arabic" pitchFamily="18" charset="-78"/>
              </a:rPr>
              <a:t>الّتي يتحدّثُ عنها النّصُّ</a:t>
            </a:r>
            <a:r>
              <a:rPr lang="he-IL" sz="2800" dirty="0" smtClean="0">
                <a:latin typeface="Traditional Arabic" pitchFamily="18" charset="-78"/>
              </a:rPr>
              <a:t> </a:t>
            </a:r>
            <a:r>
              <a:rPr lang="ar-SA" sz="2800" dirty="0" smtClean="0">
                <a:latin typeface="Traditional Arabic" pitchFamily="18" charset="-78"/>
                <a:cs typeface="Traditional Arabic" pitchFamily="18" charset="-78"/>
              </a:rPr>
              <a:t>هي</a:t>
            </a:r>
            <a:r>
              <a:rPr lang="he-IL" sz="2800" dirty="0" smtClean="0">
                <a:latin typeface="Traditional Arabic" pitchFamily="18" charset="-78"/>
              </a:rPr>
              <a:t>:</a:t>
            </a:r>
            <a:endParaRPr lang="en-US" sz="2800" dirty="0" smtClean="0">
              <a:latin typeface="Traditional Arabic" pitchFamily="18" charset="-78"/>
              <a:cs typeface="Traditional Arabic" pitchFamily="18" charset="-78"/>
            </a:endParaRPr>
          </a:p>
          <a:p>
            <a:pPr lvl="0"/>
            <a:endParaRPr lang="en-US" sz="2800" dirty="0" smtClean="0">
              <a:latin typeface="Traditional Arabic" pitchFamily="18" charset="-78"/>
              <a:cs typeface="Traditional Arabic" pitchFamily="18" charset="-78"/>
            </a:endParaRPr>
          </a:p>
          <a:p>
            <a:pPr marL="514350" indent="-514350">
              <a:buFont typeface="Wingdings" pitchFamily="2" charset="2"/>
              <a:buChar char="q"/>
            </a:pPr>
            <a:r>
              <a:rPr lang="he-IL" sz="2800" dirty="0" smtClean="0">
                <a:latin typeface="Traditional Arabic" pitchFamily="18" charset="-78"/>
                <a:cs typeface="Traditional Arabic" pitchFamily="18" charset="-78"/>
              </a:rPr>
              <a:t> </a:t>
            </a:r>
            <a:r>
              <a:rPr lang="ar-SA" sz="2800" dirty="0" smtClean="0">
                <a:latin typeface="Traditional Arabic" pitchFamily="18" charset="-78"/>
                <a:cs typeface="Traditional Arabic" pitchFamily="18" charset="-78"/>
              </a:rPr>
              <a:t>أنَّ الْأبَ لم يجدْ كلبًا مناسبًا يشتريهِ</a:t>
            </a:r>
            <a:r>
              <a:rPr lang="he-IL" sz="2800" dirty="0" smtClean="0">
                <a:latin typeface="Traditional Arabic" pitchFamily="18" charset="-78"/>
              </a:rPr>
              <a:t>.</a:t>
            </a:r>
          </a:p>
          <a:p>
            <a:pPr marL="514350" indent="-514350">
              <a:buFont typeface="Wingdings" pitchFamily="2" charset="2"/>
              <a:buChar char="q"/>
            </a:pPr>
            <a:r>
              <a:rPr lang="he-IL" sz="2800" dirty="0" smtClean="0">
                <a:latin typeface="Traditional Arabic" pitchFamily="18" charset="-78"/>
              </a:rPr>
              <a:t> </a:t>
            </a:r>
            <a:r>
              <a:rPr lang="ar-SA" sz="2800" dirty="0" smtClean="0">
                <a:latin typeface="Traditional Arabic" pitchFamily="18" charset="-78"/>
                <a:cs typeface="Traditional Arabic" pitchFamily="18" charset="-78"/>
              </a:rPr>
              <a:t>عدمُ وجودِ حديقةٍ واسعة يلعبُ فيها الْأولادُ</a:t>
            </a:r>
            <a:r>
              <a:rPr lang="he-IL" sz="2800" dirty="0" smtClean="0">
                <a:latin typeface="Traditional Arabic" pitchFamily="18" charset="-78"/>
              </a:rPr>
              <a:t>.	 </a:t>
            </a:r>
          </a:p>
          <a:p>
            <a:pPr marL="514350" indent="-514350">
              <a:buFont typeface="Wingdings" pitchFamily="2" charset="2"/>
              <a:buChar char="q"/>
            </a:pPr>
            <a:r>
              <a:rPr lang="he-IL" sz="2800" dirty="0" smtClean="0">
                <a:latin typeface="Traditional Arabic" pitchFamily="18" charset="-78"/>
                <a:cs typeface="Traditional Arabic" pitchFamily="18" charset="-78"/>
              </a:rPr>
              <a:t> </a:t>
            </a:r>
            <a:r>
              <a:rPr lang="ar-SA" sz="2800" dirty="0" smtClean="0">
                <a:latin typeface="Traditional Arabic" pitchFamily="18" charset="-78"/>
                <a:cs typeface="Traditional Arabic" pitchFamily="18" charset="-78"/>
              </a:rPr>
              <a:t>رغبةُ الْأولادِ في شراء كلب ورفضُ الْأبِ لذلك</a:t>
            </a:r>
            <a:r>
              <a:rPr lang="he-IL" sz="2800" dirty="0" smtClean="0">
                <a:latin typeface="Traditional Arabic" pitchFamily="18" charset="-78"/>
              </a:rPr>
              <a:t>.</a:t>
            </a:r>
            <a:endParaRPr lang="en-US" sz="2800" dirty="0" smtClean="0">
              <a:latin typeface="Traditional Arabic" pitchFamily="18" charset="-78"/>
              <a:cs typeface="Traditional Arabic" pitchFamily="18" charset="-78"/>
            </a:endParaRPr>
          </a:p>
          <a:p>
            <a:endParaRPr lang="en-US" sz="2800" u="heavy" dirty="0" smtClean="0">
              <a:latin typeface="Traditional Arabic" pitchFamily="18" charset="-78"/>
              <a:cs typeface="Traditional Arabic" pitchFamily="18" charset="-78"/>
            </a:endParaRPr>
          </a:p>
        </p:txBody>
      </p:sp>
      <p:sp>
        <p:nvSpPr>
          <p:cNvPr id="8" name="TextBox 7"/>
          <p:cNvSpPr txBox="1"/>
          <p:nvPr/>
        </p:nvSpPr>
        <p:spPr>
          <a:xfrm>
            <a:off x="0" y="1556792"/>
            <a:ext cx="1584176" cy="523220"/>
          </a:xfrm>
          <a:prstGeom prst="rect">
            <a:avLst/>
          </a:prstGeom>
          <a:noFill/>
        </p:spPr>
        <p:txBody>
          <a:bodyPr wrap="square" rtlCol="1">
            <a:spAutoFit/>
          </a:bodyPr>
          <a:lstStyle/>
          <a:p>
            <a:r>
              <a:rPr lang="he-IL" sz="2800" dirty="0" smtClean="0">
                <a:solidFill>
                  <a:schemeClr val="tx2">
                    <a:lumMod val="60000"/>
                    <a:lumOff val="40000"/>
                  </a:schemeClr>
                </a:solidFill>
                <a:latin typeface="Traditional Arabic" pitchFamily="18" charset="-78"/>
                <a:hlinkClick r:id="rId3" action="ppaction://hlinksldjump"/>
              </a:rPr>
              <a:t>(</a:t>
            </a:r>
            <a:r>
              <a:rPr lang="ar-SA" sz="2800" dirty="0" smtClean="0">
                <a:solidFill>
                  <a:schemeClr val="tx2">
                    <a:lumMod val="60000"/>
                    <a:lumOff val="40000"/>
                  </a:schemeClr>
                </a:solidFill>
                <a:latin typeface="Traditional Arabic" pitchFamily="18" charset="-78"/>
                <a:cs typeface="Traditional Arabic" pitchFamily="18" charset="-78"/>
                <a:hlinkClick r:id="rId3" action="ppaction://hlinksldjump"/>
              </a:rPr>
              <a:t>السّطر </a:t>
            </a:r>
            <a:r>
              <a:rPr lang="he-IL" sz="2800" dirty="0" smtClean="0">
                <a:solidFill>
                  <a:schemeClr val="tx2">
                    <a:lumMod val="60000"/>
                    <a:lumOff val="40000"/>
                  </a:schemeClr>
                </a:solidFill>
                <a:latin typeface="Traditional Arabic" pitchFamily="18" charset="-78"/>
                <a:hlinkClick r:id="rId3" action="ppaction://hlinksldjump"/>
              </a:rPr>
              <a:t>12)</a:t>
            </a:r>
            <a:endParaRPr lang="he-IL" sz="2800" dirty="0">
              <a:solidFill>
                <a:schemeClr val="tx2">
                  <a:lumMod val="60000"/>
                  <a:lumOff val="40000"/>
                </a:schemeClr>
              </a:solidFill>
              <a:latin typeface="Traditional Arabic" pitchFamily="18" charset="-78"/>
            </a:endParaRPr>
          </a:p>
        </p:txBody>
      </p:sp>
      <p:pic>
        <p:nvPicPr>
          <p:cNvPr id="13" name="תמונה 12" descr="images (2).jpg"/>
          <p:cNvPicPr>
            <a:picLocks noChangeAspect="1"/>
          </p:cNvPicPr>
          <p:nvPr/>
        </p:nvPicPr>
        <p:blipFill>
          <a:blip r:embed="rId4" cstate="print"/>
          <a:srcRect l="20000"/>
          <a:stretch>
            <a:fillRect/>
          </a:stretch>
        </p:blipFill>
        <p:spPr>
          <a:xfrm>
            <a:off x="7956376" y="3212976"/>
            <a:ext cx="576065" cy="58182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slide(fromBottom)">
                                      <p:cBhvr>
                                        <p:cTn id="7" dur="500"/>
                                        <p:tgtEl>
                                          <p:spTgt spid="7"/>
                                        </p:tgtEl>
                                      </p:cBhvr>
                                    </p:animEffect>
                                  </p:childTnLst>
                                </p:cTn>
                              </p:par>
                            </p:childTnLst>
                          </p:cTn>
                        </p:par>
                        <p:par>
                          <p:cTn id="8" fill="hold">
                            <p:stCondLst>
                              <p:cond delay="500"/>
                            </p:stCondLst>
                            <p:childTnLst>
                              <p:par>
                                <p:cTn id="9" presetID="5" presetClass="entr" presetSubtype="1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checkerboard(across)">
                                      <p:cBhvr>
                                        <p:cTn id="11" dur="500"/>
                                        <p:tgtEl>
                                          <p:spTgt spid="8"/>
                                        </p:tgtEl>
                                      </p:cBhvr>
                                    </p:animEffect>
                                  </p:childTnLst>
                                </p:cTn>
                              </p:par>
                            </p:childTnLst>
                          </p:cTn>
                        </p:par>
                      </p:childTnLst>
                    </p:cTn>
                  </p:par>
                  <p:par>
                    <p:cTn id="12" fill="hold">
                      <p:stCondLst>
                        <p:cond delay="indefinite"/>
                      </p:stCondLst>
                      <p:childTnLst>
                        <p:par>
                          <p:cTn id="13" fill="hold">
                            <p:stCondLst>
                              <p:cond delay="0"/>
                            </p:stCondLst>
                            <p:childTnLst>
                              <p:par>
                                <p:cTn id="14" presetID="29" presetClass="entr" presetSubtype="0" fill="hold" nodeType="clickEffect">
                                  <p:stCondLst>
                                    <p:cond delay="0"/>
                                  </p:stCondLst>
                                  <p:childTnLst>
                                    <p:set>
                                      <p:cBhvr>
                                        <p:cTn id="15" dur="1" fill="hold">
                                          <p:stCondLst>
                                            <p:cond delay="0"/>
                                          </p:stCondLst>
                                        </p:cTn>
                                        <p:tgtEl>
                                          <p:spTgt spid="13"/>
                                        </p:tgtEl>
                                        <p:attrNameLst>
                                          <p:attrName>style.visibility</p:attrName>
                                        </p:attrNameLst>
                                      </p:cBhvr>
                                      <p:to>
                                        <p:strVal val="visible"/>
                                      </p:to>
                                    </p:set>
                                    <p:anim calcmode="lin" valueType="num">
                                      <p:cBhvr>
                                        <p:cTn id="16" dur="1000" fill="hold"/>
                                        <p:tgtEl>
                                          <p:spTgt spid="13"/>
                                        </p:tgtEl>
                                        <p:attrNameLst>
                                          <p:attrName>ppt_x</p:attrName>
                                        </p:attrNameLst>
                                      </p:cBhvr>
                                      <p:tavLst>
                                        <p:tav tm="0">
                                          <p:val>
                                            <p:strVal val="#ppt_x-.2"/>
                                          </p:val>
                                        </p:tav>
                                        <p:tav tm="100000">
                                          <p:val>
                                            <p:strVal val="#ppt_x"/>
                                          </p:val>
                                        </p:tav>
                                      </p:tavLst>
                                    </p:anim>
                                    <p:anim calcmode="lin" valueType="num">
                                      <p:cBhvr>
                                        <p:cTn id="17" dur="1000" fill="hold"/>
                                        <p:tgtEl>
                                          <p:spTgt spid="13"/>
                                        </p:tgtEl>
                                        <p:attrNameLst>
                                          <p:attrName>ppt_y</p:attrName>
                                        </p:attrNameLst>
                                      </p:cBhvr>
                                      <p:tavLst>
                                        <p:tav tm="0">
                                          <p:val>
                                            <p:strVal val="#ppt_y"/>
                                          </p:val>
                                        </p:tav>
                                        <p:tav tm="100000">
                                          <p:val>
                                            <p:strVal val="#ppt_y"/>
                                          </p:val>
                                        </p:tav>
                                      </p:tavLst>
                                    </p:anim>
                                    <p:animEffect transition="in" filter="wipe(right)" prLst="gradientSize: 0.1">
                                      <p:cBhvr>
                                        <p:cTn id="18" dur="1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תמונה 3" descr="flower-pattern-powerpoint.jpg"/>
          <p:cNvPicPr>
            <a:picLocks noChangeAspect="1"/>
          </p:cNvPicPr>
          <p:nvPr/>
        </p:nvPicPr>
        <p:blipFill>
          <a:blip r:embed="rId2" cstate="print"/>
          <a:stretch>
            <a:fillRect/>
          </a:stretch>
        </p:blipFill>
        <p:spPr>
          <a:xfrm>
            <a:off x="0" y="-27384"/>
            <a:ext cx="9180512" cy="6885384"/>
          </a:xfrm>
          <a:prstGeom prst="rect">
            <a:avLst/>
          </a:prstGeom>
        </p:spPr>
      </p:pic>
      <p:sp>
        <p:nvSpPr>
          <p:cNvPr id="6" name="מציין מיקום של תאריך 5"/>
          <p:cNvSpPr>
            <a:spLocks noGrp="1"/>
          </p:cNvSpPr>
          <p:nvPr>
            <p:ph type="dt" sz="half" idx="10"/>
          </p:nvPr>
        </p:nvSpPr>
        <p:spPr>
          <a:xfrm>
            <a:off x="0" y="188640"/>
            <a:ext cx="2133600" cy="365125"/>
          </a:xfrm>
        </p:spPr>
        <p:txBody>
          <a:bodyPr/>
          <a:lstStyle/>
          <a:p>
            <a:r>
              <a:rPr lang="ar-AE" sz="2000" dirty="0" smtClean="0">
                <a:solidFill>
                  <a:schemeClr val="tx1"/>
                </a:solidFill>
                <a:latin typeface="Aharoni" pitchFamily="2" charset="-79"/>
                <a:cs typeface="Traditional Arabic" pitchFamily="18" charset="-78"/>
              </a:rPr>
              <a:t>الأحد   </a:t>
            </a:r>
            <a:r>
              <a:rPr lang="he-IL" sz="2000" dirty="0" smtClean="0">
                <a:solidFill>
                  <a:schemeClr val="tx1"/>
                </a:solidFill>
                <a:latin typeface="Aharoni" pitchFamily="2" charset="-79"/>
                <a:cs typeface="Aharoni" pitchFamily="2" charset="-79"/>
              </a:rPr>
              <a:t>29/1/2012</a:t>
            </a:r>
          </a:p>
          <a:p>
            <a:endParaRPr lang="he-IL" dirty="0"/>
          </a:p>
        </p:txBody>
      </p:sp>
      <p:sp>
        <p:nvSpPr>
          <p:cNvPr id="5" name="TextBox 4"/>
          <p:cNvSpPr txBox="1"/>
          <p:nvPr/>
        </p:nvSpPr>
        <p:spPr>
          <a:xfrm>
            <a:off x="4499992" y="908720"/>
            <a:ext cx="3240360" cy="584775"/>
          </a:xfrm>
          <a:prstGeom prst="rect">
            <a:avLst/>
          </a:prstGeom>
          <a:noFill/>
        </p:spPr>
        <p:txBody>
          <a:bodyPr wrap="square" rtlCol="1">
            <a:spAutoFit/>
          </a:bodyPr>
          <a:lstStyle/>
          <a:p>
            <a:r>
              <a:rPr lang="ar-AE" sz="3200" dirty="0" smtClean="0">
                <a:latin typeface="Traditional Arabic" pitchFamily="18" charset="-78"/>
                <a:cs typeface="Traditional Arabic" pitchFamily="18" charset="-78"/>
              </a:rPr>
              <a:t>السؤال الخامس :</a:t>
            </a:r>
            <a:endParaRPr lang="he-IL" sz="3200" dirty="0">
              <a:latin typeface="Traditional Arabic" pitchFamily="18" charset="-78"/>
            </a:endParaRPr>
          </a:p>
        </p:txBody>
      </p:sp>
      <p:sp>
        <p:nvSpPr>
          <p:cNvPr id="7" name="TextBox 6"/>
          <p:cNvSpPr txBox="1"/>
          <p:nvPr/>
        </p:nvSpPr>
        <p:spPr>
          <a:xfrm>
            <a:off x="0" y="1556792"/>
            <a:ext cx="8532440" cy="3108543"/>
          </a:xfrm>
          <a:prstGeom prst="rect">
            <a:avLst/>
          </a:prstGeom>
          <a:noFill/>
        </p:spPr>
        <p:txBody>
          <a:bodyPr wrap="square" rtlCol="1">
            <a:spAutoFit/>
          </a:bodyPr>
          <a:lstStyle/>
          <a:p>
            <a:pPr lvl="0"/>
            <a:r>
              <a:rPr lang="ar-SA" sz="2800" dirty="0" smtClean="0">
                <a:latin typeface="Traditional Arabic" pitchFamily="18" charset="-78"/>
                <a:cs typeface="Traditional Arabic" pitchFamily="18" charset="-78"/>
              </a:rPr>
              <a:t>كلمةُ </a:t>
            </a:r>
            <a:r>
              <a:rPr lang="he-IL" sz="2800" b="1" dirty="0" smtClean="0">
                <a:latin typeface="Traditional Arabic" pitchFamily="18" charset="-78"/>
              </a:rPr>
              <a:t>"</a:t>
            </a:r>
            <a:r>
              <a:rPr lang="ar-SA" sz="2800" b="1" dirty="0" smtClean="0">
                <a:latin typeface="Traditional Arabic" pitchFamily="18" charset="-78"/>
                <a:cs typeface="Traditional Arabic" pitchFamily="18" charset="-78"/>
              </a:rPr>
              <a:t>بدا</a:t>
            </a:r>
            <a:r>
              <a:rPr lang="he-IL" sz="2800" b="1" dirty="0" smtClean="0">
                <a:latin typeface="Traditional Arabic" pitchFamily="18" charset="-78"/>
              </a:rPr>
              <a:t>"</a:t>
            </a:r>
            <a:r>
              <a:rPr lang="he-IL" sz="2800" dirty="0" smtClean="0">
                <a:latin typeface="Traditional Arabic" pitchFamily="18" charset="-78"/>
              </a:rPr>
              <a:t> </a:t>
            </a:r>
            <a:r>
              <a:rPr lang="ar-SA" sz="2800" dirty="0" smtClean="0">
                <a:latin typeface="Traditional Arabic" pitchFamily="18" charset="-78"/>
                <a:cs typeface="Traditional Arabic" pitchFamily="18" charset="-78"/>
              </a:rPr>
              <a:t>في جملة</a:t>
            </a:r>
            <a:r>
              <a:rPr lang="he-IL" sz="2800" dirty="0" smtClean="0">
                <a:latin typeface="Traditional Arabic" pitchFamily="18" charset="-78"/>
              </a:rPr>
              <a:t> "</a:t>
            </a:r>
            <a:r>
              <a:rPr lang="ar-SA" sz="2800" dirty="0" smtClean="0">
                <a:latin typeface="Traditional Arabic" pitchFamily="18" charset="-78"/>
                <a:cs typeface="Traditional Arabic" pitchFamily="18" charset="-78"/>
              </a:rPr>
              <a:t>ثمّ بدا أنَّ الْأزمةَ</a:t>
            </a:r>
            <a:r>
              <a:rPr lang="he-IL" sz="2800" dirty="0" smtClean="0">
                <a:latin typeface="Traditional Arabic" pitchFamily="18" charset="-78"/>
              </a:rPr>
              <a:t> (</a:t>
            </a:r>
            <a:r>
              <a:rPr lang="ar-SA" sz="2800" dirty="0" smtClean="0">
                <a:latin typeface="Traditional Arabic" pitchFamily="18" charset="-78"/>
                <a:cs typeface="Traditional Arabic" pitchFamily="18" charset="-78"/>
              </a:rPr>
              <a:t>الْمشكلةَ</a:t>
            </a:r>
            <a:r>
              <a:rPr lang="he-IL" sz="2800" dirty="0" smtClean="0">
                <a:latin typeface="Traditional Arabic" pitchFamily="18" charset="-78"/>
              </a:rPr>
              <a:t>) </a:t>
            </a:r>
            <a:r>
              <a:rPr lang="ar-SA" sz="2800" dirty="0" smtClean="0">
                <a:latin typeface="Traditional Arabic" pitchFamily="18" charset="-78"/>
                <a:cs typeface="Traditional Arabic" pitchFamily="18" charset="-78"/>
              </a:rPr>
              <a:t>يُمكنُ أنْ تنفرجَ</a:t>
            </a:r>
            <a:r>
              <a:rPr lang="he-IL" sz="2800" dirty="0" smtClean="0">
                <a:latin typeface="Traditional Arabic" pitchFamily="18" charset="-78"/>
              </a:rPr>
              <a:t>" </a:t>
            </a:r>
            <a:r>
              <a:rPr lang="he-IL" sz="2800" dirty="0" smtClean="0">
                <a:latin typeface="Traditional Arabic" pitchFamily="18" charset="-78"/>
                <a:hlinkClick r:id="rId3" action="ppaction://hlinksldjump"/>
              </a:rPr>
              <a:t>(</a:t>
            </a:r>
            <a:r>
              <a:rPr lang="ar-SA" sz="2800" dirty="0" smtClean="0">
                <a:latin typeface="Traditional Arabic" pitchFamily="18" charset="-78"/>
                <a:cs typeface="Traditional Arabic" pitchFamily="18" charset="-78"/>
                <a:hlinkClick r:id="rId3" action="ppaction://hlinksldjump"/>
              </a:rPr>
              <a:t>السّطر </a:t>
            </a:r>
            <a:r>
              <a:rPr lang="he-IL" sz="2800" dirty="0" smtClean="0">
                <a:latin typeface="Traditional Arabic" pitchFamily="18" charset="-78"/>
                <a:hlinkClick r:id="rId3" action="ppaction://hlinksldjump"/>
              </a:rPr>
              <a:t>12) </a:t>
            </a:r>
            <a:endParaRPr lang="he-IL" sz="2800" dirty="0" smtClean="0">
              <a:latin typeface="Traditional Arabic" pitchFamily="18" charset="-78"/>
            </a:endParaRPr>
          </a:p>
          <a:p>
            <a:pPr lvl="0"/>
            <a:r>
              <a:rPr lang="ar-SA" sz="2800" dirty="0" smtClean="0">
                <a:latin typeface="Traditional Arabic" pitchFamily="18" charset="-78"/>
                <a:cs typeface="Traditional Arabic" pitchFamily="18" charset="-78"/>
              </a:rPr>
              <a:t>تعني</a:t>
            </a:r>
            <a:r>
              <a:rPr lang="he-IL" sz="2800" dirty="0" smtClean="0">
                <a:latin typeface="Traditional Arabic" pitchFamily="18" charset="-78"/>
              </a:rPr>
              <a:t>:</a:t>
            </a:r>
          </a:p>
          <a:p>
            <a:pPr lvl="2">
              <a:buFont typeface="Wingdings" pitchFamily="2" charset="2"/>
              <a:buChar char="q"/>
            </a:pPr>
            <a:r>
              <a:rPr lang="he-IL" sz="2800" dirty="0" smtClean="0">
                <a:latin typeface="Traditional Arabic" pitchFamily="18" charset="-78"/>
              </a:rPr>
              <a:t>      </a:t>
            </a:r>
            <a:r>
              <a:rPr lang="ar-SA" sz="2800" dirty="0" smtClean="0">
                <a:latin typeface="Traditional Arabic" pitchFamily="18" charset="-78"/>
                <a:cs typeface="Traditional Arabic" pitchFamily="18" charset="-78"/>
              </a:rPr>
              <a:t>أجابَ</a:t>
            </a:r>
            <a:r>
              <a:rPr lang="he-IL" sz="2800" dirty="0" smtClean="0">
                <a:latin typeface="Traditional Arabic" pitchFamily="18" charset="-78"/>
              </a:rPr>
              <a:t>.</a:t>
            </a:r>
          </a:p>
          <a:p>
            <a:pPr lvl="2">
              <a:buFont typeface="Wingdings" pitchFamily="2" charset="2"/>
              <a:buChar char="q"/>
            </a:pPr>
            <a:r>
              <a:rPr lang="he-IL" sz="2800" dirty="0" smtClean="0">
                <a:latin typeface="Traditional Arabic" pitchFamily="18" charset="-78"/>
              </a:rPr>
              <a:t> 	</a:t>
            </a:r>
            <a:r>
              <a:rPr lang="ar-SA" sz="2800" dirty="0" smtClean="0">
                <a:latin typeface="Traditional Arabic" pitchFamily="18" charset="-78"/>
                <a:cs typeface="Traditional Arabic" pitchFamily="18" charset="-78"/>
              </a:rPr>
              <a:t>ظهرَ</a:t>
            </a:r>
            <a:r>
              <a:rPr lang="he-IL" sz="2800" dirty="0" smtClean="0">
                <a:latin typeface="Traditional Arabic" pitchFamily="18" charset="-78"/>
              </a:rPr>
              <a:t>.</a:t>
            </a:r>
          </a:p>
          <a:p>
            <a:pPr lvl="2">
              <a:buFont typeface="Wingdings" pitchFamily="2" charset="2"/>
              <a:buChar char="q"/>
            </a:pPr>
            <a:r>
              <a:rPr lang="he-IL" sz="2800" dirty="0" smtClean="0">
                <a:latin typeface="Traditional Arabic" pitchFamily="18" charset="-78"/>
                <a:cs typeface="Traditional Arabic" pitchFamily="18" charset="-78"/>
              </a:rPr>
              <a:t> </a:t>
            </a:r>
            <a:r>
              <a:rPr lang="he-IL" sz="2800" dirty="0" smtClean="0">
                <a:latin typeface="Traditional Arabic" pitchFamily="18" charset="-78"/>
              </a:rPr>
              <a:t>	</a:t>
            </a:r>
            <a:r>
              <a:rPr lang="ar-SA" sz="2800" dirty="0" smtClean="0">
                <a:latin typeface="Traditional Arabic" pitchFamily="18" charset="-78"/>
                <a:cs typeface="Traditional Arabic" pitchFamily="18" charset="-78"/>
              </a:rPr>
              <a:t>أرادَ</a:t>
            </a:r>
            <a:r>
              <a:rPr lang="he-IL" sz="2800" dirty="0" smtClean="0">
                <a:latin typeface="Traditional Arabic" pitchFamily="18" charset="-78"/>
              </a:rPr>
              <a:t>. </a:t>
            </a:r>
          </a:p>
          <a:p>
            <a:pPr lvl="2">
              <a:buFont typeface="Wingdings" pitchFamily="2" charset="2"/>
              <a:buChar char="q"/>
            </a:pPr>
            <a:r>
              <a:rPr lang="he-IL" sz="2800" dirty="0" smtClean="0">
                <a:latin typeface="Traditional Arabic" pitchFamily="18" charset="-78"/>
                <a:cs typeface="Traditional Arabic" pitchFamily="18" charset="-78"/>
              </a:rPr>
              <a:t> </a:t>
            </a:r>
            <a:r>
              <a:rPr lang="he-IL" sz="2800" dirty="0" smtClean="0">
                <a:latin typeface="Traditional Arabic" pitchFamily="18" charset="-78"/>
              </a:rPr>
              <a:t>	</a:t>
            </a:r>
            <a:r>
              <a:rPr lang="ar-SA" sz="2800" dirty="0" smtClean="0">
                <a:latin typeface="Traditional Arabic" pitchFamily="18" charset="-78"/>
                <a:cs typeface="Traditional Arabic" pitchFamily="18" charset="-78"/>
              </a:rPr>
              <a:t>فكّرَ</a:t>
            </a:r>
            <a:r>
              <a:rPr lang="he-IL" sz="2800" dirty="0" smtClean="0">
                <a:latin typeface="Traditional Arabic" pitchFamily="18" charset="-78"/>
              </a:rPr>
              <a:t>.</a:t>
            </a:r>
            <a:endParaRPr lang="en-US" sz="2800" dirty="0" smtClean="0">
              <a:latin typeface="Traditional Arabic" pitchFamily="18" charset="-78"/>
              <a:cs typeface="Traditional Arabic" pitchFamily="18" charset="-78"/>
            </a:endParaRPr>
          </a:p>
          <a:p>
            <a:endParaRPr lang="en-US" sz="2800" u="heavy" dirty="0" smtClean="0">
              <a:latin typeface="Traditional Arabic" pitchFamily="18" charset="-78"/>
              <a:cs typeface="Traditional Arabic" pitchFamily="18" charset="-78"/>
            </a:endParaRPr>
          </a:p>
        </p:txBody>
      </p:sp>
      <p:pic>
        <p:nvPicPr>
          <p:cNvPr id="10" name="תמונה 9" descr="images (2).jpg"/>
          <p:cNvPicPr>
            <a:picLocks noChangeAspect="1"/>
          </p:cNvPicPr>
          <p:nvPr/>
        </p:nvPicPr>
        <p:blipFill>
          <a:blip r:embed="rId4" cstate="print"/>
          <a:srcRect l="20000"/>
          <a:stretch>
            <a:fillRect/>
          </a:stretch>
        </p:blipFill>
        <p:spPr>
          <a:xfrm>
            <a:off x="7164288" y="2775167"/>
            <a:ext cx="504770" cy="509817"/>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slide(fromBottom)">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9" presetClass="entr" presetSubtype="0"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 calcmode="lin" valueType="num">
                                      <p:cBhvr>
                                        <p:cTn id="12" dur="1000" fill="hold"/>
                                        <p:tgtEl>
                                          <p:spTgt spid="10"/>
                                        </p:tgtEl>
                                        <p:attrNameLst>
                                          <p:attrName>ppt_x</p:attrName>
                                        </p:attrNameLst>
                                      </p:cBhvr>
                                      <p:tavLst>
                                        <p:tav tm="0">
                                          <p:val>
                                            <p:strVal val="#ppt_x-.2"/>
                                          </p:val>
                                        </p:tav>
                                        <p:tav tm="100000">
                                          <p:val>
                                            <p:strVal val="#ppt_x"/>
                                          </p:val>
                                        </p:tav>
                                      </p:tavLst>
                                    </p:anim>
                                    <p:anim calcmode="lin" valueType="num">
                                      <p:cBhvr>
                                        <p:cTn id="13" dur="1000" fill="hold"/>
                                        <p:tgtEl>
                                          <p:spTgt spid="10"/>
                                        </p:tgtEl>
                                        <p:attrNameLst>
                                          <p:attrName>ppt_y</p:attrName>
                                        </p:attrNameLst>
                                      </p:cBhvr>
                                      <p:tavLst>
                                        <p:tav tm="0">
                                          <p:val>
                                            <p:strVal val="#ppt_y"/>
                                          </p:val>
                                        </p:tav>
                                        <p:tav tm="100000">
                                          <p:val>
                                            <p:strVal val="#ppt_y"/>
                                          </p:val>
                                        </p:tav>
                                      </p:tavLst>
                                    </p:anim>
                                    <p:animEffect transition="in" filter="wipe(right)" prLst="gradientSize: 0.1">
                                      <p:cBhvr>
                                        <p:cTn id="14"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תמונה 3" descr="flower-pattern-powerpoint.jpg"/>
          <p:cNvPicPr>
            <a:picLocks noChangeAspect="1"/>
          </p:cNvPicPr>
          <p:nvPr/>
        </p:nvPicPr>
        <p:blipFill>
          <a:blip r:embed="rId2" cstate="print"/>
          <a:stretch>
            <a:fillRect/>
          </a:stretch>
        </p:blipFill>
        <p:spPr>
          <a:xfrm>
            <a:off x="0" y="-27384"/>
            <a:ext cx="9180512" cy="6885384"/>
          </a:xfrm>
          <a:prstGeom prst="rect">
            <a:avLst/>
          </a:prstGeom>
        </p:spPr>
      </p:pic>
      <p:sp>
        <p:nvSpPr>
          <p:cNvPr id="6" name="מציין מיקום של תאריך 5"/>
          <p:cNvSpPr>
            <a:spLocks noGrp="1"/>
          </p:cNvSpPr>
          <p:nvPr>
            <p:ph type="dt" sz="half" idx="10"/>
          </p:nvPr>
        </p:nvSpPr>
        <p:spPr>
          <a:xfrm>
            <a:off x="0" y="188640"/>
            <a:ext cx="2133600" cy="365125"/>
          </a:xfrm>
        </p:spPr>
        <p:txBody>
          <a:bodyPr/>
          <a:lstStyle/>
          <a:p>
            <a:r>
              <a:rPr lang="ar-AE" sz="2000" dirty="0" smtClean="0">
                <a:solidFill>
                  <a:schemeClr val="tx1"/>
                </a:solidFill>
                <a:latin typeface="Aharoni" pitchFamily="2" charset="-79"/>
                <a:cs typeface="Traditional Arabic" pitchFamily="18" charset="-78"/>
              </a:rPr>
              <a:t>الأحد   </a:t>
            </a:r>
            <a:r>
              <a:rPr lang="he-IL" sz="2000" dirty="0" smtClean="0">
                <a:solidFill>
                  <a:schemeClr val="tx1"/>
                </a:solidFill>
                <a:latin typeface="Aharoni" pitchFamily="2" charset="-79"/>
                <a:cs typeface="Aharoni" pitchFamily="2" charset="-79"/>
              </a:rPr>
              <a:t>29/1/2012</a:t>
            </a:r>
          </a:p>
          <a:p>
            <a:endParaRPr lang="he-IL" dirty="0"/>
          </a:p>
        </p:txBody>
      </p:sp>
      <p:sp>
        <p:nvSpPr>
          <p:cNvPr id="5" name="TextBox 4"/>
          <p:cNvSpPr txBox="1"/>
          <p:nvPr/>
        </p:nvSpPr>
        <p:spPr>
          <a:xfrm>
            <a:off x="4499992" y="908720"/>
            <a:ext cx="3240360" cy="584775"/>
          </a:xfrm>
          <a:prstGeom prst="rect">
            <a:avLst/>
          </a:prstGeom>
          <a:noFill/>
        </p:spPr>
        <p:txBody>
          <a:bodyPr wrap="square" rtlCol="1">
            <a:spAutoFit/>
          </a:bodyPr>
          <a:lstStyle/>
          <a:p>
            <a:r>
              <a:rPr lang="ar-AE" sz="3200" dirty="0" smtClean="0">
                <a:latin typeface="Traditional Arabic" pitchFamily="18" charset="-78"/>
                <a:cs typeface="Traditional Arabic" pitchFamily="18" charset="-78"/>
              </a:rPr>
              <a:t>السؤال السادس :</a:t>
            </a:r>
            <a:endParaRPr lang="he-IL" sz="3200" dirty="0">
              <a:latin typeface="Traditional Arabic" pitchFamily="18" charset="-78"/>
            </a:endParaRPr>
          </a:p>
        </p:txBody>
      </p:sp>
      <p:sp>
        <p:nvSpPr>
          <p:cNvPr id="7" name="TextBox 6"/>
          <p:cNvSpPr txBox="1"/>
          <p:nvPr/>
        </p:nvSpPr>
        <p:spPr>
          <a:xfrm>
            <a:off x="0" y="1556792"/>
            <a:ext cx="8532440" cy="3416320"/>
          </a:xfrm>
          <a:prstGeom prst="rect">
            <a:avLst/>
          </a:prstGeom>
          <a:noFill/>
        </p:spPr>
        <p:txBody>
          <a:bodyPr wrap="square" rtlCol="1">
            <a:spAutoFit/>
          </a:bodyPr>
          <a:lstStyle/>
          <a:p>
            <a:pPr lvl="0"/>
            <a:r>
              <a:rPr lang="ar-SA" sz="2800" dirty="0" smtClean="0">
                <a:latin typeface="Traditional Arabic" pitchFamily="18" charset="-78"/>
                <a:cs typeface="Traditional Arabic" pitchFamily="18" charset="-78"/>
              </a:rPr>
              <a:t>حاولَ الْأولادُ أن يخدعوا الْكلبَ الْإلكترونيّ، أعطِ مثالًا واحدًا على ذلك</a:t>
            </a:r>
            <a:r>
              <a:rPr lang="he-IL" sz="2800" dirty="0" smtClean="0">
                <a:latin typeface="Traditional Arabic" pitchFamily="18" charset="-78"/>
                <a:cs typeface="Traditional Arabic" pitchFamily="18" charset="-78"/>
              </a:rPr>
              <a:t> </a:t>
            </a:r>
            <a:r>
              <a:rPr lang="ar-SA" sz="2800" dirty="0" smtClean="0">
                <a:latin typeface="Traditional Arabic" pitchFamily="18" charset="-78"/>
                <a:cs typeface="Traditional Arabic" pitchFamily="18" charset="-78"/>
              </a:rPr>
              <a:t>منَ النّصِّ</a:t>
            </a:r>
            <a:r>
              <a:rPr lang="he-IL" sz="2800" dirty="0" smtClean="0">
                <a:latin typeface="Traditional Arabic" pitchFamily="18" charset="-78"/>
              </a:rPr>
              <a:t>   </a:t>
            </a:r>
            <a:r>
              <a:rPr lang="he-IL" sz="2800" dirty="0" smtClean="0">
                <a:latin typeface="Traditional Arabic" pitchFamily="18" charset="-78"/>
                <a:hlinkClick r:id="rId3" action="ppaction://hlinksldjump"/>
              </a:rPr>
              <a:t>(</a:t>
            </a:r>
            <a:r>
              <a:rPr lang="ar-SA" sz="2800" dirty="0" smtClean="0">
                <a:latin typeface="Traditional Arabic" pitchFamily="18" charset="-78"/>
                <a:cs typeface="Traditional Arabic" pitchFamily="18" charset="-78"/>
                <a:hlinkClick r:id="rId3" action="ppaction://hlinksldjump"/>
              </a:rPr>
              <a:t>الْأسطر </a:t>
            </a:r>
            <a:r>
              <a:rPr lang="he-IL" sz="2800" dirty="0" smtClean="0">
                <a:latin typeface="Traditional Arabic" pitchFamily="18" charset="-78"/>
                <a:hlinkClick r:id="rId3" action="ppaction://hlinksldjump"/>
              </a:rPr>
              <a:t>43-38).</a:t>
            </a:r>
            <a:endParaRPr lang="en-US" sz="2800" dirty="0" smtClean="0">
              <a:latin typeface="Traditional Arabic" pitchFamily="18" charset="-78"/>
              <a:cs typeface="Traditional Arabic" pitchFamily="18" charset="-78"/>
            </a:endParaRPr>
          </a:p>
          <a:p>
            <a:r>
              <a:rPr lang="he-IL" sz="3200" dirty="0" smtClean="0"/>
              <a:t> </a:t>
            </a:r>
            <a:endParaRPr lang="en-US" sz="3200" dirty="0" smtClean="0">
              <a:latin typeface="Traditional Arabic" pitchFamily="18" charset="-78"/>
              <a:cs typeface="Traditional Arabic" pitchFamily="18" charset="-78"/>
            </a:endParaRPr>
          </a:p>
          <a:p>
            <a:r>
              <a:rPr lang="he-IL" sz="3200" u="sng" dirty="0" smtClean="0">
                <a:solidFill>
                  <a:schemeClr val="bg1">
                    <a:lumMod val="75000"/>
                  </a:schemeClr>
                </a:solidFill>
              </a:rPr>
              <a:t>									</a:t>
            </a:r>
          </a:p>
          <a:p>
            <a:r>
              <a:rPr lang="he-IL" sz="3200" u="sng" dirty="0" smtClean="0">
                <a:solidFill>
                  <a:schemeClr val="bg1">
                    <a:lumMod val="75000"/>
                  </a:schemeClr>
                </a:solidFill>
              </a:rPr>
              <a:t>									</a:t>
            </a:r>
          </a:p>
          <a:p>
            <a:r>
              <a:rPr lang="he-IL" sz="3200" u="sng" dirty="0" smtClean="0">
                <a:solidFill>
                  <a:schemeClr val="bg1">
                    <a:lumMod val="75000"/>
                  </a:schemeClr>
                </a:solidFill>
              </a:rPr>
              <a:t>									</a:t>
            </a:r>
          </a:p>
          <a:p>
            <a:endParaRPr lang="en-US" sz="3200" u="heavy" dirty="0" smtClean="0"/>
          </a:p>
        </p:txBody>
      </p:sp>
      <p:sp>
        <p:nvSpPr>
          <p:cNvPr id="9" name="TextBox 8"/>
          <p:cNvSpPr txBox="1"/>
          <p:nvPr/>
        </p:nvSpPr>
        <p:spPr>
          <a:xfrm>
            <a:off x="0" y="3068960"/>
            <a:ext cx="8532440" cy="523220"/>
          </a:xfrm>
          <a:prstGeom prst="rect">
            <a:avLst/>
          </a:prstGeom>
          <a:noFill/>
        </p:spPr>
        <p:txBody>
          <a:bodyPr wrap="square" rtlCol="1">
            <a:spAutoFit/>
          </a:bodyPr>
          <a:lstStyle/>
          <a:p>
            <a:r>
              <a:rPr lang="ar-SA" sz="2800" dirty="0" smtClean="0">
                <a:latin typeface="Traditional Arabic" pitchFamily="18" charset="-78"/>
                <a:cs typeface="Traditional Arabic" pitchFamily="18" charset="-78"/>
              </a:rPr>
              <a:t>عندما يأتي زُوّارٌ لم تُخَزَّنْ</a:t>
            </a:r>
            <a:r>
              <a:rPr lang="en-US" sz="2800" dirty="0" smtClean="0">
                <a:latin typeface="Traditional Arabic" pitchFamily="18" charset="-78"/>
                <a:cs typeface="Traditional Arabic" pitchFamily="18" charset="-78"/>
              </a:rPr>
              <a:t> </a:t>
            </a:r>
            <a:r>
              <a:rPr lang="ar-SA" sz="2800" dirty="0" smtClean="0">
                <a:latin typeface="Traditional Arabic" pitchFamily="18" charset="-78"/>
                <a:cs typeface="Traditional Arabic" pitchFamily="18" charset="-78"/>
              </a:rPr>
              <a:t>صورُهم في ذاكرتِهِ، يقومُ الْأولادُ بإعارتِهم بعضَ الْملابسِ الْمعروفةِ</a:t>
            </a:r>
            <a:endParaRPr lang="he-IL" sz="2800" dirty="0">
              <a:latin typeface="Traditional Arabic" pitchFamily="18" charset="-78"/>
            </a:endParaRPr>
          </a:p>
        </p:txBody>
      </p:sp>
      <p:sp>
        <p:nvSpPr>
          <p:cNvPr id="8" name="TextBox 7"/>
          <p:cNvSpPr txBox="1"/>
          <p:nvPr/>
        </p:nvSpPr>
        <p:spPr>
          <a:xfrm>
            <a:off x="467544" y="3555013"/>
            <a:ext cx="8064896" cy="523220"/>
          </a:xfrm>
          <a:prstGeom prst="rect">
            <a:avLst/>
          </a:prstGeom>
          <a:noFill/>
        </p:spPr>
        <p:txBody>
          <a:bodyPr wrap="square" rtlCol="1">
            <a:spAutoFit/>
          </a:bodyPr>
          <a:lstStyle/>
          <a:p>
            <a:r>
              <a:rPr lang="ar-SA" sz="2800" dirty="0" smtClean="0">
                <a:latin typeface="Traditional Arabic" pitchFamily="18" charset="-78"/>
                <a:cs typeface="Traditional Arabic" pitchFamily="18" charset="-78"/>
              </a:rPr>
              <a:t>في الصّورِ الْمخزَّنةِ لديهِ، فيظلّ يردّدُ بحماسٍ</a:t>
            </a:r>
            <a:r>
              <a:rPr lang="he-IL" sz="2800" dirty="0" smtClean="0">
                <a:latin typeface="Traditional Arabic" pitchFamily="18" charset="-78"/>
              </a:rPr>
              <a:t> (</a:t>
            </a:r>
            <a:r>
              <a:rPr lang="ar-SA" sz="2800" dirty="0" smtClean="0">
                <a:latin typeface="Traditional Arabic" pitchFamily="18" charset="-78"/>
                <a:cs typeface="Traditional Arabic" pitchFamily="18" charset="-78"/>
              </a:rPr>
              <a:t>قَريبو</a:t>
            </a:r>
            <a:r>
              <a:rPr lang="he-IL" sz="2800" dirty="0" smtClean="0">
                <a:latin typeface="Traditional Arabic" pitchFamily="18" charset="-78"/>
              </a:rPr>
              <a:t>.. </a:t>
            </a:r>
            <a:r>
              <a:rPr lang="ar-SA" sz="2800" dirty="0" smtClean="0">
                <a:latin typeface="Traditional Arabic" pitchFamily="18" charset="-78"/>
                <a:cs typeface="Traditional Arabic" pitchFamily="18" charset="-78"/>
              </a:rPr>
              <a:t>قَريبو</a:t>
            </a:r>
            <a:r>
              <a:rPr lang="he-IL" sz="2800" dirty="0" smtClean="0">
                <a:latin typeface="Traditional Arabic" pitchFamily="18" charset="-78"/>
              </a:rPr>
              <a:t>) </a:t>
            </a:r>
            <a:r>
              <a:rPr lang="ar-SA" sz="2800" dirty="0" smtClean="0">
                <a:latin typeface="Traditional Arabic" pitchFamily="18" charset="-78"/>
                <a:cs typeface="Traditional Arabic" pitchFamily="18" charset="-78"/>
              </a:rPr>
              <a:t>وهو يتقافزُ ويهزّ ذيلَهُ، بينما</a:t>
            </a:r>
            <a:endParaRPr lang="he-IL" sz="2800" dirty="0">
              <a:latin typeface="Traditional Arabic" pitchFamily="18" charset="-78"/>
            </a:endParaRPr>
          </a:p>
        </p:txBody>
      </p:sp>
      <p:sp>
        <p:nvSpPr>
          <p:cNvPr id="10" name="TextBox 9"/>
          <p:cNvSpPr txBox="1"/>
          <p:nvPr/>
        </p:nvSpPr>
        <p:spPr>
          <a:xfrm>
            <a:off x="3635896" y="4057908"/>
            <a:ext cx="4824536" cy="523220"/>
          </a:xfrm>
          <a:prstGeom prst="rect">
            <a:avLst/>
          </a:prstGeom>
          <a:noFill/>
        </p:spPr>
        <p:txBody>
          <a:bodyPr wrap="square" rtlCol="1">
            <a:spAutoFit/>
          </a:bodyPr>
          <a:lstStyle/>
          <a:p>
            <a:r>
              <a:rPr lang="ar-SA" sz="2800" dirty="0" smtClean="0">
                <a:latin typeface="Traditional Arabic" pitchFamily="18" charset="-78"/>
                <a:cs typeface="Traditional Arabic" pitchFamily="18" charset="-78"/>
              </a:rPr>
              <a:t>الْأولادُ ينفجرونَ في الضّحِكِ</a:t>
            </a:r>
            <a:r>
              <a:rPr lang="he-IL" sz="2800" dirty="0" smtClean="0">
                <a:latin typeface="Traditional Arabic" pitchFamily="18" charset="-78"/>
              </a:rPr>
              <a:t>.</a:t>
            </a:r>
            <a:endParaRPr lang="he-IL"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slide(fromBottom)">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checkerboard(across)">
                                      <p:cBhvr>
                                        <p:cTn id="12" dur="500"/>
                                        <p:tgtEl>
                                          <p:spTgt spid="8"/>
                                        </p:tgtEl>
                                      </p:cBhvr>
                                    </p:animEffect>
                                  </p:childTnLst>
                                </p:cTn>
                              </p:par>
                              <p:par>
                                <p:cTn id="13" presetID="29" presetClass="entr" presetSubtype="0"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anim calcmode="lin" valueType="num">
                                      <p:cBhvr>
                                        <p:cTn id="15" dur="1000" fill="hold"/>
                                        <p:tgtEl>
                                          <p:spTgt spid="10"/>
                                        </p:tgtEl>
                                        <p:attrNameLst>
                                          <p:attrName>ppt_x</p:attrName>
                                        </p:attrNameLst>
                                      </p:cBhvr>
                                      <p:tavLst>
                                        <p:tav tm="0">
                                          <p:val>
                                            <p:strVal val="#ppt_x-.2"/>
                                          </p:val>
                                        </p:tav>
                                        <p:tav tm="100000">
                                          <p:val>
                                            <p:strVal val="#ppt_x"/>
                                          </p:val>
                                        </p:tav>
                                      </p:tavLst>
                                    </p:anim>
                                    <p:anim calcmode="lin" valueType="num">
                                      <p:cBhvr>
                                        <p:cTn id="16" dur="1000" fill="hold"/>
                                        <p:tgtEl>
                                          <p:spTgt spid="10"/>
                                        </p:tgtEl>
                                        <p:attrNameLst>
                                          <p:attrName>ppt_y</p:attrName>
                                        </p:attrNameLst>
                                      </p:cBhvr>
                                      <p:tavLst>
                                        <p:tav tm="0">
                                          <p:val>
                                            <p:strVal val="#ppt_y"/>
                                          </p:val>
                                        </p:tav>
                                        <p:tav tm="100000">
                                          <p:val>
                                            <p:strVal val="#ppt_y"/>
                                          </p:val>
                                        </p:tav>
                                      </p:tavLst>
                                    </p:anim>
                                    <p:animEffect transition="in" filter="wipe(right)" prLst="gradientSize: 0.1">
                                      <p:cBhvr>
                                        <p:cTn id="17" dur="1000"/>
                                        <p:tgtEl>
                                          <p:spTgt spid="10"/>
                                        </p:tgtEl>
                                      </p:cBhvr>
                                    </p:animEffect>
                                  </p:childTnLst>
                                </p:cTn>
                              </p:par>
                              <p:par>
                                <p:cTn id="18" presetID="29" presetClass="entr" presetSubtype="0" fill="hold" grpId="1" nodeType="withEffect">
                                  <p:stCondLst>
                                    <p:cond delay="0"/>
                                  </p:stCondLst>
                                  <p:iterate type="lt">
                                    <p:tmPct val="0"/>
                                  </p:iterate>
                                  <p:childTnLst>
                                    <p:set>
                                      <p:cBhvr>
                                        <p:cTn id="19" dur="1" fill="hold">
                                          <p:stCondLst>
                                            <p:cond delay="0"/>
                                          </p:stCondLst>
                                        </p:cTn>
                                        <p:tgtEl>
                                          <p:spTgt spid="9"/>
                                        </p:tgtEl>
                                        <p:attrNameLst>
                                          <p:attrName>style.visibility</p:attrName>
                                        </p:attrNameLst>
                                      </p:cBhvr>
                                      <p:to>
                                        <p:strVal val="visible"/>
                                      </p:to>
                                    </p:set>
                                    <p:anim calcmode="lin" valueType="num">
                                      <p:cBhvr>
                                        <p:cTn id="20" dur="1000" fill="hold"/>
                                        <p:tgtEl>
                                          <p:spTgt spid="9"/>
                                        </p:tgtEl>
                                        <p:attrNameLst>
                                          <p:attrName>ppt_x</p:attrName>
                                        </p:attrNameLst>
                                      </p:cBhvr>
                                      <p:tavLst>
                                        <p:tav tm="0">
                                          <p:val>
                                            <p:strVal val="#ppt_x-.2"/>
                                          </p:val>
                                        </p:tav>
                                        <p:tav tm="100000">
                                          <p:val>
                                            <p:strVal val="#ppt_x"/>
                                          </p:val>
                                        </p:tav>
                                      </p:tavLst>
                                    </p:anim>
                                    <p:anim calcmode="lin" valueType="num">
                                      <p:cBhvr>
                                        <p:cTn id="21" dur="1000" fill="hold"/>
                                        <p:tgtEl>
                                          <p:spTgt spid="9"/>
                                        </p:tgtEl>
                                        <p:attrNameLst>
                                          <p:attrName>ppt_y</p:attrName>
                                        </p:attrNameLst>
                                      </p:cBhvr>
                                      <p:tavLst>
                                        <p:tav tm="0">
                                          <p:val>
                                            <p:strVal val="#ppt_y"/>
                                          </p:val>
                                        </p:tav>
                                        <p:tav tm="100000">
                                          <p:val>
                                            <p:strVal val="#ppt_y"/>
                                          </p:val>
                                        </p:tav>
                                      </p:tavLst>
                                    </p:anim>
                                    <p:animEffect transition="in" filter="wipe(right)" prLst="gradientSize: 0.1">
                                      <p:cBhvr>
                                        <p:cTn id="22"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1"/>
      <p:bldP spid="8" grpId="0"/>
      <p:bldP spid="10"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תמונה 3" descr="flower-pattern-powerpoint.jpg"/>
          <p:cNvPicPr>
            <a:picLocks noChangeAspect="1"/>
          </p:cNvPicPr>
          <p:nvPr/>
        </p:nvPicPr>
        <p:blipFill>
          <a:blip r:embed="rId2" cstate="print"/>
          <a:stretch>
            <a:fillRect/>
          </a:stretch>
        </p:blipFill>
        <p:spPr>
          <a:xfrm>
            <a:off x="0" y="-27384"/>
            <a:ext cx="9180512" cy="6885384"/>
          </a:xfrm>
          <a:prstGeom prst="rect">
            <a:avLst/>
          </a:prstGeom>
        </p:spPr>
      </p:pic>
      <p:sp>
        <p:nvSpPr>
          <p:cNvPr id="6" name="מציין מיקום של תאריך 5"/>
          <p:cNvSpPr>
            <a:spLocks noGrp="1"/>
          </p:cNvSpPr>
          <p:nvPr>
            <p:ph type="dt" sz="half" idx="10"/>
          </p:nvPr>
        </p:nvSpPr>
        <p:spPr>
          <a:xfrm>
            <a:off x="0" y="188640"/>
            <a:ext cx="2133600" cy="365125"/>
          </a:xfrm>
        </p:spPr>
        <p:txBody>
          <a:bodyPr/>
          <a:lstStyle/>
          <a:p>
            <a:r>
              <a:rPr lang="ar-AE" sz="2000" dirty="0" smtClean="0">
                <a:solidFill>
                  <a:schemeClr val="tx1"/>
                </a:solidFill>
                <a:latin typeface="Aharoni" pitchFamily="2" charset="-79"/>
                <a:cs typeface="Traditional Arabic" pitchFamily="18" charset="-78"/>
              </a:rPr>
              <a:t>الأحد   </a:t>
            </a:r>
            <a:r>
              <a:rPr lang="he-IL" sz="2000" dirty="0" smtClean="0">
                <a:solidFill>
                  <a:schemeClr val="tx1"/>
                </a:solidFill>
                <a:latin typeface="Aharoni" pitchFamily="2" charset="-79"/>
                <a:cs typeface="Aharoni" pitchFamily="2" charset="-79"/>
              </a:rPr>
              <a:t>29/1/2012</a:t>
            </a:r>
          </a:p>
          <a:p>
            <a:endParaRPr lang="he-IL" dirty="0"/>
          </a:p>
        </p:txBody>
      </p:sp>
      <p:sp>
        <p:nvSpPr>
          <p:cNvPr id="5" name="TextBox 4"/>
          <p:cNvSpPr txBox="1"/>
          <p:nvPr/>
        </p:nvSpPr>
        <p:spPr>
          <a:xfrm>
            <a:off x="4499992" y="908720"/>
            <a:ext cx="3240360" cy="584775"/>
          </a:xfrm>
          <a:prstGeom prst="rect">
            <a:avLst/>
          </a:prstGeom>
          <a:noFill/>
        </p:spPr>
        <p:txBody>
          <a:bodyPr wrap="square" rtlCol="1">
            <a:spAutoFit/>
          </a:bodyPr>
          <a:lstStyle/>
          <a:p>
            <a:r>
              <a:rPr lang="ar-AE" sz="3200" dirty="0" smtClean="0">
                <a:latin typeface="Traditional Arabic" pitchFamily="18" charset="-78"/>
                <a:cs typeface="Traditional Arabic" pitchFamily="18" charset="-78"/>
              </a:rPr>
              <a:t>السؤال السابع :</a:t>
            </a:r>
            <a:endParaRPr lang="he-IL" sz="3200" dirty="0">
              <a:latin typeface="Traditional Arabic" pitchFamily="18" charset="-78"/>
            </a:endParaRPr>
          </a:p>
        </p:txBody>
      </p:sp>
      <p:sp>
        <p:nvSpPr>
          <p:cNvPr id="7" name="TextBox 6"/>
          <p:cNvSpPr txBox="1"/>
          <p:nvPr/>
        </p:nvSpPr>
        <p:spPr>
          <a:xfrm>
            <a:off x="0" y="1556792"/>
            <a:ext cx="8532440" cy="3970318"/>
          </a:xfrm>
          <a:prstGeom prst="rect">
            <a:avLst/>
          </a:prstGeom>
          <a:noFill/>
        </p:spPr>
        <p:txBody>
          <a:bodyPr wrap="square" rtlCol="1">
            <a:spAutoFit/>
          </a:bodyPr>
          <a:lstStyle/>
          <a:p>
            <a:pPr lvl="0"/>
            <a:r>
              <a:rPr lang="ar-SA" sz="2800" dirty="0" smtClean="0"/>
              <a:t>نتعلّمُ منَ النّصّ أنّ</a:t>
            </a:r>
            <a:r>
              <a:rPr lang="he-IL" sz="2800" dirty="0" smtClean="0"/>
              <a:t>:</a:t>
            </a:r>
            <a:endParaRPr lang="en-US" sz="2800" dirty="0" smtClean="0"/>
          </a:p>
          <a:p>
            <a:pPr lvl="0"/>
            <a:endParaRPr lang="en-US" sz="2800" dirty="0" smtClean="0"/>
          </a:p>
          <a:p>
            <a:pPr>
              <a:lnSpc>
                <a:spcPct val="150000"/>
              </a:lnSpc>
            </a:pPr>
            <a:r>
              <a:rPr lang="he-IL" sz="2800" baseline="-25000" dirty="0" smtClean="0"/>
              <a:t>1</a:t>
            </a:r>
            <a:r>
              <a:rPr lang="en-US" sz="2800" dirty="0" smtClean="0">
                <a:sym typeface="Webdings"/>
              </a:rPr>
              <a:t></a:t>
            </a:r>
            <a:r>
              <a:rPr lang="he-IL" sz="2800" dirty="0" smtClean="0"/>
              <a:t>	</a:t>
            </a:r>
            <a:r>
              <a:rPr lang="ar-SA" sz="2800" dirty="0" smtClean="0"/>
              <a:t>الْكلبَ الإلكترونيّ لا يمكن أن يكون بديلًا عنِ الْكلبِ الطّبيعيّ</a:t>
            </a:r>
            <a:r>
              <a:rPr lang="he-IL" sz="2800" dirty="0" smtClean="0"/>
              <a:t>.	</a:t>
            </a:r>
            <a:endParaRPr lang="en-US" sz="2800" dirty="0" smtClean="0"/>
          </a:p>
          <a:p>
            <a:pPr>
              <a:lnSpc>
                <a:spcPct val="150000"/>
              </a:lnSpc>
            </a:pPr>
            <a:r>
              <a:rPr lang="he-IL" sz="2800" baseline="-25000" dirty="0" smtClean="0"/>
              <a:t>2</a:t>
            </a:r>
            <a:r>
              <a:rPr lang="en-US" sz="2800" dirty="0" smtClean="0">
                <a:sym typeface="Webdings"/>
              </a:rPr>
              <a:t></a:t>
            </a:r>
            <a:r>
              <a:rPr lang="he-IL" sz="2800" dirty="0" smtClean="0"/>
              <a:t>	</a:t>
            </a:r>
            <a:r>
              <a:rPr lang="ar-SA" sz="2800" dirty="0" smtClean="0"/>
              <a:t>الْكلبَ الإلكترونيّ لا يمكن أن يكون أغبى منَ الْكلبِ الطّبيعيّ</a:t>
            </a:r>
            <a:r>
              <a:rPr lang="he-IL" sz="2800" dirty="0" smtClean="0"/>
              <a:t>.	</a:t>
            </a:r>
            <a:endParaRPr lang="en-US" sz="2800" dirty="0" smtClean="0"/>
          </a:p>
          <a:p>
            <a:pPr>
              <a:lnSpc>
                <a:spcPct val="150000"/>
              </a:lnSpc>
            </a:pPr>
            <a:r>
              <a:rPr lang="he-IL" sz="2800" baseline="-25000" dirty="0" smtClean="0"/>
              <a:t>3</a:t>
            </a:r>
            <a:r>
              <a:rPr lang="en-US" sz="2800" dirty="0" smtClean="0">
                <a:sym typeface="Webdings"/>
              </a:rPr>
              <a:t></a:t>
            </a:r>
            <a:r>
              <a:rPr lang="he-IL" sz="2800" dirty="0" smtClean="0"/>
              <a:t>	</a:t>
            </a:r>
            <a:r>
              <a:rPr lang="ar-SA" sz="2800" dirty="0" smtClean="0"/>
              <a:t>الْكلبَ الإلكترونيّ أرخصُ منَ الْكلب الطّبيعيّ</a:t>
            </a:r>
            <a:r>
              <a:rPr lang="he-IL" sz="2800" dirty="0" smtClean="0"/>
              <a:t>.</a:t>
            </a:r>
            <a:endParaRPr lang="en-US" sz="2800" dirty="0" smtClean="0"/>
          </a:p>
          <a:p>
            <a:pPr>
              <a:lnSpc>
                <a:spcPct val="150000"/>
              </a:lnSpc>
            </a:pPr>
            <a:r>
              <a:rPr lang="he-IL" sz="2800" baseline="-25000" dirty="0" smtClean="0"/>
              <a:t>4</a:t>
            </a:r>
            <a:r>
              <a:rPr lang="en-US" sz="2800" dirty="0" smtClean="0">
                <a:sym typeface="Webdings"/>
              </a:rPr>
              <a:t></a:t>
            </a:r>
            <a:r>
              <a:rPr lang="he-IL" sz="2800" dirty="0" smtClean="0"/>
              <a:t>	</a:t>
            </a:r>
            <a:r>
              <a:rPr lang="ar-SA" sz="2800" dirty="0" smtClean="0"/>
              <a:t>الْكلبَ الإلكترونيّ يكلِّفُ أكثرَ منَ الْكلب الطّبيعيّ</a:t>
            </a:r>
            <a:r>
              <a:rPr lang="en-US" sz="2800" dirty="0" smtClean="0"/>
              <a:t>. </a:t>
            </a:r>
            <a:endParaRPr lang="he-IL" sz="2800" dirty="0" smtClean="0">
              <a:latin typeface="Traditional Arabic" pitchFamily="18" charset="-78"/>
            </a:endParaRPr>
          </a:p>
          <a:p>
            <a:endParaRPr lang="en-US" sz="2800" u="heavy" dirty="0" smtClean="0">
              <a:latin typeface="Traditional Arabic" pitchFamily="18" charset="-78"/>
              <a:cs typeface="Traditional Arabic" pitchFamily="18" charset="-78"/>
            </a:endParaRPr>
          </a:p>
        </p:txBody>
      </p:sp>
      <p:pic>
        <p:nvPicPr>
          <p:cNvPr id="10" name="תמונה 9" descr="images (2).jpg"/>
          <p:cNvPicPr>
            <a:picLocks noChangeAspect="1"/>
          </p:cNvPicPr>
          <p:nvPr/>
        </p:nvPicPr>
        <p:blipFill>
          <a:blip r:embed="rId3" cstate="print"/>
          <a:srcRect l="20000"/>
          <a:stretch>
            <a:fillRect/>
          </a:stretch>
        </p:blipFill>
        <p:spPr>
          <a:xfrm>
            <a:off x="7883654" y="2564904"/>
            <a:ext cx="504770" cy="509817"/>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slide(fromBottom)">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9" presetClass="entr" presetSubtype="0"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 calcmode="lin" valueType="num">
                                      <p:cBhvr>
                                        <p:cTn id="12" dur="1000" fill="hold"/>
                                        <p:tgtEl>
                                          <p:spTgt spid="10"/>
                                        </p:tgtEl>
                                        <p:attrNameLst>
                                          <p:attrName>ppt_x</p:attrName>
                                        </p:attrNameLst>
                                      </p:cBhvr>
                                      <p:tavLst>
                                        <p:tav tm="0">
                                          <p:val>
                                            <p:strVal val="#ppt_x-.2"/>
                                          </p:val>
                                        </p:tav>
                                        <p:tav tm="100000">
                                          <p:val>
                                            <p:strVal val="#ppt_x"/>
                                          </p:val>
                                        </p:tav>
                                      </p:tavLst>
                                    </p:anim>
                                    <p:anim calcmode="lin" valueType="num">
                                      <p:cBhvr>
                                        <p:cTn id="13" dur="1000" fill="hold"/>
                                        <p:tgtEl>
                                          <p:spTgt spid="10"/>
                                        </p:tgtEl>
                                        <p:attrNameLst>
                                          <p:attrName>ppt_y</p:attrName>
                                        </p:attrNameLst>
                                      </p:cBhvr>
                                      <p:tavLst>
                                        <p:tav tm="0">
                                          <p:val>
                                            <p:strVal val="#ppt_y"/>
                                          </p:val>
                                        </p:tav>
                                        <p:tav tm="100000">
                                          <p:val>
                                            <p:strVal val="#ppt_y"/>
                                          </p:val>
                                        </p:tav>
                                      </p:tavLst>
                                    </p:anim>
                                    <p:animEffect transition="in" filter="wipe(right)" prLst="gradientSize: 0.1">
                                      <p:cBhvr>
                                        <p:cTn id="14"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תמונה 3" descr="flower-pattern-powerpoint.jpg"/>
          <p:cNvPicPr>
            <a:picLocks noChangeAspect="1"/>
          </p:cNvPicPr>
          <p:nvPr/>
        </p:nvPicPr>
        <p:blipFill>
          <a:blip r:embed="rId3" cstate="print"/>
          <a:stretch>
            <a:fillRect/>
          </a:stretch>
        </p:blipFill>
        <p:spPr>
          <a:xfrm>
            <a:off x="0" y="-27384"/>
            <a:ext cx="9180512" cy="6885384"/>
          </a:xfrm>
          <a:prstGeom prst="rect">
            <a:avLst/>
          </a:prstGeom>
        </p:spPr>
      </p:pic>
      <p:sp>
        <p:nvSpPr>
          <p:cNvPr id="3" name="TextBox 2"/>
          <p:cNvSpPr txBox="1"/>
          <p:nvPr/>
        </p:nvSpPr>
        <p:spPr>
          <a:xfrm>
            <a:off x="2267744" y="620688"/>
            <a:ext cx="4824536" cy="369332"/>
          </a:xfrm>
          <a:prstGeom prst="rect">
            <a:avLst/>
          </a:prstGeom>
          <a:noFill/>
        </p:spPr>
        <p:txBody>
          <a:bodyPr wrap="square" rtlCol="1">
            <a:spAutoFit/>
          </a:bodyPr>
          <a:lstStyle/>
          <a:p>
            <a:endParaRPr lang="he-IL" dirty="0"/>
          </a:p>
        </p:txBody>
      </p:sp>
      <p:sp>
        <p:nvSpPr>
          <p:cNvPr id="5" name="TextBox 4"/>
          <p:cNvSpPr txBox="1"/>
          <p:nvPr/>
        </p:nvSpPr>
        <p:spPr>
          <a:xfrm>
            <a:off x="2304256" y="344850"/>
            <a:ext cx="4104456" cy="830997"/>
          </a:xfrm>
          <a:prstGeom prst="rect">
            <a:avLst/>
          </a:prstGeom>
          <a:noFill/>
        </p:spPr>
        <p:txBody>
          <a:bodyPr wrap="square" rtlCol="1">
            <a:spAutoFit/>
          </a:bodyPr>
          <a:lstStyle/>
          <a:p>
            <a:r>
              <a:rPr lang="ar-AE" sz="4800" dirty="0" smtClean="0">
                <a:latin typeface="Traditional Arabic" pitchFamily="18" charset="-78"/>
                <a:cs typeface="Traditional Arabic" pitchFamily="18" charset="-78"/>
              </a:rPr>
              <a:t>ماذا ترى في الصورة ؟</a:t>
            </a:r>
            <a:endParaRPr lang="he-IL" sz="4800" dirty="0">
              <a:latin typeface="Traditional Arabic" pitchFamily="18" charset="-78"/>
            </a:endParaRPr>
          </a:p>
        </p:txBody>
      </p:sp>
      <p:pic>
        <p:nvPicPr>
          <p:cNvPr id="6" name="תמונה 5" descr="cute_pupy-Dog-for-blackberry.jpg"/>
          <p:cNvPicPr>
            <a:picLocks noChangeAspect="1"/>
          </p:cNvPicPr>
          <p:nvPr/>
        </p:nvPicPr>
        <p:blipFill>
          <a:blip r:embed="rId4" cstate="print"/>
          <a:stretch>
            <a:fillRect/>
          </a:stretch>
        </p:blipFill>
        <p:spPr>
          <a:xfrm>
            <a:off x="1714500" y="1285875"/>
            <a:ext cx="5715000" cy="4286250"/>
          </a:xfrm>
          <a:prstGeom prst="rect">
            <a:avLst/>
          </a:prstGeom>
        </p:spPr>
      </p:pic>
      <p:sp>
        <p:nvSpPr>
          <p:cNvPr id="7" name="TextBox 6"/>
          <p:cNvSpPr txBox="1"/>
          <p:nvPr/>
        </p:nvSpPr>
        <p:spPr>
          <a:xfrm>
            <a:off x="1403648" y="5661248"/>
            <a:ext cx="6912768" cy="830997"/>
          </a:xfrm>
          <a:prstGeom prst="rect">
            <a:avLst/>
          </a:prstGeom>
          <a:noFill/>
        </p:spPr>
        <p:txBody>
          <a:bodyPr wrap="square" rtlCol="1">
            <a:spAutoFit/>
          </a:bodyPr>
          <a:lstStyle/>
          <a:p>
            <a:r>
              <a:rPr lang="ar-AE" sz="4800" dirty="0" smtClean="0">
                <a:latin typeface="Traditional Arabic" pitchFamily="18" charset="-78"/>
                <a:cs typeface="Traditional Arabic" pitchFamily="18" charset="-78"/>
              </a:rPr>
              <a:t>ما الفرق بين هذه الصورة </a:t>
            </a:r>
            <a:r>
              <a:rPr lang="ar-AE" sz="4800" dirty="0" err="1" smtClean="0">
                <a:latin typeface="Traditional Arabic" pitchFamily="18" charset="-78"/>
                <a:cs typeface="Traditional Arabic" pitchFamily="18" charset="-78"/>
              </a:rPr>
              <a:t>و</a:t>
            </a:r>
            <a:r>
              <a:rPr lang="ar-AE" sz="4800" dirty="0" smtClean="0">
                <a:latin typeface="Traditional Arabic" pitchFamily="18" charset="-78"/>
                <a:cs typeface="Traditional Arabic" pitchFamily="18" charset="-78"/>
              </a:rPr>
              <a:t> الصورة التالية ؟</a:t>
            </a:r>
            <a:endParaRPr lang="he-IL" sz="4800" dirty="0">
              <a:latin typeface="Traditional Arabic" pitchFamily="18" charset="-78"/>
            </a:endParaRPr>
          </a:p>
        </p:txBody>
      </p:sp>
      <p:pic>
        <p:nvPicPr>
          <p:cNvPr id="10" name="תמונה 9" descr="080307233342CW13.jpg"/>
          <p:cNvPicPr>
            <a:picLocks noChangeAspect="1"/>
          </p:cNvPicPr>
          <p:nvPr/>
        </p:nvPicPr>
        <p:blipFill>
          <a:blip r:embed="rId5" cstate="print"/>
          <a:stretch>
            <a:fillRect/>
          </a:stretch>
        </p:blipFill>
        <p:spPr>
          <a:xfrm>
            <a:off x="1534988" y="1162050"/>
            <a:ext cx="5715000" cy="4533900"/>
          </a:xfrm>
          <a:prstGeom prst="rect">
            <a:avLst/>
          </a:prstGeom>
        </p:spPr>
      </p:pic>
      <p:pic>
        <p:nvPicPr>
          <p:cNvPr id="11" name="תמונה 10" descr="cute_pupy-Dog-for-blackberry.jpg"/>
          <p:cNvPicPr>
            <a:picLocks noChangeAspect="1"/>
          </p:cNvPicPr>
          <p:nvPr/>
        </p:nvPicPr>
        <p:blipFill>
          <a:blip r:embed="rId4" cstate="print"/>
          <a:stretch>
            <a:fillRect/>
          </a:stretch>
        </p:blipFill>
        <p:spPr>
          <a:xfrm>
            <a:off x="1714500" y="3212975"/>
            <a:ext cx="3145532" cy="2359149"/>
          </a:xfrm>
          <a:prstGeom prst="rect">
            <a:avLst/>
          </a:prstGeom>
        </p:spPr>
      </p:pic>
      <p:pic>
        <p:nvPicPr>
          <p:cNvPr id="12" name="תמונה 11" descr="080307233342CW13.jpg"/>
          <p:cNvPicPr>
            <a:picLocks noChangeAspect="1"/>
          </p:cNvPicPr>
          <p:nvPr/>
        </p:nvPicPr>
        <p:blipFill>
          <a:blip r:embed="rId5" cstate="print"/>
          <a:stretch>
            <a:fillRect/>
          </a:stretch>
        </p:blipFill>
        <p:spPr>
          <a:xfrm>
            <a:off x="4390466" y="1162050"/>
            <a:ext cx="3039033" cy="2410966"/>
          </a:xfrm>
          <a:prstGeom prst="rect">
            <a:avLst/>
          </a:prstGeom>
        </p:spPr>
      </p:pic>
      <p:sp>
        <p:nvSpPr>
          <p:cNvPr id="15" name="מציין מיקום של תאריך 14"/>
          <p:cNvSpPr>
            <a:spLocks noGrp="1"/>
          </p:cNvSpPr>
          <p:nvPr>
            <p:ph type="dt" sz="half" idx="10"/>
          </p:nvPr>
        </p:nvSpPr>
        <p:spPr>
          <a:xfrm>
            <a:off x="0" y="188640"/>
            <a:ext cx="2304256" cy="365125"/>
          </a:xfrm>
        </p:spPr>
        <p:txBody>
          <a:bodyPr/>
          <a:lstStyle/>
          <a:p>
            <a:r>
              <a:rPr lang="ar-AE" sz="2400" dirty="0" smtClean="0">
                <a:solidFill>
                  <a:schemeClr val="tx1"/>
                </a:solidFill>
                <a:latin typeface="Traditional Arabic" pitchFamily="18" charset="-78"/>
                <a:cs typeface="Traditional Arabic" pitchFamily="18" charset="-78"/>
              </a:rPr>
              <a:t>الأحد   </a:t>
            </a:r>
            <a:r>
              <a:rPr lang="he-IL" sz="2400" dirty="0" smtClean="0">
                <a:solidFill>
                  <a:schemeClr val="tx1"/>
                </a:solidFill>
                <a:latin typeface="Aharoni" pitchFamily="2" charset="-79"/>
                <a:cs typeface="Aharoni" pitchFamily="2" charset="-79"/>
              </a:rPr>
              <a:t>29/1/2012</a:t>
            </a:r>
          </a:p>
          <a:p>
            <a:endParaRPr lang="he-IL" dirty="0"/>
          </a:p>
        </p:txBody>
      </p:sp>
      <p:sp>
        <p:nvSpPr>
          <p:cNvPr id="13" name="TextBox 12"/>
          <p:cNvSpPr txBox="1"/>
          <p:nvPr/>
        </p:nvSpPr>
        <p:spPr>
          <a:xfrm>
            <a:off x="0" y="1340768"/>
            <a:ext cx="4067944" cy="830997"/>
          </a:xfrm>
          <a:prstGeom prst="rect">
            <a:avLst/>
          </a:prstGeom>
          <a:noFill/>
        </p:spPr>
        <p:txBody>
          <a:bodyPr wrap="square" rtlCol="1">
            <a:spAutoFit/>
          </a:bodyPr>
          <a:lstStyle/>
          <a:p>
            <a:r>
              <a:rPr lang="ar-AE" sz="4800" dirty="0" smtClean="0">
                <a:latin typeface="Traditional Arabic" pitchFamily="18" charset="-78"/>
                <a:cs typeface="Traditional Arabic" pitchFamily="18" charset="-78"/>
              </a:rPr>
              <a:t>ما الفرق بين الصورتين ؟</a:t>
            </a:r>
            <a:endParaRPr lang="he-IL" sz="4800" dirty="0">
              <a:latin typeface="Traditional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heel(4)">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strips(downLeft)">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nodeType="clickEffect">
                                  <p:stCondLst>
                                    <p:cond delay="0"/>
                                  </p:stCondLst>
                                  <p:childTnLst>
                                    <p:set>
                                      <p:cBhvr>
                                        <p:cTn id="16" dur="1" fill="hold">
                                          <p:stCondLst>
                                            <p:cond delay="0"/>
                                          </p:stCondLst>
                                        </p:cTn>
                                        <p:tgtEl>
                                          <p:spTgt spid="10"/>
                                        </p:tgtEl>
                                        <p:attrNameLst>
                                          <p:attrName>style.visibility</p:attrName>
                                        </p:attrNameLst>
                                      </p:cBhvr>
                                      <p:to>
                                        <p:strVal val="visible"/>
                                      </p:to>
                                    </p:set>
                                    <p:anim to="" calcmode="lin" valueType="num">
                                      <p:cBhvr>
                                        <p:cTn id="17" dur="1" fill="hold"/>
                                        <p:tgtEl>
                                          <p:spTgt spid="10"/>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8" presetClass="exit" presetSubtype="16" fill="hold" grpId="1" nodeType="clickEffect">
                                  <p:stCondLst>
                                    <p:cond delay="0"/>
                                  </p:stCondLst>
                                  <p:childTnLst>
                                    <p:animEffect transition="out" filter="diamond(in)">
                                      <p:cBhvr>
                                        <p:cTn id="21" dur="2000"/>
                                        <p:tgtEl>
                                          <p:spTgt spid="5"/>
                                        </p:tgtEl>
                                      </p:cBhvr>
                                    </p:animEffect>
                                    <p:set>
                                      <p:cBhvr>
                                        <p:cTn id="22" dur="1" fill="hold">
                                          <p:stCondLst>
                                            <p:cond delay="1999"/>
                                          </p:stCondLst>
                                        </p:cTn>
                                        <p:tgtEl>
                                          <p:spTgt spid="5"/>
                                        </p:tgtEl>
                                        <p:attrNameLst>
                                          <p:attrName>style.visibility</p:attrName>
                                        </p:attrNameLst>
                                      </p:cBhvr>
                                      <p:to>
                                        <p:strVal val="hidden"/>
                                      </p:to>
                                    </p:set>
                                  </p:childTnLst>
                                </p:cTn>
                              </p:par>
                              <p:par>
                                <p:cTn id="23" presetID="8" presetClass="exit" presetSubtype="16" fill="hold" nodeType="withEffect">
                                  <p:stCondLst>
                                    <p:cond delay="0"/>
                                  </p:stCondLst>
                                  <p:childTnLst>
                                    <p:animEffect transition="out" filter="diamond(in)">
                                      <p:cBhvr>
                                        <p:cTn id="24" dur="2000"/>
                                        <p:tgtEl>
                                          <p:spTgt spid="10"/>
                                        </p:tgtEl>
                                      </p:cBhvr>
                                    </p:animEffect>
                                    <p:set>
                                      <p:cBhvr>
                                        <p:cTn id="25" dur="1" fill="hold">
                                          <p:stCondLst>
                                            <p:cond delay="1999"/>
                                          </p:stCondLst>
                                        </p:cTn>
                                        <p:tgtEl>
                                          <p:spTgt spid="10"/>
                                        </p:tgtEl>
                                        <p:attrNameLst>
                                          <p:attrName>style.visibility</p:attrName>
                                        </p:attrNameLst>
                                      </p:cBhvr>
                                      <p:to>
                                        <p:strVal val="hidden"/>
                                      </p:to>
                                    </p:set>
                                  </p:childTnLst>
                                </p:cTn>
                              </p:par>
                              <p:par>
                                <p:cTn id="26" presetID="8" presetClass="exit" presetSubtype="16" fill="hold" nodeType="withEffect">
                                  <p:stCondLst>
                                    <p:cond delay="0"/>
                                  </p:stCondLst>
                                  <p:childTnLst>
                                    <p:animEffect transition="out" filter="diamond(in)">
                                      <p:cBhvr>
                                        <p:cTn id="27" dur="2000"/>
                                        <p:tgtEl>
                                          <p:spTgt spid="6"/>
                                        </p:tgtEl>
                                      </p:cBhvr>
                                    </p:animEffect>
                                    <p:set>
                                      <p:cBhvr>
                                        <p:cTn id="28" dur="1" fill="hold">
                                          <p:stCondLst>
                                            <p:cond delay="1999"/>
                                          </p:stCondLst>
                                        </p:cTn>
                                        <p:tgtEl>
                                          <p:spTgt spid="6"/>
                                        </p:tgtEl>
                                        <p:attrNameLst>
                                          <p:attrName>style.visibility</p:attrName>
                                        </p:attrNameLst>
                                      </p:cBhvr>
                                      <p:to>
                                        <p:strVal val="hidden"/>
                                      </p:to>
                                    </p:set>
                                  </p:childTnLst>
                                </p:cTn>
                              </p:par>
                              <p:par>
                                <p:cTn id="29" presetID="8" presetClass="exit" presetSubtype="16" fill="hold" grpId="2" nodeType="withEffect">
                                  <p:stCondLst>
                                    <p:cond delay="0"/>
                                  </p:stCondLst>
                                  <p:childTnLst>
                                    <p:animEffect transition="out" filter="diamond(in)">
                                      <p:cBhvr>
                                        <p:cTn id="30" dur="2000"/>
                                        <p:tgtEl>
                                          <p:spTgt spid="7"/>
                                        </p:tgtEl>
                                      </p:cBhvr>
                                    </p:animEffect>
                                    <p:set>
                                      <p:cBhvr>
                                        <p:cTn id="31" dur="1" fill="hold">
                                          <p:stCondLst>
                                            <p:cond delay="1999"/>
                                          </p:stCondLst>
                                        </p:cTn>
                                        <p:tgtEl>
                                          <p:spTgt spid="7"/>
                                        </p:tgtEl>
                                        <p:attrNameLst>
                                          <p:attrName>style.visibility</p:attrName>
                                        </p:attrNameLst>
                                      </p:cBhvr>
                                      <p:to>
                                        <p:strVal val="hidden"/>
                                      </p:to>
                                    </p:set>
                                  </p:childTnLst>
                                </p:cTn>
                              </p:par>
                            </p:childTnLst>
                          </p:cTn>
                        </p:par>
                      </p:childTnLst>
                    </p:cTn>
                  </p:par>
                  <p:par>
                    <p:cTn id="32" fill="hold">
                      <p:stCondLst>
                        <p:cond delay="indefinite"/>
                      </p:stCondLst>
                      <p:childTnLst>
                        <p:par>
                          <p:cTn id="33" fill="hold">
                            <p:stCondLst>
                              <p:cond delay="0"/>
                            </p:stCondLst>
                            <p:childTnLst>
                              <p:par>
                                <p:cTn id="34" presetID="29" presetClass="entr" presetSubtype="0" fill="hold" nodeType="clickEffect">
                                  <p:stCondLst>
                                    <p:cond delay="0"/>
                                  </p:stCondLst>
                                  <p:childTnLst>
                                    <p:set>
                                      <p:cBhvr>
                                        <p:cTn id="35" dur="1" fill="hold">
                                          <p:stCondLst>
                                            <p:cond delay="0"/>
                                          </p:stCondLst>
                                        </p:cTn>
                                        <p:tgtEl>
                                          <p:spTgt spid="11"/>
                                        </p:tgtEl>
                                        <p:attrNameLst>
                                          <p:attrName>style.visibility</p:attrName>
                                        </p:attrNameLst>
                                      </p:cBhvr>
                                      <p:to>
                                        <p:strVal val="visible"/>
                                      </p:to>
                                    </p:set>
                                    <p:anim calcmode="lin" valueType="num">
                                      <p:cBhvr>
                                        <p:cTn id="36" dur="1000" fill="hold"/>
                                        <p:tgtEl>
                                          <p:spTgt spid="11"/>
                                        </p:tgtEl>
                                        <p:attrNameLst>
                                          <p:attrName>ppt_x</p:attrName>
                                        </p:attrNameLst>
                                      </p:cBhvr>
                                      <p:tavLst>
                                        <p:tav tm="0">
                                          <p:val>
                                            <p:strVal val="#ppt_x-.2"/>
                                          </p:val>
                                        </p:tav>
                                        <p:tav tm="100000">
                                          <p:val>
                                            <p:strVal val="#ppt_x"/>
                                          </p:val>
                                        </p:tav>
                                      </p:tavLst>
                                    </p:anim>
                                    <p:anim calcmode="lin" valueType="num">
                                      <p:cBhvr>
                                        <p:cTn id="37" dur="1000" fill="hold"/>
                                        <p:tgtEl>
                                          <p:spTgt spid="11"/>
                                        </p:tgtEl>
                                        <p:attrNameLst>
                                          <p:attrName>ppt_y</p:attrName>
                                        </p:attrNameLst>
                                      </p:cBhvr>
                                      <p:tavLst>
                                        <p:tav tm="0">
                                          <p:val>
                                            <p:strVal val="#ppt_y"/>
                                          </p:val>
                                        </p:tav>
                                        <p:tav tm="100000">
                                          <p:val>
                                            <p:strVal val="#ppt_y"/>
                                          </p:val>
                                        </p:tav>
                                      </p:tavLst>
                                    </p:anim>
                                    <p:animEffect transition="in" filter="wipe(right)" prLst="gradientSize: 0.1">
                                      <p:cBhvr>
                                        <p:cTn id="38" dur="1000"/>
                                        <p:tgtEl>
                                          <p:spTgt spid="11"/>
                                        </p:tgtEl>
                                      </p:cBhvr>
                                    </p:animEffect>
                                  </p:childTnLst>
                                </p:cTn>
                              </p:par>
                              <p:par>
                                <p:cTn id="39" presetID="29" presetClass="entr" presetSubtype="0" fill="hold" nodeType="withEffect">
                                  <p:stCondLst>
                                    <p:cond delay="0"/>
                                  </p:stCondLst>
                                  <p:childTnLst>
                                    <p:set>
                                      <p:cBhvr>
                                        <p:cTn id="40" dur="1" fill="hold">
                                          <p:stCondLst>
                                            <p:cond delay="0"/>
                                          </p:stCondLst>
                                        </p:cTn>
                                        <p:tgtEl>
                                          <p:spTgt spid="12"/>
                                        </p:tgtEl>
                                        <p:attrNameLst>
                                          <p:attrName>style.visibility</p:attrName>
                                        </p:attrNameLst>
                                      </p:cBhvr>
                                      <p:to>
                                        <p:strVal val="visible"/>
                                      </p:to>
                                    </p:set>
                                    <p:anim calcmode="lin" valueType="num">
                                      <p:cBhvr>
                                        <p:cTn id="41" dur="1000" fill="hold"/>
                                        <p:tgtEl>
                                          <p:spTgt spid="12"/>
                                        </p:tgtEl>
                                        <p:attrNameLst>
                                          <p:attrName>ppt_x</p:attrName>
                                        </p:attrNameLst>
                                      </p:cBhvr>
                                      <p:tavLst>
                                        <p:tav tm="0">
                                          <p:val>
                                            <p:strVal val="#ppt_x-.2"/>
                                          </p:val>
                                        </p:tav>
                                        <p:tav tm="100000">
                                          <p:val>
                                            <p:strVal val="#ppt_x"/>
                                          </p:val>
                                        </p:tav>
                                      </p:tavLst>
                                    </p:anim>
                                    <p:anim calcmode="lin" valueType="num">
                                      <p:cBhvr>
                                        <p:cTn id="42" dur="1000" fill="hold"/>
                                        <p:tgtEl>
                                          <p:spTgt spid="12"/>
                                        </p:tgtEl>
                                        <p:attrNameLst>
                                          <p:attrName>ppt_y</p:attrName>
                                        </p:attrNameLst>
                                      </p:cBhvr>
                                      <p:tavLst>
                                        <p:tav tm="0">
                                          <p:val>
                                            <p:strVal val="#ppt_y"/>
                                          </p:val>
                                        </p:tav>
                                        <p:tav tm="100000">
                                          <p:val>
                                            <p:strVal val="#ppt_y"/>
                                          </p:val>
                                        </p:tav>
                                      </p:tavLst>
                                    </p:anim>
                                    <p:animEffect transition="in" filter="wipe(right)" prLst="gradientSize: 0.1">
                                      <p:cBhvr>
                                        <p:cTn id="43" dur="1000"/>
                                        <p:tgtEl>
                                          <p:spTgt spid="12"/>
                                        </p:tgtEl>
                                      </p:cBhvr>
                                    </p:animEffect>
                                  </p:childTnLst>
                                </p:cTn>
                              </p:par>
                              <p:par>
                                <p:cTn id="44" presetID="29" presetClass="entr" presetSubtype="0" fill="hold" grpId="0" nodeType="withEffect">
                                  <p:stCondLst>
                                    <p:cond delay="0"/>
                                  </p:stCondLst>
                                  <p:childTnLst>
                                    <p:set>
                                      <p:cBhvr>
                                        <p:cTn id="45" dur="1" fill="hold">
                                          <p:stCondLst>
                                            <p:cond delay="0"/>
                                          </p:stCondLst>
                                        </p:cTn>
                                        <p:tgtEl>
                                          <p:spTgt spid="13"/>
                                        </p:tgtEl>
                                        <p:attrNameLst>
                                          <p:attrName>style.visibility</p:attrName>
                                        </p:attrNameLst>
                                      </p:cBhvr>
                                      <p:to>
                                        <p:strVal val="visible"/>
                                      </p:to>
                                    </p:set>
                                    <p:anim calcmode="lin" valueType="num">
                                      <p:cBhvr>
                                        <p:cTn id="46" dur="1000" fill="hold"/>
                                        <p:tgtEl>
                                          <p:spTgt spid="13"/>
                                        </p:tgtEl>
                                        <p:attrNameLst>
                                          <p:attrName>ppt_x</p:attrName>
                                        </p:attrNameLst>
                                      </p:cBhvr>
                                      <p:tavLst>
                                        <p:tav tm="0">
                                          <p:val>
                                            <p:strVal val="#ppt_x-.2"/>
                                          </p:val>
                                        </p:tav>
                                        <p:tav tm="100000">
                                          <p:val>
                                            <p:strVal val="#ppt_x"/>
                                          </p:val>
                                        </p:tav>
                                      </p:tavLst>
                                    </p:anim>
                                    <p:anim calcmode="lin" valueType="num">
                                      <p:cBhvr>
                                        <p:cTn id="47" dur="1000" fill="hold"/>
                                        <p:tgtEl>
                                          <p:spTgt spid="13"/>
                                        </p:tgtEl>
                                        <p:attrNameLst>
                                          <p:attrName>ppt_y</p:attrName>
                                        </p:attrNameLst>
                                      </p:cBhvr>
                                      <p:tavLst>
                                        <p:tav tm="0">
                                          <p:val>
                                            <p:strVal val="#ppt_y"/>
                                          </p:val>
                                        </p:tav>
                                        <p:tav tm="100000">
                                          <p:val>
                                            <p:strVal val="#ppt_y"/>
                                          </p:val>
                                        </p:tav>
                                      </p:tavLst>
                                    </p:anim>
                                    <p:animEffect transition="in" filter="wipe(right)" prLst="gradientSize: 0.1">
                                      <p:cBhvr>
                                        <p:cTn id="48" dur="1000"/>
                                        <p:tgtEl>
                                          <p:spTgt spid="13"/>
                                        </p:tgtEl>
                                      </p:cBhvr>
                                    </p:animEffect>
                                  </p:childTnLst>
                                </p:cTn>
                              </p:par>
                            </p:childTnLst>
                          </p:cTn>
                        </p:par>
                      </p:childTnLst>
                    </p:cTn>
                  </p:par>
                  <p:par>
                    <p:cTn id="49" fill="hold">
                      <p:stCondLst>
                        <p:cond delay="indefinite"/>
                      </p:stCondLst>
                      <p:childTnLst>
                        <p:par>
                          <p:cTn id="50" fill="hold">
                            <p:stCondLst>
                              <p:cond delay="0"/>
                            </p:stCondLst>
                            <p:childTnLst>
                              <p:par>
                                <p:cTn id="51" presetID="42" presetClass="exit" presetSubtype="0" fill="hold" nodeType="clickEffect">
                                  <p:stCondLst>
                                    <p:cond delay="0"/>
                                  </p:stCondLst>
                                  <p:childTnLst>
                                    <p:animEffect transition="out" filter="fade">
                                      <p:cBhvr>
                                        <p:cTn id="52" dur="1000"/>
                                        <p:tgtEl>
                                          <p:spTgt spid="6"/>
                                        </p:tgtEl>
                                      </p:cBhvr>
                                    </p:animEffect>
                                    <p:anim calcmode="lin" valueType="num">
                                      <p:cBhvr>
                                        <p:cTn id="53" dur="1000"/>
                                        <p:tgtEl>
                                          <p:spTgt spid="6"/>
                                        </p:tgtEl>
                                        <p:attrNameLst>
                                          <p:attrName>ppt_x</p:attrName>
                                        </p:attrNameLst>
                                      </p:cBhvr>
                                      <p:tavLst>
                                        <p:tav tm="0">
                                          <p:val>
                                            <p:strVal val="ppt_x"/>
                                          </p:val>
                                        </p:tav>
                                        <p:tav tm="100000">
                                          <p:val>
                                            <p:strVal val="ppt_x"/>
                                          </p:val>
                                        </p:tav>
                                      </p:tavLst>
                                    </p:anim>
                                    <p:anim calcmode="lin" valueType="num">
                                      <p:cBhvr>
                                        <p:cTn id="54" dur="1000"/>
                                        <p:tgtEl>
                                          <p:spTgt spid="6"/>
                                        </p:tgtEl>
                                        <p:attrNameLst>
                                          <p:attrName>ppt_y</p:attrName>
                                        </p:attrNameLst>
                                      </p:cBhvr>
                                      <p:tavLst>
                                        <p:tav tm="0">
                                          <p:val>
                                            <p:strVal val="ppt_y"/>
                                          </p:val>
                                        </p:tav>
                                        <p:tav tm="100000">
                                          <p:val>
                                            <p:strVal val="ppt_y+.1"/>
                                          </p:val>
                                        </p:tav>
                                      </p:tavLst>
                                    </p:anim>
                                    <p:set>
                                      <p:cBhvr>
                                        <p:cTn id="55" dur="1" fill="hold">
                                          <p:stCondLst>
                                            <p:cond delay="999"/>
                                          </p:stCondLst>
                                        </p:cTn>
                                        <p:tgtEl>
                                          <p:spTgt spid="6"/>
                                        </p:tgtEl>
                                        <p:attrNameLst>
                                          <p:attrName>style.visibility</p:attrName>
                                        </p:attrNameLst>
                                      </p:cBhvr>
                                      <p:to>
                                        <p:strVal val="hidden"/>
                                      </p:to>
                                    </p:set>
                                  </p:childTnLst>
                                </p:cTn>
                              </p:par>
                              <p:par>
                                <p:cTn id="56" presetID="42" presetClass="exit" presetSubtype="0" fill="hold" nodeType="withEffect">
                                  <p:stCondLst>
                                    <p:cond delay="0"/>
                                  </p:stCondLst>
                                  <p:childTnLst>
                                    <p:animEffect transition="out" filter="fade">
                                      <p:cBhvr>
                                        <p:cTn id="57" dur="1000"/>
                                        <p:tgtEl>
                                          <p:spTgt spid="10"/>
                                        </p:tgtEl>
                                      </p:cBhvr>
                                    </p:animEffect>
                                    <p:anim calcmode="lin" valueType="num">
                                      <p:cBhvr>
                                        <p:cTn id="58" dur="1000"/>
                                        <p:tgtEl>
                                          <p:spTgt spid="10"/>
                                        </p:tgtEl>
                                        <p:attrNameLst>
                                          <p:attrName>ppt_x</p:attrName>
                                        </p:attrNameLst>
                                      </p:cBhvr>
                                      <p:tavLst>
                                        <p:tav tm="0">
                                          <p:val>
                                            <p:strVal val="ppt_x"/>
                                          </p:val>
                                        </p:tav>
                                        <p:tav tm="100000">
                                          <p:val>
                                            <p:strVal val="ppt_x"/>
                                          </p:val>
                                        </p:tav>
                                      </p:tavLst>
                                    </p:anim>
                                    <p:anim calcmode="lin" valueType="num">
                                      <p:cBhvr>
                                        <p:cTn id="59" dur="1000"/>
                                        <p:tgtEl>
                                          <p:spTgt spid="10"/>
                                        </p:tgtEl>
                                        <p:attrNameLst>
                                          <p:attrName>ppt_y</p:attrName>
                                        </p:attrNameLst>
                                      </p:cBhvr>
                                      <p:tavLst>
                                        <p:tav tm="0">
                                          <p:val>
                                            <p:strVal val="ppt_y"/>
                                          </p:val>
                                        </p:tav>
                                        <p:tav tm="100000">
                                          <p:val>
                                            <p:strVal val="ppt_y+.1"/>
                                          </p:val>
                                        </p:tav>
                                      </p:tavLst>
                                    </p:anim>
                                    <p:set>
                                      <p:cBhvr>
                                        <p:cTn id="60" dur="1" fill="hold">
                                          <p:stCondLst>
                                            <p:cond delay="999"/>
                                          </p:stCondLst>
                                        </p:cTn>
                                        <p:tgtEl>
                                          <p:spTgt spid="10"/>
                                        </p:tgtEl>
                                        <p:attrNameLst>
                                          <p:attrName>style.visibility</p:attrName>
                                        </p:attrNameLst>
                                      </p:cBhvr>
                                      <p:to>
                                        <p:strVal val="hidden"/>
                                      </p:to>
                                    </p:set>
                                  </p:childTnLst>
                                </p:cTn>
                              </p:par>
                              <p:par>
                                <p:cTn id="61" presetID="42" presetClass="exit" presetSubtype="0" fill="hold" grpId="0" nodeType="withEffect">
                                  <p:stCondLst>
                                    <p:cond delay="0"/>
                                  </p:stCondLst>
                                  <p:childTnLst>
                                    <p:animEffect transition="out" filter="fade">
                                      <p:cBhvr>
                                        <p:cTn id="62" dur="1000"/>
                                        <p:tgtEl>
                                          <p:spTgt spid="5"/>
                                        </p:tgtEl>
                                      </p:cBhvr>
                                    </p:animEffect>
                                    <p:anim calcmode="lin" valueType="num">
                                      <p:cBhvr>
                                        <p:cTn id="63" dur="1000"/>
                                        <p:tgtEl>
                                          <p:spTgt spid="5"/>
                                        </p:tgtEl>
                                        <p:attrNameLst>
                                          <p:attrName>ppt_x</p:attrName>
                                        </p:attrNameLst>
                                      </p:cBhvr>
                                      <p:tavLst>
                                        <p:tav tm="0">
                                          <p:val>
                                            <p:strVal val="ppt_x"/>
                                          </p:val>
                                        </p:tav>
                                        <p:tav tm="100000">
                                          <p:val>
                                            <p:strVal val="ppt_x"/>
                                          </p:val>
                                        </p:tav>
                                      </p:tavLst>
                                    </p:anim>
                                    <p:anim calcmode="lin" valueType="num">
                                      <p:cBhvr>
                                        <p:cTn id="64" dur="1000"/>
                                        <p:tgtEl>
                                          <p:spTgt spid="5"/>
                                        </p:tgtEl>
                                        <p:attrNameLst>
                                          <p:attrName>ppt_y</p:attrName>
                                        </p:attrNameLst>
                                      </p:cBhvr>
                                      <p:tavLst>
                                        <p:tav tm="0">
                                          <p:val>
                                            <p:strVal val="ppt_y"/>
                                          </p:val>
                                        </p:tav>
                                        <p:tav tm="100000">
                                          <p:val>
                                            <p:strVal val="ppt_y+.1"/>
                                          </p:val>
                                        </p:tav>
                                      </p:tavLst>
                                    </p:anim>
                                    <p:set>
                                      <p:cBhvr>
                                        <p:cTn id="65" dur="1" fill="hold">
                                          <p:stCondLst>
                                            <p:cond delay="999"/>
                                          </p:stCondLst>
                                        </p:cTn>
                                        <p:tgtEl>
                                          <p:spTgt spid="5"/>
                                        </p:tgtEl>
                                        <p:attrNameLst>
                                          <p:attrName>style.visibility</p:attrName>
                                        </p:attrNameLst>
                                      </p:cBhvr>
                                      <p:to>
                                        <p:strVal val="hidden"/>
                                      </p:to>
                                    </p:set>
                                  </p:childTnLst>
                                </p:cTn>
                              </p:par>
                              <p:par>
                                <p:cTn id="66" presetID="42" presetClass="exit" presetSubtype="0" fill="hold" grpId="1" nodeType="withEffect">
                                  <p:stCondLst>
                                    <p:cond delay="0"/>
                                  </p:stCondLst>
                                  <p:childTnLst>
                                    <p:animEffect transition="out" filter="fade">
                                      <p:cBhvr>
                                        <p:cTn id="67" dur="1000"/>
                                        <p:tgtEl>
                                          <p:spTgt spid="7"/>
                                        </p:tgtEl>
                                      </p:cBhvr>
                                    </p:animEffect>
                                    <p:anim calcmode="lin" valueType="num">
                                      <p:cBhvr>
                                        <p:cTn id="68" dur="1000"/>
                                        <p:tgtEl>
                                          <p:spTgt spid="7"/>
                                        </p:tgtEl>
                                        <p:attrNameLst>
                                          <p:attrName>ppt_x</p:attrName>
                                        </p:attrNameLst>
                                      </p:cBhvr>
                                      <p:tavLst>
                                        <p:tav tm="0">
                                          <p:val>
                                            <p:strVal val="ppt_x"/>
                                          </p:val>
                                        </p:tav>
                                        <p:tav tm="100000">
                                          <p:val>
                                            <p:strVal val="ppt_x"/>
                                          </p:val>
                                        </p:tav>
                                      </p:tavLst>
                                    </p:anim>
                                    <p:anim calcmode="lin" valueType="num">
                                      <p:cBhvr>
                                        <p:cTn id="69" dur="1000"/>
                                        <p:tgtEl>
                                          <p:spTgt spid="7"/>
                                        </p:tgtEl>
                                        <p:attrNameLst>
                                          <p:attrName>ppt_y</p:attrName>
                                        </p:attrNameLst>
                                      </p:cBhvr>
                                      <p:tavLst>
                                        <p:tav tm="0">
                                          <p:val>
                                            <p:strVal val="ppt_y"/>
                                          </p:val>
                                        </p:tav>
                                        <p:tav tm="100000">
                                          <p:val>
                                            <p:strVal val="ppt_y+.1"/>
                                          </p:val>
                                        </p:tav>
                                      </p:tavLst>
                                    </p:anim>
                                    <p:set>
                                      <p:cBhvr>
                                        <p:cTn id="70" dur="1" fill="hold">
                                          <p:stCondLst>
                                            <p:cond delay="9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5" grpId="1"/>
      <p:bldP spid="7" grpId="0"/>
      <p:bldP spid="7" grpId="1"/>
      <p:bldP spid="7" grpId="2"/>
      <p:bldP spid="13"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תמונה 3" descr="flower-pattern-powerpoint.jpg"/>
          <p:cNvPicPr>
            <a:picLocks noChangeAspect="1"/>
          </p:cNvPicPr>
          <p:nvPr/>
        </p:nvPicPr>
        <p:blipFill>
          <a:blip r:embed="rId2" cstate="print"/>
          <a:stretch>
            <a:fillRect/>
          </a:stretch>
        </p:blipFill>
        <p:spPr>
          <a:xfrm>
            <a:off x="0" y="-27384"/>
            <a:ext cx="9180512" cy="6885384"/>
          </a:xfrm>
          <a:prstGeom prst="rect">
            <a:avLst/>
          </a:prstGeom>
        </p:spPr>
      </p:pic>
      <p:sp>
        <p:nvSpPr>
          <p:cNvPr id="6" name="מציין מיקום של תאריך 5"/>
          <p:cNvSpPr>
            <a:spLocks noGrp="1"/>
          </p:cNvSpPr>
          <p:nvPr>
            <p:ph type="dt" sz="half" idx="10"/>
          </p:nvPr>
        </p:nvSpPr>
        <p:spPr>
          <a:xfrm>
            <a:off x="0" y="188640"/>
            <a:ext cx="2133600" cy="365125"/>
          </a:xfrm>
        </p:spPr>
        <p:txBody>
          <a:bodyPr/>
          <a:lstStyle/>
          <a:p>
            <a:r>
              <a:rPr lang="ar-AE" sz="2000" dirty="0" smtClean="0">
                <a:solidFill>
                  <a:schemeClr val="tx1"/>
                </a:solidFill>
                <a:latin typeface="Aharoni" pitchFamily="2" charset="-79"/>
                <a:cs typeface="Traditional Arabic" pitchFamily="18" charset="-78"/>
              </a:rPr>
              <a:t>الأحد   </a:t>
            </a:r>
            <a:r>
              <a:rPr lang="he-IL" sz="2000" dirty="0" smtClean="0">
                <a:solidFill>
                  <a:schemeClr val="tx1"/>
                </a:solidFill>
                <a:latin typeface="Aharoni" pitchFamily="2" charset="-79"/>
                <a:cs typeface="Aharoni" pitchFamily="2" charset="-79"/>
              </a:rPr>
              <a:t>29/1/2012</a:t>
            </a:r>
          </a:p>
          <a:p>
            <a:endParaRPr lang="he-IL" dirty="0"/>
          </a:p>
        </p:txBody>
      </p:sp>
      <p:sp>
        <p:nvSpPr>
          <p:cNvPr id="5" name="TextBox 4"/>
          <p:cNvSpPr txBox="1"/>
          <p:nvPr/>
        </p:nvSpPr>
        <p:spPr>
          <a:xfrm>
            <a:off x="4499992" y="908720"/>
            <a:ext cx="3240360" cy="584775"/>
          </a:xfrm>
          <a:prstGeom prst="rect">
            <a:avLst/>
          </a:prstGeom>
          <a:noFill/>
        </p:spPr>
        <p:txBody>
          <a:bodyPr wrap="square" rtlCol="1">
            <a:spAutoFit/>
          </a:bodyPr>
          <a:lstStyle/>
          <a:p>
            <a:r>
              <a:rPr lang="ar-AE" sz="3200" dirty="0" smtClean="0">
                <a:latin typeface="Traditional Arabic" pitchFamily="18" charset="-78"/>
                <a:cs typeface="Traditional Arabic" pitchFamily="18" charset="-78"/>
              </a:rPr>
              <a:t>السؤال الثامن :</a:t>
            </a:r>
            <a:endParaRPr lang="he-IL" sz="3200" dirty="0">
              <a:latin typeface="Traditional Arabic" pitchFamily="18" charset="-78"/>
            </a:endParaRPr>
          </a:p>
        </p:txBody>
      </p:sp>
      <p:sp>
        <p:nvSpPr>
          <p:cNvPr id="7" name="TextBox 6"/>
          <p:cNvSpPr txBox="1"/>
          <p:nvPr/>
        </p:nvSpPr>
        <p:spPr>
          <a:xfrm>
            <a:off x="0" y="1556792"/>
            <a:ext cx="8532440" cy="2677656"/>
          </a:xfrm>
          <a:prstGeom prst="rect">
            <a:avLst/>
          </a:prstGeom>
          <a:noFill/>
        </p:spPr>
        <p:txBody>
          <a:bodyPr wrap="square" rtlCol="1">
            <a:spAutoFit/>
          </a:bodyPr>
          <a:lstStyle/>
          <a:p>
            <a:pPr lvl="0"/>
            <a:r>
              <a:rPr lang="ar-SA" sz="2800" dirty="0" smtClean="0"/>
              <a:t>في جملة</a:t>
            </a:r>
            <a:r>
              <a:rPr lang="he-IL" sz="2800" dirty="0" smtClean="0"/>
              <a:t> "</a:t>
            </a:r>
            <a:r>
              <a:rPr lang="ar-SA" sz="2800" dirty="0" smtClean="0"/>
              <a:t>كانَ الْأولادُ يحلُمونَ باقتناءِ</a:t>
            </a:r>
            <a:r>
              <a:rPr lang="he-IL" sz="2800" dirty="0" smtClean="0"/>
              <a:t> (</a:t>
            </a:r>
            <a:r>
              <a:rPr lang="ar-SA" sz="2800" dirty="0" smtClean="0"/>
              <a:t>شراءِ</a:t>
            </a:r>
            <a:r>
              <a:rPr lang="he-IL" sz="2800" dirty="0" smtClean="0"/>
              <a:t>) </a:t>
            </a:r>
            <a:r>
              <a:rPr lang="ar-SA" sz="2800" dirty="0" smtClean="0"/>
              <a:t>كلبٍ صغيرٍ صغيرٍ</a:t>
            </a:r>
            <a:r>
              <a:rPr lang="he-IL" sz="2800" dirty="0" smtClean="0"/>
              <a:t>" </a:t>
            </a:r>
            <a:r>
              <a:rPr lang="en-US" sz="2800" dirty="0" smtClean="0"/>
              <a:t>   </a:t>
            </a:r>
            <a:r>
              <a:rPr lang="he-IL" sz="2800" dirty="0" smtClean="0">
                <a:hlinkClick r:id="rId3" action="ppaction://hlinksldjump"/>
              </a:rPr>
              <a:t>(</a:t>
            </a:r>
            <a:r>
              <a:rPr lang="ar-SA" sz="2800" dirty="0" smtClean="0">
                <a:hlinkClick r:id="rId3" action="ppaction://hlinksldjump"/>
              </a:rPr>
              <a:t>السّطر </a:t>
            </a:r>
            <a:r>
              <a:rPr lang="he-IL" sz="2800" dirty="0" smtClean="0">
                <a:hlinkClick r:id="rId3" action="ppaction://hlinksldjump"/>
              </a:rPr>
              <a:t>1) </a:t>
            </a:r>
            <a:r>
              <a:rPr lang="ar-SA" sz="2800" dirty="0" smtClean="0"/>
              <a:t>يوجد</a:t>
            </a:r>
            <a:r>
              <a:rPr lang="en-US" sz="2800" dirty="0" smtClean="0"/>
              <a:t> </a:t>
            </a:r>
            <a:r>
              <a:rPr lang="he-IL" sz="2800" dirty="0" smtClean="0"/>
              <a:t>:</a:t>
            </a:r>
            <a:endParaRPr lang="en-US" sz="2800" dirty="0" smtClean="0"/>
          </a:p>
          <a:p>
            <a:r>
              <a:rPr lang="he-IL" sz="2800" baseline="-25000" dirty="0" smtClean="0"/>
              <a:t>1</a:t>
            </a:r>
            <a:r>
              <a:rPr lang="en-US" sz="2800" dirty="0" smtClean="0">
                <a:sym typeface="Webdings"/>
              </a:rPr>
              <a:t></a:t>
            </a:r>
            <a:r>
              <a:rPr lang="he-IL" sz="2800" dirty="0" smtClean="0"/>
              <a:t>		</a:t>
            </a:r>
            <a:r>
              <a:rPr lang="ar-SA" sz="2800" dirty="0" smtClean="0"/>
              <a:t>تَشبيهٌ</a:t>
            </a:r>
            <a:r>
              <a:rPr lang="he-IL" sz="2800" dirty="0" smtClean="0"/>
              <a:t>.		</a:t>
            </a:r>
            <a:endParaRPr lang="en-US" sz="2800" dirty="0" smtClean="0"/>
          </a:p>
          <a:p>
            <a:r>
              <a:rPr lang="he-IL" sz="2800" baseline="-25000" dirty="0" smtClean="0"/>
              <a:t>2</a:t>
            </a:r>
            <a:r>
              <a:rPr lang="en-US" sz="2800" dirty="0" smtClean="0">
                <a:sym typeface="Webdings"/>
              </a:rPr>
              <a:t></a:t>
            </a:r>
            <a:r>
              <a:rPr lang="he-IL" sz="2800" dirty="0" smtClean="0"/>
              <a:t>		</a:t>
            </a:r>
            <a:r>
              <a:rPr lang="ar-SA" sz="2800" dirty="0" smtClean="0"/>
              <a:t>تَعجُّبٌ</a:t>
            </a:r>
            <a:r>
              <a:rPr lang="he-IL" sz="2800" dirty="0" smtClean="0"/>
              <a:t>.		</a:t>
            </a:r>
            <a:endParaRPr lang="en-US" sz="2800" dirty="0" smtClean="0"/>
          </a:p>
          <a:p>
            <a:r>
              <a:rPr lang="he-IL" sz="2800" baseline="-25000" dirty="0" smtClean="0"/>
              <a:t>3</a:t>
            </a:r>
            <a:r>
              <a:rPr lang="en-US" sz="2800" dirty="0" smtClean="0">
                <a:sym typeface="Webdings"/>
              </a:rPr>
              <a:t></a:t>
            </a:r>
            <a:r>
              <a:rPr lang="he-IL" sz="2800" dirty="0" smtClean="0"/>
              <a:t>		</a:t>
            </a:r>
            <a:r>
              <a:rPr lang="ar-SA" sz="2800" dirty="0" smtClean="0"/>
              <a:t>تَكرارٌ</a:t>
            </a:r>
            <a:r>
              <a:rPr lang="he-IL" sz="2800" dirty="0" smtClean="0"/>
              <a:t>.</a:t>
            </a:r>
            <a:endParaRPr lang="en-US" sz="2800" dirty="0" smtClean="0"/>
          </a:p>
          <a:p>
            <a:r>
              <a:rPr lang="he-IL" sz="2800" baseline="-25000" dirty="0" smtClean="0"/>
              <a:t>4</a:t>
            </a:r>
            <a:r>
              <a:rPr lang="en-US" sz="2800" dirty="0" smtClean="0">
                <a:sym typeface="Webdings"/>
              </a:rPr>
              <a:t></a:t>
            </a:r>
            <a:r>
              <a:rPr lang="he-IL" sz="2800" dirty="0" smtClean="0"/>
              <a:t>		</a:t>
            </a:r>
            <a:r>
              <a:rPr lang="ar-SA" sz="2800" dirty="0" smtClean="0"/>
              <a:t>تَشْخيصٌ</a:t>
            </a:r>
            <a:r>
              <a:rPr lang="he-IL" sz="2800" dirty="0" smtClean="0"/>
              <a:t>.</a:t>
            </a:r>
            <a:endParaRPr lang="en-US" sz="2800" dirty="0" smtClean="0"/>
          </a:p>
        </p:txBody>
      </p:sp>
      <p:pic>
        <p:nvPicPr>
          <p:cNvPr id="10" name="תמונה 9" descr="images (2).jpg"/>
          <p:cNvPicPr>
            <a:picLocks noChangeAspect="1"/>
          </p:cNvPicPr>
          <p:nvPr/>
        </p:nvPicPr>
        <p:blipFill>
          <a:blip r:embed="rId4" cstate="print"/>
          <a:srcRect l="20000"/>
          <a:stretch>
            <a:fillRect/>
          </a:stretch>
        </p:blipFill>
        <p:spPr>
          <a:xfrm>
            <a:off x="7883654" y="3284984"/>
            <a:ext cx="504770" cy="509817"/>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slide(fromBottom)">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9" presetClass="entr" presetSubtype="0"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 calcmode="lin" valueType="num">
                                      <p:cBhvr>
                                        <p:cTn id="12" dur="1000" fill="hold"/>
                                        <p:tgtEl>
                                          <p:spTgt spid="10"/>
                                        </p:tgtEl>
                                        <p:attrNameLst>
                                          <p:attrName>ppt_x</p:attrName>
                                        </p:attrNameLst>
                                      </p:cBhvr>
                                      <p:tavLst>
                                        <p:tav tm="0">
                                          <p:val>
                                            <p:strVal val="#ppt_x-.2"/>
                                          </p:val>
                                        </p:tav>
                                        <p:tav tm="100000">
                                          <p:val>
                                            <p:strVal val="#ppt_x"/>
                                          </p:val>
                                        </p:tav>
                                      </p:tavLst>
                                    </p:anim>
                                    <p:anim calcmode="lin" valueType="num">
                                      <p:cBhvr>
                                        <p:cTn id="13" dur="1000" fill="hold"/>
                                        <p:tgtEl>
                                          <p:spTgt spid="10"/>
                                        </p:tgtEl>
                                        <p:attrNameLst>
                                          <p:attrName>ppt_y</p:attrName>
                                        </p:attrNameLst>
                                      </p:cBhvr>
                                      <p:tavLst>
                                        <p:tav tm="0">
                                          <p:val>
                                            <p:strVal val="#ppt_y"/>
                                          </p:val>
                                        </p:tav>
                                        <p:tav tm="100000">
                                          <p:val>
                                            <p:strVal val="#ppt_y"/>
                                          </p:val>
                                        </p:tav>
                                      </p:tavLst>
                                    </p:anim>
                                    <p:animEffect transition="in" filter="wipe(right)" prLst="gradientSize: 0.1">
                                      <p:cBhvr>
                                        <p:cTn id="14"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תמונה 3" descr="flower-pattern-powerpoint.jpg"/>
          <p:cNvPicPr>
            <a:picLocks noChangeAspect="1"/>
          </p:cNvPicPr>
          <p:nvPr/>
        </p:nvPicPr>
        <p:blipFill>
          <a:blip r:embed="rId2" cstate="print"/>
          <a:stretch>
            <a:fillRect/>
          </a:stretch>
        </p:blipFill>
        <p:spPr>
          <a:xfrm>
            <a:off x="0" y="-27384"/>
            <a:ext cx="9180512" cy="6885384"/>
          </a:xfrm>
          <a:prstGeom prst="rect">
            <a:avLst/>
          </a:prstGeom>
        </p:spPr>
      </p:pic>
      <p:sp>
        <p:nvSpPr>
          <p:cNvPr id="6" name="מציין מיקום של תאריך 5"/>
          <p:cNvSpPr>
            <a:spLocks noGrp="1"/>
          </p:cNvSpPr>
          <p:nvPr>
            <p:ph type="dt" sz="half" idx="10"/>
          </p:nvPr>
        </p:nvSpPr>
        <p:spPr>
          <a:xfrm>
            <a:off x="0" y="188640"/>
            <a:ext cx="2133600" cy="365125"/>
          </a:xfrm>
        </p:spPr>
        <p:txBody>
          <a:bodyPr/>
          <a:lstStyle/>
          <a:p>
            <a:r>
              <a:rPr lang="ar-AE" sz="2000" dirty="0" smtClean="0">
                <a:solidFill>
                  <a:schemeClr val="tx1"/>
                </a:solidFill>
                <a:latin typeface="Aharoni" pitchFamily="2" charset="-79"/>
                <a:cs typeface="Traditional Arabic" pitchFamily="18" charset="-78"/>
              </a:rPr>
              <a:t>الأحد   </a:t>
            </a:r>
            <a:r>
              <a:rPr lang="he-IL" sz="2000" dirty="0" smtClean="0">
                <a:solidFill>
                  <a:schemeClr val="tx1"/>
                </a:solidFill>
                <a:latin typeface="Aharoni" pitchFamily="2" charset="-79"/>
                <a:cs typeface="Aharoni" pitchFamily="2" charset="-79"/>
              </a:rPr>
              <a:t>29/1/2012</a:t>
            </a:r>
          </a:p>
          <a:p>
            <a:endParaRPr lang="he-IL" dirty="0"/>
          </a:p>
        </p:txBody>
      </p:sp>
      <p:sp>
        <p:nvSpPr>
          <p:cNvPr id="5" name="TextBox 4"/>
          <p:cNvSpPr txBox="1"/>
          <p:nvPr/>
        </p:nvSpPr>
        <p:spPr>
          <a:xfrm>
            <a:off x="4499992" y="908720"/>
            <a:ext cx="3240360" cy="584775"/>
          </a:xfrm>
          <a:prstGeom prst="rect">
            <a:avLst/>
          </a:prstGeom>
          <a:noFill/>
        </p:spPr>
        <p:txBody>
          <a:bodyPr wrap="square" rtlCol="1">
            <a:spAutoFit/>
          </a:bodyPr>
          <a:lstStyle/>
          <a:p>
            <a:r>
              <a:rPr lang="ar-AE" sz="3200" dirty="0" smtClean="0">
                <a:latin typeface="Traditional Arabic" pitchFamily="18" charset="-78"/>
                <a:cs typeface="Traditional Arabic" pitchFamily="18" charset="-78"/>
              </a:rPr>
              <a:t>السؤال التاسع:</a:t>
            </a:r>
            <a:endParaRPr lang="he-IL" sz="3200" dirty="0">
              <a:latin typeface="Traditional Arabic" pitchFamily="18" charset="-78"/>
            </a:endParaRPr>
          </a:p>
        </p:txBody>
      </p:sp>
      <p:sp>
        <p:nvSpPr>
          <p:cNvPr id="7" name="TextBox 6"/>
          <p:cNvSpPr txBox="1"/>
          <p:nvPr/>
        </p:nvSpPr>
        <p:spPr>
          <a:xfrm>
            <a:off x="0" y="1556792"/>
            <a:ext cx="8532440" cy="2677656"/>
          </a:xfrm>
          <a:prstGeom prst="rect">
            <a:avLst/>
          </a:prstGeom>
          <a:noFill/>
        </p:spPr>
        <p:txBody>
          <a:bodyPr wrap="square" rtlCol="1">
            <a:spAutoFit/>
          </a:bodyPr>
          <a:lstStyle/>
          <a:p>
            <a:pPr lvl="0"/>
            <a:r>
              <a:rPr lang="ar-SA" sz="2800" dirty="0" smtClean="0"/>
              <a:t>الْماضي من </a:t>
            </a:r>
            <a:r>
              <a:rPr lang="he-IL" sz="2800" b="1" dirty="0" smtClean="0"/>
              <a:t>"</a:t>
            </a:r>
            <a:r>
              <a:rPr lang="ar-SA" sz="2800" b="1" dirty="0" smtClean="0"/>
              <a:t>يَرْتَدي</a:t>
            </a:r>
            <a:r>
              <a:rPr lang="he-IL" sz="2800" b="1" dirty="0" smtClean="0"/>
              <a:t>"</a:t>
            </a:r>
            <a:r>
              <a:rPr lang="he-IL" sz="2800" dirty="0" smtClean="0"/>
              <a:t> </a:t>
            </a:r>
            <a:r>
              <a:rPr lang="ar-SA" sz="2800" dirty="0" smtClean="0"/>
              <a:t>هو</a:t>
            </a:r>
            <a:r>
              <a:rPr lang="he-IL" sz="2800" dirty="0" smtClean="0"/>
              <a:t>:</a:t>
            </a:r>
            <a:endParaRPr lang="en-US" sz="2800" dirty="0" smtClean="0"/>
          </a:p>
          <a:p>
            <a:r>
              <a:rPr lang="he-IL" sz="2800" baseline="-25000" dirty="0" smtClean="0"/>
              <a:t>1</a:t>
            </a:r>
            <a:r>
              <a:rPr lang="en-US" sz="2800" dirty="0" smtClean="0">
                <a:sym typeface="Webdings"/>
              </a:rPr>
              <a:t></a:t>
            </a:r>
            <a:r>
              <a:rPr lang="he-IL" sz="2800" dirty="0" smtClean="0"/>
              <a:t>		</a:t>
            </a:r>
            <a:r>
              <a:rPr lang="ar-SA" sz="2800" dirty="0" smtClean="0"/>
              <a:t>اِرْتدَّ</a:t>
            </a:r>
            <a:r>
              <a:rPr lang="he-IL" sz="2800" dirty="0" smtClean="0"/>
              <a:t>.	</a:t>
            </a:r>
            <a:endParaRPr lang="en-US" sz="2800" dirty="0" smtClean="0"/>
          </a:p>
          <a:p>
            <a:r>
              <a:rPr lang="he-IL" sz="2800" baseline="-25000" dirty="0" smtClean="0"/>
              <a:t>2</a:t>
            </a:r>
            <a:r>
              <a:rPr lang="en-US" sz="2800" dirty="0" smtClean="0">
                <a:sym typeface="Webdings"/>
              </a:rPr>
              <a:t></a:t>
            </a:r>
            <a:r>
              <a:rPr lang="he-IL" sz="2800" dirty="0" smtClean="0"/>
              <a:t>		</a:t>
            </a:r>
            <a:r>
              <a:rPr lang="ar-SA" sz="2800" dirty="0" smtClean="0"/>
              <a:t>اِرْتادَ</a:t>
            </a:r>
            <a:r>
              <a:rPr lang="he-IL" sz="2800" dirty="0" smtClean="0"/>
              <a:t>.	</a:t>
            </a:r>
            <a:endParaRPr lang="en-US" sz="2800" dirty="0" smtClean="0"/>
          </a:p>
          <a:p>
            <a:r>
              <a:rPr lang="he-IL" sz="2800" baseline="-25000" dirty="0" smtClean="0"/>
              <a:t>3</a:t>
            </a:r>
            <a:r>
              <a:rPr lang="en-US" sz="2800" dirty="0" smtClean="0">
                <a:sym typeface="Webdings"/>
              </a:rPr>
              <a:t></a:t>
            </a:r>
            <a:r>
              <a:rPr lang="he-IL" sz="2800" dirty="0" smtClean="0"/>
              <a:t>		</a:t>
            </a:r>
            <a:r>
              <a:rPr lang="ar-SA" sz="2800" dirty="0" smtClean="0"/>
              <a:t>تَرَدّى</a:t>
            </a:r>
            <a:r>
              <a:rPr lang="he-IL" sz="2800" dirty="0" smtClean="0"/>
              <a:t>.</a:t>
            </a:r>
            <a:endParaRPr lang="en-US" sz="2800" dirty="0" smtClean="0"/>
          </a:p>
          <a:p>
            <a:r>
              <a:rPr lang="he-IL" sz="2800" baseline="-25000" dirty="0" smtClean="0"/>
              <a:t>4</a:t>
            </a:r>
            <a:r>
              <a:rPr lang="en-US" sz="2800" dirty="0" smtClean="0">
                <a:sym typeface="Webdings"/>
              </a:rPr>
              <a:t></a:t>
            </a:r>
            <a:r>
              <a:rPr lang="he-IL" sz="2800" dirty="0" smtClean="0"/>
              <a:t>		</a:t>
            </a:r>
            <a:r>
              <a:rPr lang="ar-AE" sz="2800" dirty="0" err="1" smtClean="0"/>
              <a:t>إِ</a:t>
            </a:r>
            <a:r>
              <a:rPr lang="ar-SA" sz="2800" dirty="0" smtClean="0"/>
              <a:t>رْتدى</a:t>
            </a:r>
            <a:r>
              <a:rPr lang="he-IL" sz="2800" dirty="0" smtClean="0"/>
              <a:t>.</a:t>
            </a:r>
            <a:endParaRPr lang="en-US" sz="2800" dirty="0" smtClean="0"/>
          </a:p>
          <a:p>
            <a:endParaRPr lang="en-US" sz="2800" dirty="0" smtClean="0"/>
          </a:p>
        </p:txBody>
      </p:sp>
      <p:pic>
        <p:nvPicPr>
          <p:cNvPr id="10" name="תמונה 9" descr="images (2).jpg"/>
          <p:cNvPicPr>
            <a:picLocks noChangeAspect="1"/>
          </p:cNvPicPr>
          <p:nvPr/>
        </p:nvPicPr>
        <p:blipFill>
          <a:blip r:embed="rId3" cstate="print"/>
          <a:srcRect l="20000"/>
          <a:stretch>
            <a:fillRect/>
          </a:stretch>
        </p:blipFill>
        <p:spPr>
          <a:xfrm>
            <a:off x="7956376" y="3356992"/>
            <a:ext cx="504770" cy="509817"/>
          </a:xfrm>
          <a:prstGeom prst="rect">
            <a:avLst/>
          </a:prstGeom>
        </p:spPr>
      </p:pic>
      <p:sp>
        <p:nvSpPr>
          <p:cNvPr id="8" name="TextBox 7"/>
          <p:cNvSpPr txBox="1"/>
          <p:nvPr/>
        </p:nvSpPr>
        <p:spPr>
          <a:xfrm>
            <a:off x="1835696" y="1484784"/>
            <a:ext cx="1512168" cy="523220"/>
          </a:xfrm>
          <a:prstGeom prst="rect">
            <a:avLst/>
          </a:prstGeom>
          <a:noFill/>
        </p:spPr>
        <p:txBody>
          <a:bodyPr wrap="square" rtlCol="1">
            <a:spAutoFit/>
          </a:bodyPr>
          <a:lstStyle/>
          <a:p>
            <a:r>
              <a:rPr lang="he-IL" sz="2800" dirty="0" smtClean="0">
                <a:latin typeface="Traditional Arabic" pitchFamily="18" charset="-78"/>
                <a:hlinkClick r:id="rId4" action="ppaction://hlinksldjump"/>
              </a:rPr>
              <a:t>(</a:t>
            </a:r>
            <a:r>
              <a:rPr lang="ar-SA" sz="2800" dirty="0" smtClean="0">
                <a:latin typeface="Traditional Arabic" pitchFamily="18" charset="-78"/>
                <a:cs typeface="Traditional Arabic" pitchFamily="18" charset="-78"/>
                <a:hlinkClick r:id="rId4" action="ppaction://hlinksldjump"/>
              </a:rPr>
              <a:t>السّطر </a:t>
            </a:r>
            <a:r>
              <a:rPr lang="he-IL" sz="2800" dirty="0" smtClean="0">
                <a:latin typeface="Traditional Arabic" pitchFamily="18" charset="-78"/>
                <a:hlinkClick r:id="rId4" action="ppaction://hlinksldjump"/>
              </a:rPr>
              <a:t>34)</a:t>
            </a:r>
            <a:endParaRPr lang="he-IL"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4" presetClass="entr" presetSubtype="0" accel="10000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strVal val="#ppt_w*0.05"/>
                                          </p:val>
                                        </p:tav>
                                        <p:tav tm="100000">
                                          <p:val>
                                            <p:strVal val="#ppt_w"/>
                                          </p:val>
                                        </p:tav>
                                      </p:tavLst>
                                    </p:anim>
                                    <p:anim calcmode="lin" valueType="num">
                                      <p:cBhvr>
                                        <p:cTn id="8" dur="500" fill="hold"/>
                                        <p:tgtEl>
                                          <p:spTgt spid="8"/>
                                        </p:tgtEl>
                                        <p:attrNameLst>
                                          <p:attrName>ppt_h</p:attrName>
                                        </p:attrNameLst>
                                      </p:cBhvr>
                                      <p:tavLst>
                                        <p:tav tm="0">
                                          <p:val>
                                            <p:strVal val="#ppt_h"/>
                                          </p:val>
                                        </p:tav>
                                        <p:tav tm="100000">
                                          <p:val>
                                            <p:strVal val="#ppt_h"/>
                                          </p:val>
                                        </p:tav>
                                      </p:tavLst>
                                    </p:anim>
                                    <p:anim calcmode="lin" valueType="num">
                                      <p:cBhvr>
                                        <p:cTn id="9" dur="500" fill="hold"/>
                                        <p:tgtEl>
                                          <p:spTgt spid="8"/>
                                        </p:tgtEl>
                                        <p:attrNameLst>
                                          <p:attrName>ppt_x</p:attrName>
                                        </p:attrNameLst>
                                      </p:cBhvr>
                                      <p:tavLst>
                                        <p:tav tm="0">
                                          <p:val>
                                            <p:strVal val="#ppt_x-.2"/>
                                          </p:val>
                                        </p:tav>
                                        <p:tav tm="100000">
                                          <p:val>
                                            <p:strVal val="#ppt_x"/>
                                          </p:val>
                                        </p:tav>
                                      </p:tavLst>
                                    </p:anim>
                                    <p:anim calcmode="lin" valueType="num">
                                      <p:cBhvr>
                                        <p:cTn id="10" dur="500" fill="hold"/>
                                        <p:tgtEl>
                                          <p:spTgt spid="8"/>
                                        </p:tgtEl>
                                        <p:attrNameLst>
                                          <p:attrName>ppt_y</p:attrName>
                                        </p:attrNameLst>
                                      </p:cBhvr>
                                      <p:tavLst>
                                        <p:tav tm="0">
                                          <p:val>
                                            <p:strVal val="#ppt_y"/>
                                          </p:val>
                                        </p:tav>
                                        <p:tav tm="100000">
                                          <p:val>
                                            <p:strVal val="#ppt_y"/>
                                          </p:val>
                                        </p:tav>
                                      </p:tavLst>
                                    </p:anim>
                                    <p:animEffect transition="in" filter="fade">
                                      <p:cBhvr>
                                        <p:cTn id="11" dur="500"/>
                                        <p:tgtEl>
                                          <p:spTgt spid="8"/>
                                        </p:tgtEl>
                                      </p:cBhvr>
                                    </p:animEffect>
                                  </p:childTnLst>
                                </p:cTn>
                              </p:par>
                              <p:par>
                                <p:cTn id="12" presetID="54" presetClass="entr" presetSubtype="0" accel="100000" fill="hold" grpId="0" nodeType="withEffect">
                                  <p:stCondLst>
                                    <p:cond delay="0"/>
                                  </p:stCondLst>
                                  <p:childTnLst>
                                    <p:set>
                                      <p:cBhvr>
                                        <p:cTn id="13" dur="1" fill="hold">
                                          <p:stCondLst>
                                            <p:cond delay="0"/>
                                          </p:stCondLst>
                                        </p:cTn>
                                        <p:tgtEl>
                                          <p:spTgt spid="7"/>
                                        </p:tgtEl>
                                        <p:attrNameLst>
                                          <p:attrName>style.visibility</p:attrName>
                                        </p:attrNameLst>
                                      </p:cBhvr>
                                      <p:to>
                                        <p:strVal val="visible"/>
                                      </p:to>
                                    </p:set>
                                    <p:anim calcmode="lin" valueType="num">
                                      <p:cBhvr>
                                        <p:cTn id="14" dur="500" fill="hold"/>
                                        <p:tgtEl>
                                          <p:spTgt spid="7"/>
                                        </p:tgtEl>
                                        <p:attrNameLst>
                                          <p:attrName>ppt_w</p:attrName>
                                        </p:attrNameLst>
                                      </p:cBhvr>
                                      <p:tavLst>
                                        <p:tav tm="0">
                                          <p:val>
                                            <p:strVal val="#ppt_w*0.05"/>
                                          </p:val>
                                        </p:tav>
                                        <p:tav tm="100000">
                                          <p:val>
                                            <p:strVal val="#ppt_w"/>
                                          </p:val>
                                        </p:tav>
                                      </p:tavLst>
                                    </p:anim>
                                    <p:anim calcmode="lin" valueType="num">
                                      <p:cBhvr>
                                        <p:cTn id="15" dur="500" fill="hold"/>
                                        <p:tgtEl>
                                          <p:spTgt spid="7"/>
                                        </p:tgtEl>
                                        <p:attrNameLst>
                                          <p:attrName>ppt_h</p:attrName>
                                        </p:attrNameLst>
                                      </p:cBhvr>
                                      <p:tavLst>
                                        <p:tav tm="0">
                                          <p:val>
                                            <p:strVal val="#ppt_h"/>
                                          </p:val>
                                        </p:tav>
                                        <p:tav tm="100000">
                                          <p:val>
                                            <p:strVal val="#ppt_h"/>
                                          </p:val>
                                        </p:tav>
                                      </p:tavLst>
                                    </p:anim>
                                    <p:anim calcmode="lin" valueType="num">
                                      <p:cBhvr>
                                        <p:cTn id="16" dur="500" fill="hold"/>
                                        <p:tgtEl>
                                          <p:spTgt spid="7"/>
                                        </p:tgtEl>
                                        <p:attrNameLst>
                                          <p:attrName>ppt_x</p:attrName>
                                        </p:attrNameLst>
                                      </p:cBhvr>
                                      <p:tavLst>
                                        <p:tav tm="0">
                                          <p:val>
                                            <p:strVal val="#ppt_x-.2"/>
                                          </p:val>
                                        </p:tav>
                                        <p:tav tm="100000">
                                          <p:val>
                                            <p:strVal val="#ppt_x"/>
                                          </p:val>
                                        </p:tav>
                                      </p:tavLst>
                                    </p:anim>
                                    <p:anim calcmode="lin" valueType="num">
                                      <p:cBhvr>
                                        <p:cTn id="17" dur="500" fill="hold"/>
                                        <p:tgtEl>
                                          <p:spTgt spid="7"/>
                                        </p:tgtEl>
                                        <p:attrNameLst>
                                          <p:attrName>ppt_y</p:attrName>
                                        </p:attrNameLst>
                                      </p:cBhvr>
                                      <p:tavLst>
                                        <p:tav tm="0">
                                          <p:val>
                                            <p:strVal val="#ppt_y"/>
                                          </p:val>
                                        </p:tav>
                                        <p:tav tm="100000">
                                          <p:val>
                                            <p:strVal val="#ppt_y"/>
                                          </p:val>
                                        </p:tav>
                                      </p:tavLst>
                                    </p:anim>
                                    <p:animEffect transition="in" filter="fade">
                                      <p:cBhvr>
                                        <p:cTn id="18" dur="5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29" presetClass="entr" presetSubtype="0" fill="hold" nodeType="clickEffect">
                                  <p:stCondLst>
                                    <p:cond delay="0"/>
                                  </p:stCondLst>
                                  <p:childTnLst>
                                    <p:set>
                                      <p:cBhvr>
                                        <p:cTn id="22" dur="1" fill="hold">
                                          <p:stCondLst>
                                            <p:cond delay="0"/>
                                          </p:stCondLst>
                                        </p:cTn>
                                        <p:tgtEl>
                                          <p:spTgt spid="10"/>
                                        </p:tgtEl>
                                        <p:attrNameLst>
                                          <p:attrName>style.visibility</p:attrName>
                                        </p:attrNameLst>
                                      </p:cBhvr>
                                      <p:to>
                                        <p:strVal val="visible"/>
                                      </p:to>
                                    </p:set>
                                    <p:anim calcmode="lin" valueType="num">
                                      <p:cBhvr>
                                        <p:cTn id="23" dur="1000" fill="hold"/>
                                        <p:tgtEl>
                                          <p:spTgt spid="10"/>
                                        </p:tgtEl>
                                        <p:attrNameLst>
                                          <p:attrName>ppt_x</p:attrName>
                                        </p:attrNameLst>
                                      </p:cBhvr>
                                      <p:tavLst>
                                        <p:tav tm="0">
                                          <p:val>
                                            <p:strVal val="#ppt_x-.2"/>
                                          </p:val>
                                        </p:tav>
                                        <p:tav tm="100000">
                                          <p:val>
                                            <p:strVal val="#ppt_x"/>
                                          </p:val>
                                        </p:tav>
                                      </p:tavLst>
                                    </p:anim>
                                    <p:anim calcmode="lin" valueType="num">
                                      <p:cBhvr>
                                        <p:cTn id="24" dur="1000" fill="hold"/>
                                        <p:tgtEl>
                                          <p:spTgt spid="10"/>
                                        </p:tgtEl>
                                        <p:attrNameLst>
                                          <p:attrName>ppt_y</p:attrName>
                                        </p:attrNameLst>
                                      </p:cBhvr>
                                      <p:tavLst>
                                        <p:tav tm="0">
                                          <p:val>
                                            <p:strVal val="#ppt_y"/>
                                          </p:val>
                                        </p:tav>
                                        <p:tav tm="100000">
                                          <p:val>
                                            <p:strVal val="#ppt_y"/>
                                          </p:val>
                                        </p:tav>
                                      </p:tavLst>
                                    </p:anim>
                                    <p:animEffect transition="in" filter="wipe(right)" prLst="gradientSize: 0.1">
                                      <p:cBhvr>
                                        <p:cTn id="25"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תמונה 3" descr="flower-pattern-powerpoint.jpg"/>
          <p:cNvPicPr>
            <a:picLocks noChangeAspect="1"/>
          </p:cNvPicPr>
          <p:nvPr/>
        </p:nvPicPr>
        <p:blipFill>
          <a:blip r:embed="rId2" cstate="print"/>
          <a:stretch>
            <a:fillRect/>
          </a:stretch>
        </p:blipFill>
        <p:spPr>
          <a:xfrm>
            <a:off x="0" y="-27384"/>
            <a:ext cx="9180512" cy="6885384"/>
          </a:xfrm>
          <a:prstGeom prst="rect">
            <a:avLst/>
          </a:prstGeom>
        </p:spPr>
      </p:pic>
      <p:sp>
        <p:nvSpPr>
          <p:cNvPr id="6" name="מציין מיקום של תאריך 5"/>
          <p:cNvSpPr>
            <a:spLocks noGrp="1"/>
          </p:cNvSpPr>
          <p:nvPr>
            <p:ph type="dt" sz="half" idx="10"/>
          </p:nvPr>
        </p:nvSpPr>
        <p:spPr>
          <a:xfrm>
            <a:off x="0" y="188640"/>
            <a:ext cx="2133600" cy="365125"/>
          </a:xfrm>
        </p:spPr>
        <p:txBody>
          <a:bodyPr/>
          <a:lstStyle/>
          <a:p>
            <a:r>
              <a:rPr lang="ar-AE" sz="2000" dirty="0" smtClean="0">
                <a:solidFill>
                  <a:schemeClr val="tx1"/>
                </a:solidFill>
                <a:latin typeface="Aharoni" pitchFamily="2" charset="-79"/>
                <a:cs typeface="Traditional Arabic" pitchFamily="18" charset="-78"/>
              </a:rPr>
              <a:t>الأحد   </a:t>
            </a:r>
            <a:r>
              <a:rPr lang="he-IL" sz="2000" dirty="0" smtClean="0">
                <a:solidFill>
                  <a:schemeClr val="tx1"/>
                </a:solidFill>
                <a:latin typeface="Aharoni" pitchFamily="2" charset="-79"/>
                <a:cs typeface="Aharoni" pitchFamily="2" charset="-79"/>
              </a:rPr>
              <a:t>29/1/2012</a:t>
            </a:r>
          </a:p>
          <a:p>
            <a:endParaRPr lang="he-IL" dirty="0"/>
          </a:p>
        </p:txBody>
      </p:sp>
      <p:pic>
        <p:nvPicPr>
          <p:cNvPr id="5" name="תמונה 4" descr="1326274479862.gif"/>
          <p:cNvPicPr>
            <a:picLocks noChangeAspect="1"/>
          </p:cNvPicPr>
          <p:nvPr/>
        </p:nvPicPr>
        <p:blipFill>
          <a:blip r:embed="rId3" cstate="print"/>
          <a:stretch>
            <a:fillRect/>
          </a:stretch>
        </p:blipFill>
        <p:spPr>
          <a:xfrm>
            <a:off x="4355976" y="3068960"/>
            <a:ext cx="1173800" cy="1129084"/>
          </a:xfrm>
          <a:prstGeom prst="rect">
            <a:avLst/>
          </a:prstGeom>
        </p:spPr>
      </p:pic>
      <p:pic>
        <p:nvPicPr>
          <p:cNvPr id="7" name="תמונה 6" descr="7.gif"/>
          <p:cNvPicPr>
            <a:picLocks noChangeAspect="1"/>
          </p:cNvPicPr>
          <p:nvPr/>
        </p:nvPicPr>
        <p:blipFill>
          <a:blip r:embed="rId4" cstate="print"/>
          <a:stretch>
            <a:fillRect/>
          </a:stretch>
        </p:blipFill>
        <p:spPr>
          <a:xfrm>
            <a:off x="1475656" y="1124744"/>
            <a:ext cx="4514850" cy="2895600"/>
          </a:xfrm>
          <a:prstGeom prst="rect">
            <a:avLst/>
          </a:prstGeom>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תמונה 3" descr="flower-pattern-powerpoint.jpg"/>
          <p:cNvPicPr>
            <a:picLocks noChangeAspect="1"/>
          </p:cNvPicPr>
          <p:nvPr/>
        </p:nvPicPr>
        <p:blipFill>
          <a:blip r:embed="rId2" cstate="print"/>
          <a:stretch>
            <a:fillRect/>
          </a:stretch>
        </p:blipFill>
        <p:spPr>
          <a:xfrm>
            <a:off x="0" y="-27384"/>
            <a:ext cx="9180512" cy="6885384"/>
          </a:xfrm>
          <a:prstGeom prst="rect">
            <a:avLst/>
          </a:prstGeom>
        </p:spPr>
      </p:pic>
      <p:sp>
        <p:nvSpPr>
          <p:cNvPr id="6" name="מציין מיקום של תאריך 5"/>
          <p:cNvSpPr>
            <a:spLocks noGrp="1"/>
          </p:cNvSpPr>
          <p:nvPr>
            <p:ph type="dt" sz="half" idx="10"/>
          </p:nvPr>
        </p:nvSpPr>
        <p:spPr>
          <a:xfrm>
            <a:off x="0" y="188640"/>
            <a:ext cx="2133600" cy="365125"/>
          </a:xfrm>
        </p:spPr>
        <p:txBody>
          <a:bodyPr/>
          <a:lstStyle/>
          <a:p>
            <a:r>
              <a:rPr lang="ar-AE" sz="2000" dirty="0" smtClean="0">
                <a:solidFill>
                  <a:schemeClr val="tx1"/>
                </a:solidFill>
                <a:latin typeface="Aharoni" pitchFamily="2" charset="-79"/>
                <a:cs typeface="Traditional Arabic" pitchFamily="18" charset="-78"/>
              </a:rPr>
              <a:t>الأحد   </a:t>
            </a:r>
            <a:r>
              <a:rPr lang="he-IL" sz="2000" dirty="0" smtClean="0">
                <a:solidFill>
                  <a:schemeClr val="tx1"/>
                </a:solidFill>
                <a:latin typeface="Aharoni" pitchFamily="2" charset="-79"/>
                <a:cs typeface="Aharoni" pitchFamily="2" charset="-79"/>
              </a:rPr>
              <a:t>29/1/2012</a:t>
            </a:r>
          </a:p>
          <a:p>
            <a:endParaRPr lang="he-IL" dirty="0"/>
          </a:p>
        </p:txBody>
      </p:sp>
      <p:sp>
        <p:nvSpPr>
          <p:cNvPr id="8" name="TextBox 7"/>
          <p:cNvSpPr txBox="1"/>
          <p:nvPr/>
        </p:nvSpPr>
        <p:spPr>
          <a:xfrm>
            <a:off x="755576" y="620688"/>
            <a:ext cx="7704856" cy="6001643"/>
          </a:xfrm>
          <a:prstGeom prst="rect">
            <a:avLst/>
          </a:prstGeom>
          <a:noFill/>
        </p:spPr>
        <p:txBody>
          <a:bodyPr wrap="square" rtlCol="1">
            <a:spAutoFit/>
          </a:bodyPr>
          <a:lstStyle/>
          <a:p>
            <a:r>
              <a:rPr lang="ar-AE" sz="4800" dirty="0" smtClean="0">
                <a:latin typeface="Traditional Arabic" pitchFamily="18" charset="-78"/>
                <a:cs typeface="Traditional Arabic" pitchFamily="18" charset="-78"/>
              </a:rPr>
              <a:t>الفرض المنزلي – </a:t>
            </a:r>
          </a:p>
          <a:p>
            <a:endParaRPr lang="ar-AE" sz="4800" dirty="0" smtClean="0">
              <a:latin typeface="Traditional Arabic" pitchFamily="18" charset="-78"/>
              <a:cs typeface="Traditional Arabic" pitchFamily="18" charset="-78"/>
            </a:endParaRPr>
          </a:p>
          <a:p>
            <a:pPr>
              <a:buFontTx/>
              <a:buChar char="-"/>
            </a:pPr>
            <a:r>
              <a:rPr lang="ar-SA" sz="4800" dirty="0" smtClean="0">
                <a:latin typeface="Traditional Arabic" pitchFamily="18" charset="-78"/>
                <a:cs typeface="Traditional Arabic" pitchFamily="18" charset="-78"/>
              </a:rPr>
              <a:t>ماذا لو خيرت بين كلب طبيعي وكلب آلي، ماذا تختار؟</a:t>
            </a:r>
            <a:r>
              <a:rPr lang="ar-AE" sz="4800" smtClean="0">
                <a:latin typeface="Traditional Arabic" pitchFamily="18" charset="-78"/>
                <a:cs typeface="Traditional Arabic" pitchFamily="18" charset="-78"/>
              </a:rPr>
              <a:t> لماذا؟</a:t>
            </a:r>
            <a:endParaRPr lang="ar-AE" sz="4800" dirty="0" smtClean="0">
              <a:latin typeface="Traditional Arabic" pitchFamily="18" charset="-78"/>
              <a:cs typeface="Traditional Arabic" pitchFamily="18" charset="-78"/>
            </a:endParaRPr>
          </a:p>
          <a:p>
            <a:pPr>
              <a:buFontTx/>
              <a:buChar char="-"/>
            </a:pPr>
            <a:endParaRPr lang="ar-AE" sz="4800" dirty="0" smtClean="0">
              <a:latin typeface="Traditional Arabic" pitchFamily="18" charset="-78"/>
              <a:cs typeface="Traditional Arabic" pitchFamily="18" charset="-78"/>
            </a:endParaRPr>
          </a:p>
          <a:p>
            <a:pPr>
              <a:buFontTx/>
              <a:buChar char="-"/>
            </a:pPr>
            <a:r>
              <a:rPr lang="ar-AE" sz="4800" dirty="0" smtClean="0">
                <a:latin typeface="Traditional Arabic" pitchFamily="18" charset="-78"/>
                <a:cs typeface="Traditional Arabic" pitchFamily="18" charset="-78"/>
              </a:rPr>
              <a:t> ماذا لو كنت ترغب في </a:t>
            </a:r>
            <a:r>
              <a:rPr lang="ar-AE" sz="4800" dirty="0" err="1" smtClean="0">
                <a:latin typeface="Traditional Arabic" pitchFamily="18" charset="-78"/>
                <a:cs typeface="Traditional Arabic" pitchFamily="18" charset="-78"/>
              </a:rPr>
              <a:t>إقتناء</a:t>
            </a:r>
            <a:r>
              <a:rPr lang="ar-AE" sz="4800" dirty="0" smtClean="0">
                <a:latin typeface="Traditional Arabic" pitchFamily="18" charset="-78"/>
                <a:cs typeface="Traditional Arabic" pitchFamily="18" charset="-78"/>
              </a:rPr>
              <a:t> حيوان أليف وتم الرفض من احد الوالدين، ماذا كنت ستفعل؟</a:t>
            </a:r>
          </a:p>
          <a:p>
            <a:endParaRPr lang="he-IL" sz="4800" dirty="0">
              <a:latin typeface="Traditional Arabic" pitchFamily="18" charset="-78"/>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תמונה 3" descr="flower-pattern-powerpoint.jpg"/>
          <p:cNvPicPr>
            <a:picLocks noChangeAspect="1"/>
          </p:cNvPicPr>
          <p:nvPr/>
        </p:nvPicPr>
        <p:blipFill>
          <a:blip r:embed="rId2" cstate="print"/>
          <a:stretch>
            <a:fillRect/>
          </a:stretch>
        </p:blipFill>
        <p:spPr>
          <a:xfrm>
            <a:off x="0" y="-27384"/>
            <a:ext cx="9180512" cy="6885384"/>
          </a:xfrm>
          <a:prstGeom prst="rect">
            <a:avLst/>
          </a:prstGeom>
        </p:spPr>
      </p:pic>
      <p:sp>
        <p:nvSpPr>
          <p:cNvPr id="6" name="מציין מיקום של תאריך 5"/>
          <p:cNvSpPr>
            <a:spLocks noGrp="1"/>
          </p:cNvSpPr>
          <p:nvPr>
            <p:ph type="dt" sz="half" idx="10"/>
          </p:nvPr>
        </p:nvSpPr>
        <p:spPr>
          <a:xfrm>
            <a:off x="0" y="188640"/>
            <a:ext cx="2133600" cy="365125"/>
          </a:xfrm>
        </p:spPr>
        <p:txBody>
          <a:bodyPr/>
          <a:lstStyle/>
          <a:p>
            <a:r>
              <a:rPr lang="ar-AE" sz="2000" dirty="0" smtClean="0">
                <a:solidFill>
                  <a:schemeClr val="tx1"/>
                </a:solidFill>
                <a:latin typeface="Aharoni" pitchFamily="2" charset="-79"/>
                <a:cs typeface="Traditional Arabic" pitchFamily="18" charset="-78"/>
              </a:rPr>
              <a:t>الأحد   </a:t>
            </a:r>
            <a:r>
              <a:rPr lang="he-IL" sz="2000" dirty="0" smtClean="0">
                <a:solidFill>
                  <a:schemeClr val="tx1"/>
                </a:solidFill>
                <a:latin typeface="Aharoni" pitchFamily="2" charset="-79"/>
                <a:cs typeface="Aharoni" pitchFamily="2" charset="-79"/>
              </a:rPr>
              <a:t>29/1/2012</a:t>
            </a:r>
          </a:p>
          <a:p>
            <a:endParaRPr lang="he-IL" dirty="0"/>
          </a:p>
        </p:txBody>
      </p:sp>
      <p:sp>
        <p:nvSpPr>
          <p:cNvPr id="8" name="TextBox 7"/>
          <p:cNvSpPr txBox="1"/>
          <p:nvPr/>
        </p:nvSpPr>
        <p:spPr>
          <a:xfrm>
            <a:off x="1331640" y="980728"/>
            <a:ext cx="6768752" cy="3046988"/>
          </a:xfrm>
          <a:prstGeom prst="rect">
            <a:avLst/>
          </a:prstGeom>
          <a:noFill/>
        </p:spPr>
        <p:txBody>
          <a:bodyPr wrap="square" rtlCol="1">
            <a:spAutoFit/>
          </a:bodyPr>
          <a:lstStyle/>
          <a:p>
            <a:r>
              <a:rPr lang="ar-AE" sz="4800" dirty="0" smtClean="0">
                <a:latin typeface="Traditional Arabic" pitchFamily="18" charset="-78"/>
                <a:cs typeface="Traditional Arabic" pitchFamily="18" charset="-78"/>
              </a:rPr>
              <a:t>إِنِ مَخْلوقاتِ الله تعالى </a:t>
            </a:r>
            <a:r>
              <a:rPr lang="ar-AE" sz="4800" dirty="0" smtClean="0">
                <a:latin typeface="Traditional Arabic" pitchFamily="18" charset="-78"/>
                <a:cs typeface="Traditional Arabic" pitchFamily="18" charset="-78"/>
              </a:rPr>
              <a:t>لا يُمْكِنُ </a:t>
            </a:r>
            <a:r>
              <a:rPr lang="ar-AE" sz="4800" dirty="0" err="1" smtClean="0">
                <a:latin typeface="Traditional Arabic" pitchFamily="18" charset="-78"/>
                <a:cs typeface="Traditional Arabic" pitchFamily="18" charset="-78"/>
              </a:rPr>
              <a:t>إِسْتِبْدالُها</a:t>
            </a:r>
            <a:r>
              <a:rPr lang="ar-AE" sz="4800" dirty="0" smtClean="0">
                <a:latin typeface="Traditional Arabic" pitchFamily="18" charset="-78"/>
                <a:cs typeface="Traditional Arabic" pitchFamily="18" charset="-78"/>
              </a:rPr>
              <a:t> بِأَيِ </a:t>
            </a:r>
            <a:r>
              <a:rPr lang="ar-AE" sz="4800" dirty="0" err="1" smtClean="0">
                <a:latin typeface="Traditional Arabic" pitchFamily="18" charset="-78"/>
                <a:cs typeface="Traditional Arabic" pitchFamily="18" charset="-78"/>
              </a:rPr>
              <a:t>إِبْتِكاراتٍ</a:t>
            </a:r>
            <a:r>
              <a:rPr lang="ar-AE" sz="4800" dirty="0" smtClean="0">
                <a:latin typeface="Traditional Arabic" pitchFamily="18" charset="-78"/>
                <a:cs typeface="Traditional Arabic" pitchFamily="18" charset="-78"/>
              </a:rPr>
              <a:t> </a:t>
            </a:r>
            <a:r>
              <a:rPr lang="ar-AE" sz="4800" dirty="0" smtClean="0">
                <a:latin typeface="Traditional Arabic" pitchFamily="18" charset="-78"/>
                <a:cs typeface="Traditional Arabic" pitchFamily="18" charset="-78"/>
              </a:rPr>
              <a:t>أُخْرى مِنْ يَدِ الْإِنْسانِ فَإِنَهُ لا بُدَ أَنْ يَكونَ بَيْنَهُما فَرْقٌ </a:t>
            </a:r>
            <a:r>
              <a:rPr lang="ar-AE" sz="4800" dirty="0" smtClean="0">
                <a:latin typeface="Traditional Arabic" pitchFamily="18" charset="-78"/>
                <a:cs typeface="Traditional Arabic" pitchFamily="18" charset="-78"/>
              </a:rPr>
              <a:t>شاسِعٌ مِثْلَ الإِحْساسِ .</a:t>
            </a:r>
            <a:endParaRPr lang="he-IL" sz="4800" dirty="0">
              <a:latin typeface="Traditional Arabic" pitchFamily="18" charset="-78"/>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תמונה 3" descr="flower-pattern-powerpoint.jpg"/>
          <p:cNvPicPr>
            <a:picLocks noChangeAspect="1"/>
          </p:cNvPicPr>
          <p:nvPr/>
        </p:nvPicPr>
        <p:blipFill>
          <a:blip r:embed="rId2" cstate="print"/>
          <a:stretch>
            <a:fillRect/>
          </a:stretch>
        </p:blipFill>
        <p:spPr>
          <a:xfrm>
            <a:off x="0" y="-27384"/>
            <a:ext cx="9180512" cy="6885384"/>
          </a:xfrm>
          <a:prstGeom prst="rect">
            <a:avLst/>
          </a:prstGeom>
        </p:spPr>
      </p:pic>
      <p:sp>
        <p:nvSpPr>
          <p:cNvPr id="6" name="מציין מיקום של תאריך 5"/>
          <p:cNvSpPr>
            <a:spLocks noGrp="1"/>
          </p:cNvSpPr>
          <p:nvPr>
            <p:ph type="dt" sz="half" idx="10"/>
          </p:nvPr>
        </p:nvSpPr>
        <p:spPr>
          <a:xfrm>
            <a:off x="0" y="188640"/>
            <a:ext cx="2133600" cy="365125"/>
          </a:xfrm>
        </p:spPr>
        <p:txBody>
          <a:bodyPr/>
          <a:lstStyle/>
          <a:p>
            <a:r>
              <a:rPr lang="ar-AE" sz="2000" dirty="0" smtClean="0">
                <a:solidFill>
                  <a:schemeClr val="tx1"/>
                </a:solidFill>
                <a:latin typeface="Aharoni" pitchFamily="2" charset="-79"/>
                <a:cs typeface="Traditional Arabic" pitchFamily="18" charset="-78"/>
              </a:rPr>
              <a:t>الأحد   </a:t>
            </a:r>
            <a:r>
              <a:rPr lang="he-IL" sz="2000" dirty="0" smtClean="0">
                <a:solidFill>
                  <a:schemeClr val="tx1"/>
                </a:solidFill>
                <a:latin typeface="Aharoni" pitchFamily="2" charset="-79"/>
                <a:cs typeface="Aharoni" pitchFamily="2" charset="-79"/>
              </a:rPr>
              <a:t>29/1/2012</a:t>
            </a:r>
          </a:p>
          <a:p>
            <a:endParaRPr lang="he-IL" dirty="0"/>
          </a:p>
        </p:txBody>
      </p:sp>
      <p:sp>
        <p:nvSpPr>
          <p:cNvPr id="8" name="מלבן 7"/>
          <p:cNvSpPr/>
          <p:nvPr/>
        </p:nvSpPr>
        <p:spPr>
          <a:xfrm>
            <a:off x="1268861" y="2967335"/>
            <a:ext cx="6606297" cy="1015663"/>
          </a:xfrm>
          <a:prstGeom prst="rect">
            <a:avLst/>
          </a:prstGeom>
          <a:noFill/>
        </p:spPr>
        <p:txBody>
          <a:bodyPr wrap="none" lIns="91440" tIns="45720" rIns="91440" bIns="45720">
            <a:spAutoFit/>
          </a:bodyPr>
          <a:lstStyle/>
          <a:p>
            <a:pPr algn="ctr"/>
            <a:r>
              <a:rPr lang="ar-AE" sz="6000" b="1"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نلتقي في الدرس القادم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תמונה 3" descr="flower-pattern-powerpoint.jpg"/>
          <p:cNvPicPr>
            <a:picLocks noChangeAspect="1"/>
          </p:cNvPicPr>
          <p:nvPr/>
        </p:nvPicPr>
        <p:blipFill>
          <a:blip r:embed="rId2" cstate="print"/>
          <a:stretch>
            <a:fillRect/>
          </a:stretch>
        </p:blipFill>
        <p:spPr>
          <a:xfrm>
            <a:off x="0" y="-27384"/>
            <a:ext cx="9180512" cy="6885384"/>
          </a:xfrm>
          <a:prstGeom prst="rect">
            <a:avLst/>
          </a:prstGeom>
        </p:spPr>
      </p:pic>
      <p:sp>
        <p:nvSpPr>
          <p:cNvPr id="6" name="מציין מיקום של תאריך 5"/>
          <p:cNvSpPr>
            <a:spLocks noGrp="1"/>
          </p:cNvSpPr>
          <p:nvPr>
            <p:ph type="dt" sz="half" idx="10"/>
          </p:nvPr>
        </p:nvSpPr>
        <p:spPr>
          <a:xfrm>
            <a:off x="0" y="188640"/>
            <a:ext cx="2133600" cy="365125"/>
          </a:xfrm>
        </p:spPr>
        <p:txBody>
          <a:bodyPr/>
          <a:lstStyle/>
          <a:p>
            <a:r>
              <a:rPr lang="ar-AE" sz="2000" dirty="0" smtClean="0">
                <a:solidFill>
                  <a:schemeClr val="tx1"/>
                </a:solidFill>
                <a:latin typeface="Aharoni" pitchFamily="2" charset="-79"/>
                <a:cs typeface="Traditional Arabic" pitchFamily="18" charset="-78"/>
              </a:rPr>
              <a:t>الأحد   </a:t>
            </a:r>
            <a:r>
              <a:rPr lang="he-IL" sz="2000" dirty="0" smtClean="0">
                <a:solidFill>
                  <a:schemeClr val="tx1"/>
                </a:solidFill>
                <a:latin typeface="Aharoni" pitchFamily="2" charset="-79"/>
                <a:cs typeface="Aharoni" pitchFamily="2" charset="-79"/>
              </a:rPr>
              <a:t>29/1/2012</a:t>
            </a:r>
          </a:p>
          <a:p>
            <a:endParaRPr lang="he-IL" dirty="0"/>
          </a:p>
        </p:txBody>
      </p:sp>
      <p:sp>
        <p:nvSpPr>
          <p:cNvPr id="7" name="TextBox 6"/>
          <p:cNvSpPr txBox="1"/>
          <p:nvPr/>
        </p:nvSpPr>
        <p:spPr>
          <a:xfrm>
            <a:off x="1547664" y="2132856"/>
            <a:ext cx="6480720" cy="923330"/>
          </a:xfrm>
          <a:prstGeom prst="rect">
            <a:avLst/>
          </a:prstGeom>
          <a:noFill/>
        </p:spPr>
        <p:txBody>
          <a:bodyPr wrap="square" rtlCol="1">
            <a:spAutoFit/>
          </a:bodyPr>
          <a:lstStyle/>
          <a:p>
            <a:r>
              <a:rPr lang="ar-AE" sz="5400" dirty="0" smtClean="0">
                <a:latin typeface="Traditional Arabic" pitchFamily="18" charset="-78"/>
                <a:cs typeface="Traditional Arabic" pitchFamily="18" charset="-78"/>
              </a:rPr>
              <a:t>ماذا تتوقع </a:t>
            </a:r>
            <a:r>
              <a:rPr lang="ar-AE" sz="5400" dirty="0" smtClean="0">
                <a:latin typeface="Traditional Arabic" pitchFamily="18" charset="-78"/>
                <a:cs typeface="Traditional Arabic" pitchFamily="18" charset="-78"/>
              </a:rPr>
              <a:t>أن يكون موضوع </a:t>
            </a:r>
            <a:r>
              <a:rPr lang="ar-AE" sz="5400" dirty="0" smtClean="0">
                <a:latin typeface="Traditional Arabic" pitchFamily="18" charset="-78"/>
                <a:cs typeface="Traditional Arabic" pitchFamily="18" charset="-78"/>
              </a:rPr>
              <a:t>الدرس؟</a:t>
            </a:r>
            <a:endParaRPr lang="he-IL" sz="5400" dirty="0">
              <a:latin typeface="Traditional Arabic" pitchFamily="18" charset="-78"/>
            </a:endParaRPr>
          </a:p>
        </p:txBody>
      </p:sp>
      <p:sp>
        <p:nvSpPr>
          <p:cNvPr id="9" name="TextBox 8"/>
          <p:cNvSpPr txBox="1"/>
          <p:nvPr/>
        </p:nvSpPr>
        <p:spPr>
          <a:xfrm>
            <a:off x="1763688" y="2538770"/>
            <a:ext cx="5328592" cy="923330"/>
          </a:xfrm>
          <a:prstGeom prst="rect">
            <a:avLst/>
          </a:prstGeom>
          <a:noFill/>
        </p:spPr>
        <p:txBody>
          <a:bodyPr wrap="square" rtlCol="1">
            <a:spAutoFit/>
          </a:bodyPr>
          <a:lstStyle/>
          <a:p>
            <a:r>
              <a:rPr lang="ar-AE" sz="5400" dirty="0" smtClean="0">
                <a:latin typeface="Traditional Arabic" pitchFamily="18" charset="-78"/>
                <a:cs typeface="Traditional Arabic" pitchFamily="18" charset="-78"/>
              </a:rPr>
              <a:t>موضوع الدرس هو :</a:t>
            </a:r>
          </a:p>
        </p:txBody>
      </p:sp>
      <p:sp>
        <p:nvSpPr>
          <p:cNvPr id="10" name="TextBox 9"/>
          <p:cNvSpPr txBox="1"/>
          <p:nvPr/>
        </p:nvSpPr>
        <p:spPr>
          <a:xfrm>
            <a:off x="216024" y="2937718"/>
            <a:ext cx="8532440" cy="923330"/>
          </a:xfrm>
          <a:prstGeom prst="rect">
            <a:avLst/>
          </a:prstGeom>
          <a:noFill/>
        </p:spPr>
        <p:txBody>
          <a:bodyPr wrap="square" rtlCol="1">
            <a:spAutoFit/>
          </a:bodyPr>
          <a:lstStyle/>
          <a:p>
            <a:r>
              <a:rPr lang="ar-SA" sz="5400" b="1" dirty="0" smtClean="0"/>
              <a:t>اَلْكلبُ الإلكترونيّ أمِ الْكلبُ الطَّبيعيُّ؟ </a:t>
            </a:r>
            <a:endParaRPr lang="en-US" sz="5400" b="1" dirty="0"/>
          </a:p>
        </p:txBody>
      </p:sp>
      <p:pic>
        <p:nvPicPr>
          <p:cNvPr id="11" name="תמונה 10" descr="Animals_Dogs.jpg"/>
          <p:cNvPicPr>
            <a:picLocks noChangeAspect="1"/>
          </p:cNvPicPr>
          <p:nvPr/>
        </p:nvPicPr>
        <p:blipFill>
          <a:blip r:embed="rId3" cstate="print"/>
          <a:stretch>
            <a:fillRect/>
          </a:stretch>
        </p:blipFill>
        <p:spPr>
          <a:xfrm>
            <a:off x="467544" y="3995682"/>
            <a:ext cx="3816424" cy="2862318"/>
          </a:xfrm>
          <a:prstGeom prst="rect">
            <a:avLst/>
          </a:prstGeom>
          <a:ln>
            <a:noFill/>
          </a:ln>
          <a:effectLst>
            <a:softEdge rad="112500"/>
          </a:effectLst>
        </p:spPr>
      </p:pic>
      <p:pic>
        <p:nvPicPr>
          <p:cNvPr id="12" name="תמונה 11" descr="080307233342CW13.jpg"/>
          <p:cNvPicPr>
            <a:picLocks noChangeAspect="1"/>
          </p:cNvPicPr>
          <p:nvPr/>
        </p:nvPicPr>
        <p:blipFill>
          <a:blip r:embed="rId4" cstate="print"/>
          <a:stretch>
            <a:fillRect/>
          </a:stretch>
        </p:blipFill>
        <p:spPr>
          <a:xfrm>
            <a:off x="5174546" y="1"/>
            <a:ext cx="3942972" cy="2852936"/>
          </a:xfrm>
          <a:prstGeom prst="rect">
            <a:avLst/>
          </a:prstGeom>
          <a:ln>
            <a:noFill/>
          </a:ln>
          <a:effectLst>
            <a:softEdge rad="112500"/>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xit" presetSubtype="32" fill="hold" grpId="0" nodeType="clickEffect">
                                  <p:stCondLst>
                                    <p:cond delay="0"/>
                                  </p:stCondLst>
                                  <p:childTnLst>
                                    <p:anim calcmode="lin" valueType="num">
                                      <p:cBhvr>
                                        <p:cTn id="6" dur="1000"/>
                                        <p:tgtEl>
                                          <p:spTgt spid="7"/>
                                        </p:tgtEl>
                                        <p:attrNameLst>
                                          <p:attrName>ppt_w</p:attrName>
                                        </p:attrNameLst>
                                      </p:cBhvr>
                                      <p:tavLst>
                                        <p:tav tm="0">
                                          <p:val>
                                            <p:strVal val="ppt_w"/>
                                          </p:val>
                                        </p:tav>
                                        <p:tav tm="100000">
                                          <p:val>
                                            <p:fltVal val="0"/>
                                          </p:val>
                                        </p:tav>
                                      </p:tavLst>
                                    </p:anim>
                                    <p:anim calcmode="lin" valueType="num">
                                      <p:cBhvr>
                                        <p:cTn id="7" dur="1000"/>
                                        <p:tgtEl>
                                          <p:spTgt spid="7"/>
                                        </p:tgtEl>
                                        <p:attrNameLst>
                                          <p:attrName>ppt_h</p:attrName>
                                        </p:attrNameLst>
                                      </p:cBhvr>
                                      <p:tavLst>
                                        <p:tav tm="0">
                                          <p:val>
                                            <p:strVal val="ppt_h"/>
                                          </p:val>
                                        </p:tav>
                                        <p:tav tm="100000">
                                          <p:val>
                                            <p:fltVal val="0"/>
                                          </p:val>
                                        </p:tav>
                                      </p:tavLst>
                                    </p:anim>
                                    <p:set>
                                      <p:cBhvr>
                                        <p:cTn id="8" dur="1" fill="hold">
                                          <p:stCondLst>
                                            <p:cond delay="999"/>
                                          </p:stCondLst>
                                        </p:cTn>
                                        <p:tgtEl>
                                          <p:spTgt spid="7"/>
                                        </p:tgtEl>
                                        <p:attrNameLst>
                                          <p:attrName>style.visibility</p:attrName>
                                        </p:attrNameLst>
                                      </p:cBhvr>
                                      <p:to>
                                        <p:strVal val="hidden"/>
                                      </p:to>
                                    </p:set>
                                  </p:childTnLst>
                                </p:cTn>
                              </p:par>
                            </p:childTnLst>
                          </p:cTn>
                        </p:par>
                      </p:childTnLst>
                    </p:cTn>
                  </p:par>
                  <p:par>
                    <p:cTn id="9" fill="hold">
                      <p:stCondLst>
                        <p:cond delay="indefinite"/>
                      </p:stCondLst>
                      <p:childTnLst>
                        <p:par>
                          <p:cTn id="10" fill="hold">
                            <p:stCondLst>
                              <p:cond delay="0"/>
                            </p:stCondLst>
                            <p:childTnLst>
                              <p:par>
                                <p:cTn id="11" presetID="39" presetClass="entr" presetSubtype="0" accel="100000" fill="hold" grpId="1"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p:cTn id="13" dur="1000" fill="hold"/>
                                        <p:tgtEl>
                                          <p:spTgt spid="9"/>
                                        </p:tgtEl>
                                        <p:attrNameLst>
                                          <p:attrName>ppt_h</p:attrName>
                                        </p:attrNameLst>
                                      </p:cBhvr>
                                      <p:tavLst>
                                        <p:tav tm="0">
                                          <p:val>
                                            <p:strVal val="#ppt_h/20"/>
                                          </p:val>
                                        </p:tav>
                                        <p:tav tm="50000">
                                          <p:val>
                                            <p:strVal val="#ppt_h/20"/>
                                          </p:val>
                                        </p:tav>
                                        <p:tav tm="100000">
                                          <p:val>
                                            <p:strVal val="#ppt_h"/>
                                          </p:val>
                                        </p:tav>
                                      </p:tavLst>
                                    </p:anim>
                                    <p:anim calcmode="lin" valueType="num">
                                      <p:cBhvr>
                                        <p:cTn id="14" dur="1000" fill="hold"/>
                                        <p:tgtEl>
                                          <p:spTgt spid="9"/>
                                        </p:tgtEl>
                                        <p:attrNameLst>
                                          <p:attrName>ppt_w</p:attrName>
                                        </p:attrNameLst>
                                      </p:cBhvr>
                                      <p:tavLst>
                                        <p:tav tm="0">
                                          <p:val>
                                            <p:strVal val="#ppt_w+.3"/>
                                          </p:val>
                                        </p:tav>
                                        <p:tav tm="50000">
                                          <p:val>
                                            <p:strVal val="#ppt_w+.3"/>
                                          </p:val>
                                        </p:tav>
                                        <p:tav tm="100000">
                                          <p:val>
                                            <p:strVal val="#ppt_w"/>
                                          </p:val>
                                        </p:tav>
                                      </p:tavLst>
                                    </p:anim>
                                    <p:anim calcmode="lin" valueType="num">
                                      <p:cBhvr>
                                        <p:cTn id="15" dur="1000" fill="hold"/>
                                        <p:tgtEl>
                                          <p:spTgt spid="9"/>
                                        </p:tgtEl>
                                        <p:attrNameLst>
                                          <p:attrName>ppt_x</p:attrName>
                                        </p:attrNameLst>
                                      </p:cBhvr>
                                      <p:tavLst>
                                        <p:tav tm="0">
                                          <p:val>
                                            <p:strVal val="#ppt_x-.3"/>
                                          </p:val>
                                        </p:tav>
                                        <p:tav tm="50000">
                                          <p:val>
                                            <p:strVal val="#ppt_x"/>
                                          </p:val>
                                        </p:tav>
                                        <p:tav tm="100000">
                                          <p:val>
                                            <p:strVal val="#ppt_x"/>
                                          </p:val>
                                        </p:tav>
                                      </p:tavLst>
                                    </p:anim>
                                    <p:anim calcmode="lin" valueType="num">
                                      <p:cBhvr>
                                        <p:cTn id="16" dur="10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3" presetClass="exit" presetSubtype="32" fill="hold" grpId="0" nodeType="clickEffect">
                                  <p:stCondLst>
                                    <p:cond delay="0"/>
                                  </p:stCondLst>
                                  <p:childTnLst>
                                    <p:anim calcmode="lin" valueType="num">
                                      <p:cBhvr>
                                        <p:cTn id="20" dur="1000"/>
                                        <p:tgtEl>
                                          <p:spTgt spid="9"/>
                                        </p:tgtEl>
                                        <p:attrNameLst>
                                          <p:attrName>ppt_w</p:attrName>
                                        </p:attrNameLst>
                                      </p:cBhvr>
                                      <p:tavLst>
                                        <p:tav tm="0">
                                          <p:val>
                                            <p:strVal val="ppt_w"/>
                                          </p:val>
                                        </p:tav>
                                        <p:tav tm="100000">
                                          <p:val>
                                            <p:fltVal val="0"/>
                                          </p:val>
                                        </p:tav>
                                      </p:tavLst>
                                    </p:anim>
                                    <p:anim calcmode="lin" valueType="num">
                                      <p:cBhvr>
                                        <p:cTn id="21" dur="1000"/>
                                        <p:tgtEl>
                                          <p:spTgt spid="9"/>
                                        </p:tgtEl>
                                        <p:attrNameLst>
                                          <p:attrName>ppt_h</p:attrName>
                                        </p:attrNameLst>
                                      </p:cBhvr>
                                      <p:tavLst>
                                        <p:tav tm="0">
                                          <p:val>
                                            <p:strVal val="ppt_h"/>
                                          </p:val>
                                        </p:tav>
                                        <p:tav tm="100000">
                                          <p:val>
                                            <p:fltVal val="0"/>
                                          </p:val>
                                        </p:tav>
                                      </p:tavLst>
                                    </p:anim>
                                    <p:set>
                                      <p:cBhvr>
                                        <p:cTn id="22" dur="1" fill="hold">
                                          <p:stCondLst>
                                            <p:cond delay="999"/>
                                          </p:stCondLst>
                                        </p:cTn>
                                        <p:tgtEl>
                                          <p:spTgt spid="9"/>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37" presetClass="entr" presetSubtype="0" fill="hold"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fade">
                                      <p:cBhvr>
                                        <p:cTn id="27" dur="1000"/>
                                        <p:tgtEl>
                                          <p:spTgt spid="11"/>
                                        </p:tgtEl>
                                      </p:cBhvr>
                                    </p:animEffect>
                                    <p:anim calcmode="lin" valueType="num">
                                      <p:cBhvr>
                                        <p:cTn id="28" dur="1000" fill="hold"/>
                                        <p:tgtEl>
                                          <p:spTgt spid="11"/>
                                        </p:tgtEl>
                                        <p:attrNameLst>
                                          <p:attrName>ppt_x</p:attrName>
                                        </p:attrNameLst>
                                      </p:cBhvr>
                                      <p:tavLst>
                                        <p:tav tm="0">
                                          <p:val>
                                            <p:strVal val="#ppt_x"/>
                                          </p:val>
                                        </p:tav>
                                        <p:tav tm="100000">
                                          <p:val>
                                            <p:strVal val="#ppt_x"/>
                                          </p:val>
                                        </p:tav>
                                      </p:tavLst>
                                    </p:anim>
                                    <p:anim calcmode="lin" valueType="num">
                                      <p:cBhvr>
                                        <p:cTn id="29" dur="900" decel="100000" fill="hold"/>
                                        <p:tgtEl>
                                          <p:spTgt spid="11"/>
                                        </p:tgtEl>
                                        <p:attrNameLst>
                                          <p:attrName>ppt_y</p:attrName>
                                        </p:attrNameLst>
                                      </p:cBhvr>
                                      <p:tavLst>
                                        <p:tav tm="0">
                                          <p:val>
                                            <p:strVal val="#ppt_y+1"/>
                                          </p:val>
                                        </p:tav>
                                        <p:tav tm="100000">
                                          <p:val>
                                            <p:strVal val="#ppt_y-.03"/>
                                          </p:val>
                                        </p:tav>
                                      </p:tavLst>
                                    </p:anim>
                                    <p:anim calcmode="lin" valueType="num">
                                      <p:cBhvr>
                                        <p:cTn id="30" dur="100" accel="100000" fill="hold">
                                          <p:stCondLst>
                                            <p:cond delay="900"/>
                                          </p:stCondLst>
                                        </p:cTn>
                                        <p:tgtEl>
                                          <p:spTgt spid="11"/>
                                        </p:tgtEl>
                                        <p:attrNameLst>
                                          <p:attrName>ppt_y</p:attrName>
                                        </p:attrNameLst>
                                      </p:cBhvr>
                                      <p:tavLst>
                                        <p:tav tm="0">
                                          <p:val>
                                            <p:strVal val="#ppt_y-.03"/>
                                          </p:val>
                                        </p:tav>
                                        <p:tav tm="100000">
                                          <p:val>
                                            <p:strVal val="#ppt_y"/>
                                          </p:val>
                                        </p:tav>
                                      </p:tavLst>
                                    </p:anim>
                                  </p:childTnLst>
                                </p:cTn>
                              </p:par>
                              <p:par>
                                <p:cTn id="31" presetID="37" presetClass="entr" presetSubtype="0" fill="hold" nodeType="withEffect">
                                  <p:stCondLst>
                                    <p:cond delay="0"/>
                                  </p:stCondLst>
                                  <p:childTnLst>
                                    <p:set>
                                      <p:cBhvr>
                                        <p:cTn id="32" dur="1" fill="hold">
                                          <p:stCondLst>
                                            <p:cond delay="0"/>
                                          </p:stCondLst>
                                        </p:cTn>
                                        <p:tgtEl>
                                          <p:spTgt spid="12"/>
                                        </p:tgtEl>
                                        <p:attrNameLst>
                                          <p:attrName>style.visibility</p:attrName>
                                        </p:attrNameLst>
                                      </p:cBhvr>
                                      <p:to>
                                        <p:strVal val="visible"/>
                                      </p:to>
                                    </p:set>
                                    <p:animEffect transition="in" filter="fade">
                                      <p:cBhvr>
                                        <p:cTn id="33" dur="1000"/>
                                        <p:tgtEl>
                                          <p:spTgt spid="12"/>
                                        </p:tgtEl>
                                      </p:cBhvr>
                                    </p:animEffect>
                                    <p:anim calcmode="lin" valueType="num">
                                      <p:cBhvr>
                                        <p:cTn id="34" dur="1000" fill="hold"/>
                                        <p:tgtEl>
                                          <p:spTgt spid="12"/>
                                        </p:tgtEl>
                                        <p:attrNameLst>
                                          <p:attrName>ppt_x</p:attrName>
                                        </p:attrNameLst>
                                      </p:cBhvr>
                                      <p:tavLst>
                                        <p:tav tm="0">
                                          <p:val>
                                            <p:strVal val="#ppt_x"/>
                                          </p:val>
                                        </p:tav>
                                        <p:tav tm="100000">
                                          <p:val>
                                            <p:strVal val="#ppt_x"/>
                                          </p:val>
                                        </p:tav>
                                      </p:tavLst>
                                    </p:anim>
                                    <p:anim calcmode="lin" valueType="num">
                                      <p:cBhvr>
                                        <p:cTn id="35" dur="900" decel="100000" fill="hold"/>
                                        <p:tgtEl>
                                          <p:spTgt spid="12"/>
                                        </p:tgtEl>
                                        <p:attrNameLst>
                                          <p:attrName>ppt_y</p:attrName>
                                        </p:attrNameLst>
                                      </p:cBhvr>
                                      <p:tavLst>
                                        <p:tav tm="0">
                                          <p:val>
                                            <p:strVal val="#ppt_y+1"/>
                                          </p:val>
                                        </p:tav>
                                        <p:tav tm="100000">
                                          <p:val>
                                            <p:strVal val="#ppt_y-.03"/>
                                          </p:val>
                                        </p:tav>
                                      </p:tavLst>
                                    </p:anim>
                                    <p:anim calcmode="lin" valueType="num">
                                      <p:cBhvr>
                                        <p:cTn id="36" dur="100" accel="100000" fill="hold">
                                          <p:stCondLst>
                                            <p:cond delay="900"/>
                                          </p:stCondLst>
                                        </p:cTn>
                                        <p:tgtEl>
                                          <p:spTgt spid="12"/>
                                        </p:tgtEl>
                                        <p:attrNameLst>
                                          <p:attrName>ppt_y</p:attrName>
                                        </p:attrNameLst>
                                      </p:cBhvr>
                                      <p:tavLst>
                                        <p:tav tm="0">
                                          <p:val>
                                            <p:strVal val="#ppt_y-.03"/>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52" presetClass="entr" presetSubtype="0" fill="hold" grpId="0" nodeType="clickEffect">
                                  <p:stCondLst>
                                    <p:cond delay="0"/>
                                  </p:stCondLst>
                                  <p:childTnLst>
                                    <p:set>
                                      <p:cBhvr>
                                        <p:cTn id="40" dur="1" fill="hold">
                                          <p:stCondLst>
                                            <p:cond delay="0"/>
                                          </p:stCondLst>
                                        </p:cTn>
                                        <p:tgtEl>
                                          <p:spTgt spid="10"/>
                                        </p:tgtEl>
                                        <p:attrNameLst>
                                          <p:attrName>style.visibility</p:attrName>
                                        </p:attrNameLst>
                                      </p:cBhvr>
                                      <p:to>
                                        <p:strVal val="visible"/>
                                      </p:to>
                                    </p:set>
                                    <p:animScale>
                                      <p:cBhvr>
                                        <p:cTn id="41" dur="1000" decel="50000" fill="hold">
                                          <p:stCondLst>
                                            <p:cond delay="0"/>
                                          </p:stCondLst>
                                        </p:cTn>
                                        <p:tgtEl>
                                          <p:spTgt spid="10"/>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42" dur="1000" decel="50000" fill="hold">
                                          <p:stCondLst>
                                            <p:cond delay="0"/>
                                          </p:stCondLst>
                                        </p:cTn>
                                        <p:tgtEl>
                                          <p:spTgt spid="10"/>
                                        </p:tgtEl>
                                        <p:attrNameLst>
                                          <p:attrName>ppt_x</p:attrName>
                                          <p:attrName>ppt_y</p:attrName>
                                        </p:attrNameLst>
                                      </p:cBhvr>
                                    </p:animMotion>
                                    <p:animEffect transition="in" filter="fade">
                                      <p:cBhvr>
                                        <p:cTn id="43"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P spid="9" grpId="1"/>
      <p:bldP spid="1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תמונה 3" descr="flower-pattern-powerpoint.jpg"/>
          <p:cNvPicPr>
            <a:picLocks noChangeAspect="1"/>
          </p:cNvPicPr>
          <p:nvPr/>
        </p:nvPicPr>
        <p:blipFill>
          <a:blip r:embed="rId2" cstate="print"/>
          <a:stretch>
            <a:fillRect/>
          </a:stretch>
        </p:blipFill>
        <p:spPr>
          <a:xfrm>
            <a:off x="0" y="-27384"/>
            <a:ext cx="9180512" cy="6885384"/>
          </a:xfrm>
          <a:prstGeom prst="rect">
            <a:avLst/>
          </a:prstGeom>
        </p:spPr>
      </p:pic>
      <p:sp>
        <p:nvSpPr>
          <p:cNvPr id="6" name="מציין מיקום של תאריך 5"/>
          <p:cNvSpPr>
            <a:spLocks noGrp="1"/>
          </p:cNvSpPr>
          <p:nvPr>
            <p:ph type="dt" sz="half" idx="10"/>
          </p:nvPr>
        </p:nvSpPr>
        <p:spPr>
          <a:xfrm>
            <a:off x="0" y="188640"/>
            <a:ext cx="2133600" cy="365125"/>
          </a:xfrm>
        </p:spPr>
        <p:txBody>
          <a:bodyPr/>
          <a:lstStyle/>
          <a:p>
            <a:r>
              <a:rPr lang="ar-AE" sz="2000" dirty="0" smtClean="0">
                <a:solidFill>
                  <a:schemeClr val="tx1"/>
                </a:solidFill>
                <a:latin typeface="Aharoni" pitchFamily="2" charset="-79"/>
                <a:cs typeface="Traditional Arabic" pitchFamily="18" charset="-78"/>
              </a:rPr>
              <a:t>الأحد   </a:t>
            </a:r>
            <a:r>
              <a:rPr lang="he-IL" sz="2000" dirty="0" smtClean="0">
                <a:solidFill>
                  <a:schemeClr val="tx1"/>
                </a:solidFill>
                <a:latin typeface="Aharoni" pitchFamily="2" charset="-79"/>
                <a:cs typeface="Aharoni" pitchFamily="2" charset="-79"/>
              </a:rPr>
              <a:t>29/1/2012</a:t>
            </a:r>
          </a:p>
        </p:txBody>
      </p:sp>
      <p:sp>
        <p:nvSpPr>
          <p:cNvPr id="7" name="TextBox 6"/>
          <p:cNvSpPr txBox="1"/>
          <p:nvPr/>
        </p:nvSpPr>
        <p:spPr>
          <a:xfrm>
            <a:off x="827584" y="1053311"/>
            <a:ext cx="7704856" cy="4031873"/>
          </a:xfrm>
          <a:prstGeom prst="rect">
            <a:avLst/>
          </a:prstGeom>
          <a:noFill/>
        </p:spPr>
        <p:txBody>
          <a:bodyPr wrap="square" rtlCol="1">
            <a:spAutoFit/>
          </a:bodyPr>
          <a:lstStyle/>
          <a:p>
            <a:pPr algn="ctr"/>
            <a:r>
              <a:rPr lang="ar-SA" sz="3200" b="1" dirty="0" smtClean="0">
                <a:latin typeface="Traditional Arabic" pitchFamily="18" charset="-78"/>
                <a:cs typeface="Traditional Arabic" pitchFamily="18" charset="-78"/>
              </a:rPr>
              <a:t>اَلْكلبُ الإلكترونيّ أمِ الْكلبُ الطَّبيعيُّ؟ </a:t>
            </a:r>
            <a:endParaRPr lang="en-US" sz="3200" b="1" dirty="0" smtClean="0">
              <a:latin typeface="Traditional Arabic" pitchFamily="18" charset="-78"/>
              <a:cs typeface="Traditional Arabic" pitchFamily="18" charset="-78"/>
            </a:endParaRPr>
          </a:p>
          <a:p>
            <a:pPr algn="ctr"/>
            <a:endParaRPr lang="en-US" sz="3200" dirty="0" smtClean="0">
              <a:latin typeface="Traditional Arabic" pitchFamily="18" charset="-78"/>
              <a:cs typeface="Traditional Arabic" pitchFamily="18" charset="-78"/>
            </a:endParaRPr>
          </a:p>
          <a:p>
            <a:pPr algn="ctr"/>
            <a:r>
              <a:rPr lang="ar-SA" sz="3200" dirty="0" smtClean="0">
                <a:latin typeface="Traditional Arabic" pitchFamily="18" charset="-78"/>
                <a:cs typeface="Traditional Arabic" pitchFamily="18" charset="-78"/>
              </a:rPr>
              <a:t>كانَ الأولادُ الصّغارُ </a:t>
            </a:r>
            <a:r>
              <a:rPr lang="ar-SA" sz="3200" dirty="0" err="1" smtClean="0">
                <a:latin typeface="Traditional Arabic" pitchFamily="18" charset="-78"/>
                <a:cs typeface="Traditional Arabic" pitchFamily="18" charset="-78"/>
              </a:rPr>
              <a:t>ي</a:t>
            </a:r>
            <a:r>
              <a:rPr lang="ar-AE" sz="3200" dirty="0" smtClean="0">
                <a:latin typeface="Traditional Arabic" pitchFamily="18" charset="-78"/>
                <a:cs typeface="Traditional Arabic" pitchFamily="18" charset="-78"/>
              </a:rPr>
              <a:t>َ</a:t>
            </a:r>
            <a:r>
              <a:rPr lang="ar-SA" sz="3200" dirty="0" smtClean="0">
                <a:latin typeface="Traditional Arabic" pitchFamily="18" charset="-78"/>
                <a:cs typeface="Traditional Arabic" pitchFamily="18" charset="-78"/>
              </a:rPr>
              <a:t>ح</a:t>
            </a:r>
            <a:r>
              <a:rPr lang="ar-AE" sz="3200" dirty="0" smtClean="0">
                <a:latin typeface="Traditional Arabic" pitchFamily="18" charset="-78"/>
                <a:cs typeface="Traditional Arabic" pitchFamily="18" charset="-78"/>
              </a:rPr>
              <a:t>ْ</a:t>
            </a:r>
            <a:r>
              <a:rPr lang="ar-SA" sz="3200" dirty="0" err="1" smtClean="0">
                <a:latin typeface="Traditional Arabic" pitchFamily="18" charset="-78"/>
                <a:cs typeface="Traditional Arabic" pitchFamily="18" charset="-78"/>
              </a:rPr>
              <a:t>لُمونَ</a:t>
            </a:r>
            <a:r>
              <a:rPr lang="ar-SA" sz="3200" dirty="0" smtClean="0">
                <a:latin typeface="Traditional Arabic" pitchFamily="18" charset="-78"/>
                <a:cs typeface="Traditional Arabic" pitchFamily="18" charset="-78"/>
              </a:rPr>
              <a:t> ب</a:t>
            </a:r>
            <a:r>
              <a:rPr lang="ar-AE" sz="3200" dirty="0" smtClean="0">
                <a:latin typeface="Traditional Arabic" pitchFamily="18" charset="-78"/>
                <a:cs typeface="Traditional Arabic" pitchFamily="18" charset="-78"/>
              </a:rPr>
              <a:t>إ</a:t>
            </a:r>
            <a:r>
              <a:rPr lang="ar-SA" sz="3200" dirty="0" err="1" smtClean="0">
                <a:latin typeface="Traditional Arabic" pitchFamily="18" charset="-78"/>
                <a:cs typeface="Traditional Arabic" pitchFamily="18" charset="-78"/>
              </a:rPr>
              <a:t>قتناءِ</a:t>
            </a:r>
            <a:r>
              <a:rPr lang="he-IL" sz="3200" dirty="0" smtClean="0">
                <a:latin typeface="Traditional Arabic" pitchFamily="18" charset="-78"/>
              </a:rPr>
              <a:t> (</a:t>
            </a:r>
            <a:r>
              <a:rPr lang="ar-SA" sz="3200" dirty="0" smtClean="0">
                <a:latin typeface="Traditional Arabic" pitchFamily="18" charset="-78"/>
                <a:cs typeface="Traditional Arabic" pitchFamily="18" charset="-78"/>
              </a:rPr>
              <a:t>شراءِ</a:t>
            </a:r>
            <a:r>
              <a:rPr lang="he-IL" sz="3200" dirty="0" smtClean="0">
                <a:latin typeface="Traditional Arabic" pitchFamily="18" charset="-78"/>
              </a:rPr>
              <a:t>) </a:t>
            </a:r>
            <a:r>
              <a:rPr lang="ar-SA" sz="3200" dirty="0" smtClean="0">
                <a:latin typeface="Traditional Arabic" pitchFamily="18" charset="-78"/>
                <a:cs typeface="Traditional Arabic" pitchFamily="18" charset="-78"/>
              </a:rPr>
              <a:t>كلبٍ صغيرٍ صغيرٍ </a:t>
            </a:r>
            <a:r>
              <a:rPr lang="he-IL" sz="3200" dirty="0" smtClean="0">
                <a:latin typeface="Traditional Arabic" pitchFamily="18" charset="-78"/>
              </a:rPr>
              <a:t/>
            </a:r>
            <a:br>
              <a:rPr lang="he-IL" sz="3200" dirty="0" smtClean="0">
                <a:latin typeface="Traditional Arabic" pitchFamily="18" charset="-78"/>
              </a:rPr>
            </a:br>
            <a:r>
              <a:rPr lang="ar-SA" sz="3200" dirty="0" smtClean="0">
                <a:latin typeface="Traditional Arabic" pitchFamily="18" charset="-78"/>
                <a:cs typeface="Traditional Arabic" pitchFamily="18" charset="-78"/>
              </a:rPr>
              <a:t>يُلاعبونَهُ ويلاعبُهم، يُصاحبُهم، ويهُزُّ ذيلَه فرِحًا مرحِّبًا بهم عندَما </a:t>
            </a:r>
            <a:r>
              <a:rPr lang="he-IL" sz="3200" dirty="0" smtClean="0">
                <a:latin typeface="Traditional Arabic" pitchFamily="18" charset="-78"/>
              </a:rPr>
              <a:t/>
            </a:r>
            <a:br>
              <a:rPr lang="he-IL" sz="3200" dirty="0" smtClean="0">
                <a:latin typeface="Traditional Arabic" pitchFamily="18" charset="-78"/>
              </a:rPr>
            </a:br>
            <a:r>
              <a:rPr lang="ar-SA" sz="3200" dirty="0" smtClean="0">
                <a:latin typeface="Traditional Arabic" pitchFamily="18" charset="-78"/>
                <a:cs typeface="Traditional Arabic" pitchFamily="18" charset="-78"/>
              </a:rPr>
              <a:t>يعودونَ منَ الْمدرسة، وينبَحُ بانفعالٍ إذا اقتربَ اللّصوصُ من بابِ بيتِهم</a:t>
            </a:r>
            <a:r>
              <a:rPr lang="he-IL" sz="3200" dirty="0" smtClean="0">
                <a:latin typeface="Traditional Arabic" pitchFamily="18" charset="-78"/>
              </a:rPr>
              <a:t>. </a:t>
            </a:r>
            <a:r>
              <a:rPr lang="ar-SA" sz="3200" dirty="0" smtClean="0">
                <a:latin typeface="Traditional Arabic" pitchFamily="18" charset="-78"/>
                <a:cs typeface="Traditional Arabic" pitchFamily="18" charset="-78"/>
              </a:rPr>
              <a:t>أخذوا يُلحّونَ على والدِهم أن يشتريَ لهم كلبًا صغيرًا صغيرًا، لكنّ والدَهم لم يكنْ يحبُّ وجودَ كلبٍ في الْبيتِ، أيِّ كلبٍ</a:t>
            </a:r>
            <a:r>
              <a:rPr lang="he-IL" sz="3200" dirty="0" smtClean="0">
                <a:latin typeface="Traditional Arabic" pitchFamily="18" charset="-78"/>
              </a:rPr>
              <a:t>. </a:t>
            </a:r>
          </a:p>
          <a:p>
            <a:pPr algn="ctr"/>
            <a:endParaRPr lang="he-IL" sz="3200" dirty="0">
              <a:latin typeface="Traditional Arabic" pitchFamily="18" charset="-78"/>
            </a:endParaRPr>
          </a:p>
        </p:txBody>
      </p:sp>
      <p:sp>
        <p:nvSpPr>
          <p:cNvPr id="8" name="לחצן פעולה: חזרה 7">
            <a:hlinkClick r:id="" action="ppaction://hlinkshowjump?jump=lastslideviewed" highlightClick="1"/>
          </p:cNvPr>
          <p:cNvSpPr/>
          <p:nvPr/>
        </p:nvSpPr>
        <p:spPr>
          <a:xfrm>
            <a:off x="251520" y="5949280"/>
            <a:ext cx="755576" cy="576064"/>
          </a:xfrm>
          <a:prstGeom prst="actionButtonReturn">
            <a:avLst/>
          </a:prstGeom>
        </p:spPr>
        <p:style>
          <a:lnRef idx="2">
            <a:schemeClr val="accent5">
              <a:shade val="50000"/>
            </a:schemeClr>
          </a:lnRef>
          <a:fillRef idx="1">
            <a:schemeClr val="accent5"/>
          </a:fillRef>
          <a:effectRef idx="0">
            <a:schemeClr val="accent5"/>
          </a:effectRef>
          <a:fontRef idx="minor">
            <a:schemeClr val="lt1"/>
          </a:fontRef>
        </p:style>
        <p:txBody>
          <a:bodyPr rtlCol="1" anchor="ctr"/>
          <a:lstStyle/>
          <a:p>
            <a:pPr algn="ctr"/>
            <a:endParaRPr lang="he-IL"/>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תמונה 3" descr="flower-pattern-powerpoint.jpg"/>
          <p:cNvPicPr>
            <a:picLocks noChangeAspect="1"/>
          </p:cNvPicPr>
          <p:nvPr/>
        </p:nvPicPr>
        <p:blipFill>
          <a:blip r:embed="rId2" cstate="print"/>
          <a:stretch>
            <a:fillRect/>
          </a:stretch>
        </p:blipFill>
        <p:spPr>
          <a:xfrm>
            <a:off x="0" y="-27384"/>
            <a:ext cx="9180512" cy="6885384"/>
          </a:xfrm>
          <a:prstGeom prst="rect">
            <a:avLst/>
          </a:prstGeom>
        </p:spPr>
      </p:pic>
      <p:sp>
        <p:nvSpPr>
          <p:cNvPr id="6" name="מציין מיקום של תאריך 5"/>
          <p:cNvSpPr>
            <a:spLocks noGrp="1"/>
          </p:cNvSpPr>
          <p:nvPr>
            <p:ph type="dt" sz="half" idx="10"/>
          </p:nvPr>
        </p:nvSpPr>
        <p:spPr>
          <a:xfrm>
            <a:off x="0" y="188640"/>
            <a:ext cx="2133600" cy="365125"/>
          </a:xfrm>
        </p:spPr>
        <p:txBody>
          <a:bodyPr/>
          <a:lstStyle/>
          <a:p>
            <a:r>
              <a:rPr lang="ar-AE" sz="2000" dirty="0" smtClean="0">
                <a:solidFill>
                  <a:schemeClr val="tx1"/>
                </a:solidFill>
                <a:latin typeface="Aharoni" pitchFamily="2" charset="-79"/>
                <a:cs typeface="Traditional Arabic" pitchFamily="18" charset="-78"/>
              </a:rPr>
              <a:t>الأحد   </a:t>
            </a:r>
            <a:r>
              <a:rPr lang="he-IL" sz="2000" dirty="0" smtClean="0">
                <a:solidFill>
                  <a:schemeClr val="tx1"/>
                </a:solidFill>
                <a:latin typeface="Aharoni" pitchFamily="2" charset="-79"/>
                <a:cs typeface="Aharoni" pitchFamily="2" charset="-79"/>
              </a:rPr>
              <a:t>29/1/2012</a:t>
            </a:r>
          </a:p>
        </p:txBody>
      </p:sp>
      <p:sp>
        <p:nvSpPr>
          <p:cNvPr id="5" name="TextBox 4"/>
          <p:cNvSpPr txBox="1"/>
          <p:nvPr/>
        </p:nvSpPr>
        <p:spPr>
          <a:xfrm>
            <a:off x="1763688" y="1628800"/>
            <a:ext cx="5976664" cy="3046988"/>
          </a:xfrm>
          <a:prstGeom prst="rect">
            <a:avLst/>
          </a:prstGeom>
          <a:noFill/>
        </p:spPr>
        <p:txBody>
          <a:bodyPr wrap="square" rtlCol="1">
            <a:spAutoFit/>
          </a:bodyPr>
          <a:lstStyle/>
          <a:p>
            <a:r>
              <a:rPr lang="ar-SA" sz="3200" dirty="0" smtClean="0">
                <a:latin typeface="Traditional Arabic" pitchFamily="18" charset="-78"/>
                <a:cs typeface="Traditional Arabic" pitchFamily="18" charset="-78"/>
              </a:rPr>
              <a:t>فهو من ناحيةٍ لا يحبُّ حبسَ الْحيواناتِ في الْبيوتِ أو حتّى في حدائقِ الْحيوانِ</a:t>
            </a:r>
            <a:r>
              <a:rPr lang="he-IL" sz="3200" dirty="0" smtClean="0">
                <a:latin typeface="Traditional Arabic" pitchFamily="18" charset="-78"/>
              </a:rPr>
              <a:t>. </a:t>
            </a:r>
            <a:r>
              <a:rPr lang="ar-SA" sz="3200" dirty="0" smtClean="0">
                <a:latin typeface="Traditional Arabic" pitchFamily="18" charset="-78"/>
                <a:cs typeface="Traditional Arabic" pitchFamily="18" charset="-78"/>
              </a:rPr>
              <a:t>ومن ناحية أُخرى كانَ حذِرًا منَ الْأمراضِ الّتي يُمكنُ أَن تنتقلَ منَ الْحيواناتِ إلى الْبشرِ وهي كثيرةٌ</a:t>
            </a:r>
            <a:r>
              <a:rPr lang="he-IL" sz="3200" dirty="0" smtClean="0">
                <a:latin typeface="Traditional Arabic" pitchFamily="18" charset="-78"/>
              </a:rPr>
              <a:t>. </a:t>
            </a:r>
            <a:r>
              <a:rPr lang="ar-SA" sz="3200" dirty="0" smtClean="0">
                <a:latin typeface="Traditional Arabic" pitchFamily="18" charset="-78"/>
                <a:cs typeface="Traditional Arabic" pitchFamily="18" charset="-78"/>
              </a:rPr>
              <a:t>ثمّ إنّ الْبيتَ لَم تكنْ </a:t>
            </a:r>
            <a:r>
              <a:rPr lang="ar-SA" sz="3200" dirty="0" err="1" smtClean="0">
                <a:latin typeface="Traditional Arabic" pitchFamily="18" charset="-78"/>
                <a:cs typeface="Traditional Arabic" pitchFamily="18" charset="-78"/>
              </a:rPr>
              <a:t>به</a:t>
            </a:r>
            <a:r>
              <a:rPr lang="ar-SA" sz="3200" dirty="0" smtClean="0">
                <a:latin typeface="Traditional Arabic" pitchFamily="18" charset="-78"/>
                <a:cs typeface="Traditional Arabic" pitchFamily="18" charset="-78"/>
              </a:rPr>
              <a:t> حديقةٌ يمرَحُ فيها الْكلبُ ويكونُ على مسافةٍ متوسّطة منَ الْأولادِ</a:t>
            </a:r>
            <a:r>
              <a:rPr lang="he-IL" sz="3200" dirty="0" smtClean="0">
                <a:latin typeface="Traditional Arabic" pitchFamily="18" charset="-78"/>
              </a:rPr>
              <a:t>.</a:t>
            </a:r>
            <a:endParaRPr lang="en-US" sz="3200" dirty="0" smtClean="0">
              <a:latin typeface="Traditional Arabic" pitchFamily="18" charset="-78"/>
              <a:cs typeface="Traditional Arabic" pitchFamily="18" charset="-78"/>
            </a:endParaRPr>
          </a:p>
          <a:p>
            <a:endParaRPr lang="he-IL" sz="3200" dirty="0">
              <a:latin typeface="Traditional Arabic" pitchFamily="18" charset="-78"/>
            </a:endParaRPr>
          </a:p>
        </p:txBody>
      </p:sp>
      <p:sp>
        <p:nvSpPr>
          <p:cNvPr id="8" name="לחצן פעולה: חזרה 7">
            <a:hlinkClick r:id="" action="ppaction://hlinkshowjump?jump=lastslideviewed" highlightClick="1"/>
          </p:cNvPr>
          <p:cNvSpPr/>
          <p:nvPr/>
        </p:nvSpPr>
        <p:spPr>
          <a:xfrm>
            <a:off x="251520" y="5949280"/>
            <a:ext cx="755576" cy="576064"/>
          </a:xfrm>
          <a:prstGeom prst="actionButtonReturn">
            <a:avLst/>
          </a:prstGeom>
        </p:spPr>
        <p:style>
          <a:lnRef idx="2">
            <a:schemeClr val="accent5">
              <a:shade val="50000"/>
            </a:schemeClr>
          </a:lnRef>
          <a:fillRef idx="1">
            <a:schemeClr val="accent5"/>
          </a:fillRef>
          <a:effectRef idx="0">
            <a:schemeClr val="accent5"/>
          </a:effectRef>
          <a:fontRef idx="minor">
            <a:schemeClr val="lt1"/>
          </a:fontRef>
        </p:style>
        <p:txBody>
          <a:bodyPr rtlCol="1" anchor="ctr"/>
          <a:lstStyle/>
          <a:p>
            <a:pPr algn="ctr"/>
            <a:endParaRPr lang="he-IL"/>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תמונה 3" descr="flower-pattern-powerpoint.jpg"/>
          <p:cNvPicPr>
            <a:picLocks noChangeAspect="1"/>
          </p:cNvPicPr>
          <p:nvPr/>
        </p:nvPicPr>
        <p:blipFill>
          <a:blip r:embed="rId2" cstate="print"/>
          <a:stretch>
            <a:fillRect/>
          </a:stretch>
        </p:blipFill>
        <p:spPr>
          <a:xfrm>
            <a:off x="0" y="-27384"/>
            <a:ext cx="9180512" cy="6885384"/>
          </a:xfrm>
          <a:prstGeom prst="rect">
            <a:avLst/>
          </a:prstGeom>
        </p:spPr>
      </p:pic>
      <p:sp>
        <p:nvSpPr>
          <p:cNvPr id="6" name="מציין מיקום של תאריך 5"/>
          <p:cNvSpPr>
            <a:spLocks noGrp="1"/>
          </p:cNvSpPr>
          <p:nvPr>
            <p:ph type="dt" sz="half" idx="10"/>
          </p:nvPr>
        </p:nvSpPr>
        <p:spPr>
          <a:xfrm>
            <a:off x="0" y="188640"/>
            <a:ext cx="2133600" cy="365125"/>
          </a:xfrm>
        </p:spPr>
        <p:txBody>
          <a:bodyPr/>
          <a:lstStyle/>
          <a:p>
            <a:r>
              <a:rPr lang="ar-AE" sz="2000" dirty="0" smtClean="0">
                <a:solidFill>
                  <a:schemeClr val="tx1"/>
                </a:solidFill>
                <a:latin typeface="Aharoni" pitchFamily="2" charset="-79"/>
                <a:cs typeface="Traditional Arabic" pitchFamily="18" charset="-78"/>
              </a:rPr>
              <a:t>الأحد   </a:t>
            </a:r>
            <a:r>
              <a:rPr lang="he-IL" sz="2000" dirty="0" smtClean="0">
                <a:solidFill>
                  <a:schemeClr val="tx1"/>
                </a:solidFill>
                <a:latin typeface="Aharoni" pitchFamily="2" charset="-79"/>
                <a:cs typeface="Aharoni" pitchFamily="2" charset="-79"/>
              </a:rPr>
              <a:t>29/1/2012</a:t>
            </a:r>
          </a:p>
        </p:txBody>
      </p:sp>
      <p:sp>
        <p:nvSpPr>
          <p:cNvPr id="5" name="TextBox 4"/>
          <p:cNvSpPr txBox="1"/>
          <p:nvPr/>
        </p:nvSpPr>
        <p:spPr>
          <a:xfrm>
            <a:off x="971600" y="1052736"/>
            <a:ext cx="7200800" cy="4524315"/>
          </a:xfrm>
          <a:prstGeom prst="rect">
            <a:avLst/>
          </a:prstGeom>
          <a:noFill/>
        </p:spPr>
        <p:txBody>
          <a:bodyPr wrap="square" rtlCol="1">
            <a:spAutoFit/>
          </a:bodyPr>
          <a:lstStyle/>
          <a:p>
            <a:r>
              <a:rPr lang="ar-SA" sz="3200" dirty="0" smtClean="0">
                <a:latin typeface="Traditional Arabic" pitchFamily="18" charset="-78"/>
                <a:cs typeface="Traditional Arabic" pitchFamily="18" charset="-78"/>
              </a:rPr>
              <a:t>أحسَّ الْأولادُ بالْحزنِ لعدمِ تحقيقِ حُلْمِهم، وعانى الْأبُ من </a:t>
            </a:r>
            <a:r>
              <a:rPr lang="he-IL" sz="3200" dirty="0" smtClean="0">
                <a:latin typeface="Traditional Arabic" pitchFamily="18" charset="-78"/>
              </a:rPr>
              <a:t/>
            </a:r>
            <a:br>
              <a:rPr lang="he-IL" sz="3200" dirty="0" smtClean="0">
                <a:latin typeface="Traditional Arabic" pitchFamily="18" charset="-78"/>
              </a:rPr>
            </a:br>
            <a:r>
              <a:rPr lang="ar-SA" sz="3200" dirty="0" smtClean="0">
                <a:latin typeface="Traditional Arabic" pitchFamily="18" charset="-78"/>
                <a:cs typeface="Traditional Arabic" pitchFamily="18" charset="-78"/>
              </a:rPr>
              <a:t>إحساسِهِ بحزنِ الْأولادِ، لكنَّهُ كانَ مقتنِعًا تمامًا بسلامةِ مَوقفِهِ الرّافضِ </a:t>
            </a:r>
            <a:r>
              <a:rPr lang="he-IL" sz="3200" dirty="0" smtClean="0">
                <a:latin typeface="Traditional Arabic" pitchFamily="18" charset="-78"/>
              </a:rPr>
              <a:t/>
            </a:r>
            <a:br>
              <a:rPr lang="he-IL" sz="3200" dirty="0" smtClean="0">
                <a:latin typeface="Traditional Arabic" pitchFamily="18" charset="-78"/>
              </a:rPr>
            </a:br>
            <a:r>
              <a:rPr lang="ar-SA" sz="3200" dirty="0" smtClean="0">
                <a:latin typeface="Traditional Arabic" pitchFamily="18" charset="-78"/>
                <a:cs typeface="Traditional Arabic" pitchFamily="18" charset="-78"/>
              </a:rPr>
              <a:t>لوجودِ كلبٍ في الْبيتِ، ثمّ بدا أنَّ الْأزمةَ</a:t>
            </a:r>
            <a:r>
              <a:rPr lang="he-IL" sz="3200" dirty="0" smtClean="0">
                <a:latin typeface="Traditional Arabic" pitchFamily="18" charset="-78"/>
              </a:rPr>
              <a:t> (</a:t>
            </a:r>
            <a:r>
              <a:rPr lang="ar-SA" sz="3200" dirty="0" smtClean="0">
                <a:latin typeface="Traditional Arabic" pitchFamily="18" charset="-78"/>
                <a:cs typeface="Traditional Arabic" pitchFamily="18" charset="-78"/>
              </a:rPr>
              <a:t>الْمشكلةَ</a:t>
            </a:r>
            <a:r>
              <a:rPr lang="he-IL" sz="3200" dirty="0" smtClean="0">
                <a:latin typeface="Traditional Arabic" pitchFamily="18" charset="-78"/>
              </a:rPr>
              <a:t>) </a:t>
            </a:r>
            <a:r>
              <a:rPr lang="ar-SA" sz="3200" dirty="0" smtClean="0">
                <a:latin typeface="Traditional Arabic" pitchFamily="18" charset="-78"/>
                <a:cs typeface="Traditional Arabic" pitchFamily="18" charset="-78"/>
              </a:rPr>
              <a:t>يُمكنُ أنْ تنفرجَ </a:t>
            </a:r>
            <a:r>
              <a:rPr lang="he-IL" sz="3200" dirty="0" smtClean="0">
                <a:latin typeface="Traditional Arabic" pitchFamily="18" charset="-78"/>
              </a:rPr>
              <a:t/>
            </a:r>
            <a:br>
              <a:rPr lang="he-IL" sz="3200" dirty="0" smtClean="0">
                <a:latin typeface="Traditional Arabic" pitchFamily="18" charset="-78"/>
              </a:rPr>
            </a:br>
            <a:r>
              <a:rPr lang="ar-SA" sz="3200" dirty="0" smtClean="0">
                <a:latin typeface="Traditional Arabic" pitchFamily="18" charset="-78"/>
                <a:cs typeface="Traditional Arabic" pitchFamily="18" charset="-78"/>
              </a:rPr>
              <a:t>عندَما قرأ الأبُ عن وجودِ كلابٍ آليّةٍ مزوَّدةٍ ببرامجَ متطوِّرةٍ تجعلُها تتصرّفُ ذاتيًّا، مثلَ </a:t>
            </a:r>
            <a:r>
              <a:rPr lang="ar-SA" sz="3200" dirty="0" err="1" smtClean="0">
                <a:latin typeface="Traditional Arabic" pitchFamily="18" charset="-78"/>
                <a:cs typeface="Traditional Arabic" pitchFamily="18" charset="-78"/>
              </a:rPr>
              <a:t>الرّوبوتاتِ</a:t>
            </a:r>
            <a:r>
              <a:rPr lang="he-IL" sz="3200" dirty="0" smtClean="0">
                <a:latin typeface="Traditional Arabic" pitchFamily="18" charset="-78"/>
              </a:rPr>
              <a:t>. </a:t>
            </a:r>
            <a:r>
              <a:rPr lang="ar-SA" sz="3200" dirty="0" smtClean="0">
                <a:latin typeface="Traditional Arabic" pitchFamily="18" charset="-78"/>
                <a:cs typeface="Traditional Arabic" pitchFamily="18" charset="-78"/>
              </a:rPr>
              <a:t>وأرسلَ الْأبُ رسالةً إلى أحدِ مواقعِ </a:t>
            </a:r>
            <a:r>
              <a:rPr lang="he-IL" sz="3200" dirty="0" smtClean="0">
                <a:latin typeface="Traditional Arabic" pitchFamily="18" charset="-78"/>
              </a:rPr>
              <a:t/>
            </a:r>
            <a:br>
              <a:rPr lang="he-IL" sz="3200" dirty="0" smtClean="0">
                <a:latin typeface="Traditional Arabic" pitchFamily="18" charset="-78"/>
              </a:rPr>
            </a:br>
            <a:r>
              <a:rPr lang="ar-SA" sz="3200" dirty="0" smtClean="0">
                <a:latin typeface="Traditional Arabic" pitchFamily="18" charset="-78"/>
                <a:cs typeface="Traditional Arabic" pitchFamily="18" charset="-78"/>
              </a:rPr>
              <a:t>التّجارةِ الإلكترونيّةِ على شبكةِ الْإنترنت، وطلبَ شراءَ كلبٍ إلكترونيٍّ </a:t>
            </a:r>
            <a:r>
              <a:rPr lang="he-IL" sz="3200" dirty="0" smtClean="0">
                <a:latin typeface="Traditional Arabic" pitchFamily="18" charset="-78"/>
              </a:rPr>
              <a:t/>
            </a:r>
            <a:br>
              <a:rPr lang="he-IL" sz="3200" dirty="0" smtClean="0">
                <a:latin typeface="Traditional Arabic" pitchFamily="18" charset="-78"/>
              </a:rPr>
            </a:br>
            <a:r>
              <a:rPr lang="ar-SA" sz="3200" dirty="0" smtClean="0">
                <a:latin typeface="Traditional Arabic" pitchFamily="18" charset="-78"/>
                <a:cs typeface="Traditional Arabic" pitchFamily="18" charset="-78"/>
              </a:rPr>
              <a:t>بعدَ أن قرأ عن مُواصفاتِهِ الْمدهشةِ في أحدِ الْمواقعِ، وسدَّدَ الثّمنَ مِن </a:t>
            </a:r>
            <a:r>
              <a:rPr lang="he-IL" sz="3200" dirty="0" smtClean="0">
                <a:latin typeface="Traditional Arabic" pitchFamily="18" charset="-78"/>
              </a:rPr>
              <a:t/>
            </a:r>
            <a:br>
              <a:rPr lang="he-IL" sz="3200" dirty="0" smtClean="0">
                <a:latin typeface="Traditional Arabic" pitchFamily="18" charset="-78"/>
              </a:rPr>
            </a:br>
            <a:r>
              <a:rPr lang="ar-SA" sz="3200" dirty="0" smtClean="0">
                <a:latin typeface="Traditional Arabic" pitchFamily="18" charset="-78"/>
                <a:cs typeface="Traditional Arabic" pitchFamily="18" charset="-78"/>
              </a:rPr>
              <a:t>بطاقتِهِ</a:t>
            </a:r>
            <a:r>
              <a:rPr lang="he-IL" sz="3200" dirty="0" smtClean="0">
                <a:latin typeface="Traditional Arabic" pitchFamily="18" charset="-78"/>
              </a:rPr>
              <a:t>. </a:t>
            </a:r>
            <a:r>
              <a:rPr lang="ar-SA" sz="3200" dirty="0" smtClean="0">
                <a:latin typeface="Traditional Arabic" pitchFamily="18" charset="-78"/>
                <a:cs typeface="Traditional Arabic" pitchFamily="18" charset="-78"/>
              </a:rPr>
              <a:t>ولم تمرَّ ثلاثةُ أسابيعَ حتّى وصلَ الْكلبُ الْإلكترونيُّ في طَرْدٍ </a:t>
            </a:r>
            <a:r>
              <a:rPr lang="he-IL" sz="3200" dirty="0" smtClean="0">
                <a:latin typeface="Traditional Arabic" pitchFamily="18" charset="-78"/>
              </a:rPr>
              <a:t/>
            </a:r>
            <a:br>
              <a:rPr lang="he-IL" sz="3200" dirty="0" smtClean="0">
                <a:latin typeface="Traditional Arabic" pitchFamily="18" charset="-78"/>
              </a:rPr>
            </a:br>
            <a:r>
              <a:rPr lang="ar-SA" sz="3200" dirty="0" smtClean="0">
                <a:latin typeface="Traditional Arabic" pitchFamily="18" charset="-78"/>
                <a:cs typeface="Traditional Arabic" pitchFamily="18" charset="-78"/>
              </a:rPr>
              <a:t>بريديٍّ، وأسرعَ الْأبُ بِإِحضارِهِ إلى الْأولادِ</a:t>
            </a:r>
            <a:r>
              <a:rPr lang="he-IL" sz="3200" dirty="0" smtClean="0">
                <a:latin typeface="Traditional Arabic" pitchFamily="18" charset="-78"/>
              </a:rPr>
              <a:t>.</a:t>
            </a:r>
            <a:endParaRPr lang="en-US" sz="3200" dirty="0" smtClean="0">
              <a:latin typeface="Traditional Arabic" pitchFamily="18" charset="-78"/>
              <a:cs typeface="Traditional Arabic" pitchFamily="18" charset="-78"/>
            </a:endParaRPr>
          </a:p>
        </p:txBody>
      </p:sp>
      <p:sp>
        <p:nvSpPr>
          <p:cNvPr id="7" name="לחצן פעולה: חזרה 6">
            <a:hlinkClick r:id="" action="ppaction://hlinkshowjump?jump=lastslideviewed" highlightClick="1"/>
          </p:cNvPr>
          <p:cNvSpPr/>
          <p:nvPr/>
        </p:nvSpPr>
        <p:spPr>
          <a:xfrm>
            <a:off x="251520" y="5949280"/>
            <a:ext cx="755576" cy="576064"/>
          </a:xfrm>
          <a:prstGeom prst="actionButtonReturn">
            <a:avLst/>
          </a:prstGeom>
        </p:spPr>
        <p:style>
          <a:lnRef idx="2">
            <a:schemeClr val="accent5">
              <a:shade val="50000"/>
            </a:schemeClr>
          </a:lnRef>
          <a:fillRef idx="1">
            <a:schemeClr val="accent5"/>
          </a:fillRef>
          <a:effectRef idx="0">
            <a:schemeClr val="accent5"/>
          </a:effectRef>
          <a:fontRef idx="minor">
            <a:schemeClr val="lt1"/>
          </a:fontRef>
        </p:style>
        <p:txBody>
          <a:bodyPr rtlCol="1" anchor="ctr"/>
          <a:lstStyle/>
          <a:p>
            <a:pPr algn="ctr"/>
            <a:endParaRPr lang="he-IL"/>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תמונה 3" descr="flower-pattern-powerpoint.jpg"/>
          <p:cNvPicPr>
            <a:picLocks noChangeAspect="1"/>
          </p:cNvPicPr>
          <p:nvPr/>
        </p:nvPicPr>
        <p:blipFill>
          <a:blip r:embed="rId2" cstate="print"/>
          <a:stretch>
            <a:fillRect/>
          </a:stretch>
        </p:blipFill>
        <p:spPr>
          <a:xfrm>
            <a:off x="0" y="-27384"/>
            <a:ext cx="9180512" cy="6885384"/>
          </a:xfrm>
          <a:prstGeom prst="rect">
            <a:avLst/>
          </a:prstGeom>
        </p:spPr>
      </p:pic>
      <p:sp>
        <p:nvSpPr>
          <p:cNvPr id="6" name="מציין מיקום של תאריך 5"/>
          <p:cNvSpPr>
            <a:spLocks noGrp="1"/>
          </p:cNvSpPr>
          <p:nvPr>
            <p:ph type="dt" sz="half" idx="10"/>
          </p:nvPr>
        </p:nvSpPr>
        <p:spPr>
          <a:xfrm>
            <a:off x="0" y="188640"/>
            <a:ext cx="2133600" cy="365125"/>
          </a:xfrm>
        </p:spPr>
        <p:txBody>
          <a:bodyPr/>
          <a:lstStyle/>
          <a:p>
            <a:r>
              <a:rPr lang="ar-AE" sz="2000" dirty="0" smtClean="0">
                <a:solidFill>
                  <a:schemeClr val="tx1"/>
                </a:solidFill>
                <a:latin typeface="Aharoni" pitchFamily="2" charset="-79"/>
                <a:cs typeface="Traditional Arabic" pitchFamily="18" charset="-78"/>
              </a:rPr>
              <a:t>الأحد   </a:t>
            </a:r>
            <a:r>
              <a:rPr lang="he-IL" sz="2000" dirty="0" smtClean="0">
                <a:solidFill>
                  <a:schemeClr val="tx1"/>
                </a:solidFill>
                <a:latin typeface="Aharoni" pitchFamily="2" charset="-79"/>
                <a:cs typeface="Aharoni" pitchFamily="2" charset="-79"/>
              </a:rPr>
              <a:t>29/1/2012</a:t>
            </a:r>
          </a:p>
        </p:txBody>
      </p:sp>
      <p:sp>
        <p:nvSpPr>
          <p:cNvPr id="5" name="TextBox 4"/>
          <p:cNvSpPr txBox="1"/>
          <p:nvPr/>
        </p:nvSpPr>
        <p:spPr>
          <a:xfrm>
            <a:off x="1403648" y="1268760"/>
            <a:ext cx="6624736" cy="2554545"/>
          </a:xfrm>
          <a:prstGeom prst="rect">
            <a:avLst/>
          </a:prstGeom>
          <a:noFill/>
        </p:spPr>
        <p:txBody>
          <a:bodyPr wrap="square" rtlCol="1">
            <a:spAutoFit/>
          </a:bodyPr>
          <a:lstStyle/>
          <a:p>
            <a:r>
              <a:rPr lang="ar-SA" sz="3200" dirty="0" smtClean="0">
                <a:latin typeface="Traditional Arabic" pitchFamily="18" charset="-78"/>
                <a:cs typeface="Traditional Arabic" pitchFamily="18" charset="-78"/>
              </a:rPr>
              <a:t>كادَ عقلُ الأولادِ يطيرُ منَ الْفرحِ بالْكلبِ الّذي أسمَوْهُ</a:t>
            </a:r>
            <a:r>
              <a:rPr lang="he-IL" sz="3200" dirty="0" smtClean="0">
                <a:latin typeface="Traditional Arabic" pitchFamily="18" charset="-78"/>
              </a:rPr>
              <a:t> (</a:t>
            </a:r>
            <a:r>
              <a:rPr lang="ar-SA" sz="3200" dirty="0" err="1" smtClean="0">
                <a:latin typeface="Traditional Arabic" pitchFamily="18" charset="-78"/>
                <a:cs typeface="Traditional Arabic" pitchFamily="18" charset="-78"/>
              </a:rPr>
              <a:t>تيبو</a:t>
            </a:r>
            <a:r>
              <a:rPr lang="he-IL" sz="3200" dirty="0" smtClean="0">
                <a:latin typeface="Traditional Arabic" pitchFamily="18" charset="-78"/>
              </a:rPr>
              <a:t>) </a:t>
            </a:r>
            <a:r>
              <a:rPr lang="ar-SA" sz="3200" dirty="0" smtClean="0">
                <a:latin typeface="Traditional Arabic" pitchFamily="18" charset="-78"/>
                <a:cs typeface="Traditional Arabic" pitchFamily="18" charset="-78"/>
              </a:rPr>
              <a:t>على اسمِ الْكلبِ الْإلكترونيِّ</a:t>
            </a:r>
            <a:r>
              <a:rPr lang="he-IL" sz="3200" dirty="0" smtClean="0">
                <a:latin typeface="Traditional Arabic" pitchFamily="18" charset="-78"/>
              </a:rPr>
              <a:t> (</a:t>
            </a:r>
            <a:r>
              <a:rPr lang="ar-SA" sz="3200" dirty="0" err="1" smtClean="0">
                <a:latin typeface="Traditional Arabic" pitchFamily="18" charset="-78"/>
                <a:cs typeface="Traditional Arabic" pitchFamily="18" charset="-78"/>
              </a:rPr>
              <a:t>إيبو</a:t>
            </a:r>
            <a:r>
              <a:rPr lang="he-IL" sz="3200" dirty="0" smtClean="0">
                <a:latin typeface="Traditional Arabic" pitchFamily="18" charset="-78"/>
              </a:rPr>
              <a:t>) </a:t>
            </a:r>
            <a:r>
              <a:rPr lang="ar-SA" sz="3200" dirty="0" smtClean="0">
                <a:latin typeface="Traditional Arabic" pitchFamily="18" charset="-78"/>
                <a:cs typeface="Traditional Arabic" pitchFamily="18" charset="-78"/>
              </a:rPr>
              <a:t>الّذي أنتجتْهُ الشّركةُ الْيابانيّةُ الشّهيرةُ</a:t>
            </a:r>
            <a:r>
              <a:rPr lang="he-IL" sz="3200" dirty="0" smtClean="0">
                <a:latin typeface="Traditional Arabic" pitchFamily="18" charset="-78"/>
              </a:rPr>
              <a:t>. </a:t>
            </a:r>
            <a:br>
              <a:rPr lang="he-IL" sz="3200" dirty="0" smtClean="0">
                <a:latin typeface="Traditional Arabic" pitchFamily="18" charset="-78"/>
              </a:rPr>
            </a:br>
            <a:r>
              <a:rPr lang="ar-SA" sz="3200" dirty="0" smtClean="0">
                <a:latin typeface="Traditional Arabic" pitchFamily="18" charset="-78"/>
                <a:cs typeface="Traditional Arabic" pitchFamily="18" charset="-78"/>
              </a:rPr>
              <a:t>كانَ الْكلبُ </a:t>
            </a:r>
            <a:r>
              <a:rPr lang="ar-SA" sz="3200" dirty="0" err="1" smtClean="0">
                <a:latin typeface="Traditional Arabic" pitchFamily="18" charset="-78"/>
                <a:cs typeface="Traditional Arabic" pitchFamily="18" charset="-78"/>
              </a:rPr>
              <a:t>تيبو</a:t>
            </a:r>
            <a:r>
              <a:rPr lang="ar-SA" sz="3200" dirty="0" smtClean="0">
                <a:latin typeface="Traditional Arabic" pitchFamily="18" charset="-78"/>
                <a:cs typeface="Traditional Arabic" pitchFamily="18" charset="-78"/>
              </a:rPr>
              <a:t> أعجوبةً </a:t>
            </a:r>
            <a:r>
              <a:rPr lang="ar-SA" sz="3200" dirty="0" err="1" smtClean="0">
                <a:latin typeface="Traditional Arabic" pitchFamily="18" charset="-78"/>
                <a:cs typeface="Traditional Arabic" pitchFamily="18" charset="-78"/>
              </a:rPr>
              <a:t>حقيقيّةً</a:t>
            </a:r>
            <a:r>
              <a:rPr lang="ar-SA" sz="3200" dirty="0" smtClean="0">
                <a:latin typeface="Traditional Arabic" pitchFamily="18" charset="-78"/>
                <a:cs typeface="Traditional Arabic" pitchFamily="18" charset="-78"/>
              </a:rPr>
              <a:t>، يلعبُ معهمُ الْكرةَ، يركضُ خلفَهم بمَرَحٍ، يتقافزُ ويهزُّ ذيلَهُ وأُذنَيْهِ</a:t>
            </a:r>
            <a:r>
              <a:rPr lang="he-IL" sz="3200" dirty="0" smtClean="0">
                <a:latin typeface="Traditional Arabic" pitchFamily="18" charset="-78"/>
              </a:rPr>
              <a:t>.</a:t>
            </a:r>
            <a:endParaRPr lang="he-IL" sz="3200" dirty="0">
              <a:latin typeface="Traditional Arabic" pitchFamily="18" charset="-78"/>
            </a:endParaRPr>
          </a:p>
        </p:txBody>
      </p:sp>
      <p:sp>
        <p:nvSpPr>
          <p:cNvPr id="7" name="לחצן פעולה: חזרה 6">
            <a:hlinkClick r:id="" action="ppaction://hlinkshowjump?jump=lastslideviewed" highlightClick="1"/>
          </p:cNvPr>
          <p:cNvSpPr/>
          <p:nvPr/>
        </p:nvSpPr>
        <p:spPr>
          <a:xfrm>
            <a:off x="251520" y="5949280"/>
            <a:ext cx="755576" cy="576064"/>
          </a:xfrm>
          <a:prstGeom prst="actionButtonReturn">
            <a:avLst/>
          </a:prstGeom>
        </p:spPr>
        <p:style>
          <a:lnRef idx="2">
            <a:schemeClr val="accent5">
              <a:shade val="50000"/>
            </a:schemeClr>
          </a:lnRef>
          <a:fillRef idx="1">
            <a:schemeClr val="accent5"/>
          </a:fillRef>
          <a:effectRef idx="0">
            <a:schemeClr val="accent5"/>
          </a:effectRef>
          <a:fontRef idx="minor">
            <a:schemeClr val="lt1"/>
          </a:fontRef>
        </p:style>
        <p:txBody>
          <a:bodyPr rtlCol="1" anchor="ctr"/>
          <a:lstStyle/>
          <a:p>
            <a:pPr algn="ctr"/>
            <a:endParaRPr lang="he-IL"/>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תמונה 3" descr="flower-pattern-powerpoint.jpg"/>
          <p:cNvPicPr>
            <a:picLocks noChangeAspect="1"/>
          </p:cNvPicPr>
          <p:nvPr/>
        </p:nvPicPr>
        <p:blipFill>
          <a:blip r:embed="rId2" cstate="print"/>
          <a:stretch>
            <a:fillRect/>
          </a:stretch>
        </p:blipFill>
        <p:spPr>
          <a:xfrm>
            <a:off x="0" y="-27384"/>
            <a:ext cx="9180512" cy="6885384"/>
          </a:xfrm>
          <a:prstGeom prst="rect">
            <a:avLst/>
          </a:prstGeom>
        </p:spPr>
      </p:pic>
      <p:sp>
        <p:nvSpPr>
          <p:cNvPr id="6" name="מציין מיקום של תאריך 5"/>
          <p:cNvSpPr>
            <a:spLocks noGrp="1"/>
          </p:cNvSpPr>
          <p:nvPr>
            <p:ph type="dt" sz="half" idx="10"/>
          </p:nvPr>
        </p:nvSpPr>
        <p:spPr>
          <a:xfrm>
            <a:off x="0" y="188640"/>
            <a:ext cx="2133600" cy="365125"/>
          </a:xfrm>
        </p:spPr>
        <p:txBody>
          <a:bodyPr/>
          <a:lstStyle/>
          <a:p>
            <a:r>
              <a:rPr lang="ar-AE" sz="2000" dirty="0" smtClean="0">
                <a:solidFill>
                  <a:schemeClr val="tx1"/>
                </a:solidFill>
                <a:latin typeface="Aharoni" pitchFamily="2" charset="-79"/>
                <a:cs typeface="Traditional Arabic" pitchFamily="18" charset="-78"/>
              </a:rPr>
              <a:t>الأحد   </a:t>
            </a:r>
            <a:r>
              <a:rPr lang="he-IL" sz="2000" dirty="0" smtClean="0">
                <a:solidFill>
                  <a:schemeClr val="tx1"/>
                </a:solidFill>
                <a:latin typeface="Aharoni" pitchFamily="2" charset="-79"/>
                <a:cs typeface="Aharoni" pitchFamily="2" charset="-79"/>
              </a:rPr>
              <a:t>29/1/2012</a:t>
            </a:r>
          </a:p>
        </p:txBody>
      </p:sp>
      <p:sp>
        <p:nvSpPr>
          <p:cNvPr id="5" name="TextBox 4"/>
          <p:cNvSpPr txBox="1"/>
          <p:nvPr/>
        </p:nvSpPr>
        <p:spPr>
          <a:xfrm>
            <a:off x="971600" y="1412776"/>
            <a:ext cx="7416824" cy="3046988"/>
          </a:xfrm>
          <a:prstGeom prst="rect">
            <a:avLst/>
          </a:prstGeom>
          <a:noFill/>
        </p:spPr>
        <p:txBody>
          <a:bodyPr wrap="square" rtlCol="1">
            <a:spAutoFit/>
          </a:bodyPr>
          <a:lstStyle/>
          <a:p>
            <a:r>
              <a:rPr lang="ar-SA" sz="3200" dirty="0" smtClean="0">
                <a:latin typeface="Traditional Arabic" pitchFamily="18" charset="-78"/>
                <a:cs typeface="Traditional Arabic" pitchFamily="18" charset="-78"/>
              </a:rPr>
              <a:t>كان مُسَلّيًا جدًّا ويؤدّي مهمّاتٍ عديدةً مدهشةً مثلَ الْتقاطِ الصّورِ ونقلِها إلى جهازِ الْكمبيوترِ، بلْ كانَ يُمكنُهُ أنْ يتعرّفَ على أهلِ الْبيتِ وأقاربِهم بتزويدِ برنامَجِهِ بصورٍ لهم، وتمّتْ بَرمجتُهُ ليردِّدَ عندما يرى أحدَ الأقاربِ</a:t>
            </a:r>
            <a:r>
              <a:rPr lang="he-IL" sz="3200" dirty="0" smtClean="0">
                <a:latin typeface="Traditional Arabic" pitchFamily="18" charset="-78"/>
              </a:rPr>
              <a:t> (</a:t>
            </a:r>
            <a:r>
              <a:rPr lang="ar-SA" sz="3200" dirty="0" smtClean="0">
                <a:latin typeface="Traditional Arabic" pitchFamily="18" charset="-78"/>
                <a:cs typeface="Traditional Arabic" pitchFamily="18" charset="-78"/>
              </a:rPr>
              <a:t>قَريبو</a:t>
            </a:r>
            <a:r>
              <a:rPr lang="he-IL" sz="3200" dirty="0" smtClean="0">
                <a:latin typeface="Traditional Arabic" pitchFamily="18" charset="-78"/>
              </a:rPr>
              <a:t>.. </a:t>
            </a:r>
            <a:r>
              <a:rPr lang="ar-SA" sz="3200" dirty="0" smtClean="0">
                <a:latin typeface="Traditional Arabic" pitchFamily="18" charset="-78"/>
                <a:cs typeface="Traditional Arabic" pitchFamily="18" charset="-78"/>
              </a:rPr>
              <a:t>قَريبو</a:t>
            </a:r>
            <a:r>
              <a:rPr lang="he-IL" sz="3200" dirty="0" smtClean="0">
                <a:latin typeface="Traditional Arabic" pitchFamily="18" charset="-78"/>
              </a:rPr>
              <a:t>)</a:t>
            </a:r>
            <a:r>
              <a:rPr lang="ar-SA" sz="3200" dirty="0" smtClean="0">
                <a:latin typeface="Traditional Arabic" pitchFamily="18" charset="-78"/>
                <a:cs typeface="Traditional Arabic" pitchFamily="18" charset="-78"/>
              </a:rPr>
              <a:t>، وينبحُ عندما يرى شخصًا غريبًا ويردّدُ</a:t>
            </a:r>
            <a:r>
              <a:rPr lang="he-IL" sz="3200" dirty="0" smtClean="0">
                <a:latin typeface="Traditional Arabic" pitchFamily="18" charset="-78"/>
              </a:rPr>
              <a:t> (</a:t>
            </a:r>
            <a:r>
              <a:rPr lang="ar-SA" sz="3200" dirty="0" smtClean="0">
                <a:latin typeface="Traditional Arabic" pitchFamily="18" charset="-78"/>
                <a:cs typeface="Traditional Arabic" pitchFamily="18" charset="-78"/>
              </a:rPr>
              <a:t>غَريبو</a:t>
            </a:r>
            <a:r>
              <a:rPr lang="he-IL" sz="3200" dirty="0" smtClean="0">
                <a:latin typeface="Traditional Arabic" pitchFamily="18" charset="-78"/>
              </a:rPr>
              <a:t>.. </a:t>
            </a:r>
            <a:r>
              <a:rPr lang="ar-SA" sz="3200" dirty="0" smtClean="0">
                <a:latin typeface="Traditional Arabic" pitchFamily="18" charset="-78"/>
                <a:cs typeface="Traditional Arabic" pitchFamily="18" charset="-78"/>
              </a:rPr>
              <a:t>غَريبو</a:t>
            </a:r>
            <a:r>
              <a:rPr lang="he-IL" sz="3200" dirty="0" smtClean="0">
                <a:latin typeface="Traditional Arabic" pitchFamily="18" charset="-78"/>
              </a:rPr>
              <a:t>). </a:t>
            </a:r>
            <a:r>
              <a:rPr lang="ar-SA" sz="3200" dirty="0" smtClean="0">
                <a:latin typeface="Traditional Arabic" pitchFamily="18" charset="-78"/>
                <a:cs typeface="Traditional Arabic" pitchFamily="18" charset="-78"/>
              </a:rPr>
              <a:t>لكنَّ الأعجوبةَ لم تواصلْ نجاحَها، لأنّ</a:t>
            </a:r>
            <a:r>
              <a:rPr lang="he-IL" sz="3200" dirty="0" smtClean="0">
                <a:latin typeface="Traditional Arabic" pitchFamily="18" charset="-78"/>
              </a:rPr>
              <a:t> (</a:t>
            </a:r>
            <a:r>
              <a:rPr lang="ar-SA" sz="3200" dirty="0" err="1" smtClean="0">
                <a:latin typeface="Traditional Arabic" pitchFamily="18" charset="-78"/>
                <a:cs typeface="Traditional Arabic" pitchFamily="18" charset="-78"/>
              </a:rPr>
              <a:t>تيبو</a:t>
            </a:r>
            <a:r>
              <a:rPr lang="he-IL" sz="3200" dirty="0" smtClean="0">
                <a:latin typeface="Traditional Arabic" pitchFamily="18" charset="-78"/>
              </a:rPr>
              <a:t>) </a:t>
            </a:r>
            <a:r>
              <a:rPr lang="ar-SA" sz="3200" dirty="0" smtClean="0">
                <a:latin typeface="Traditional Arabic" pitchFamily="18" charset="-78"/>
                <a:cs typeface="Traditional Arabic" pitchFamily="18" charset="-78"/>
              </a:rPr>
              <a:t>بدأَ يَغلطُ</a:t>
            </a:r>
            <a:r>
              <a:rPr lang="he-IL" sz="3200" dirty="0" smtClean="0">
                <a:latin typeface="Traditional Arabic" pitchFamily="18" charset="-78"/>
              </a:rPr>
              <a:t>!</a:t>
            </a:r>
            <a:endParaRPr lang="he-IL" sz="3200" dirty="0">
              <a:latin typeface="Traditional Arabic" pitchFamily="18" charset="-78"/>
            </a:endParaRPr>
          </a:p>
        </p:txBody>
      </p:sp>
      <p:sp>
        <p:nvSpPr>
          <p:cNvPr id="7" name="לחצן פעולה: חזרה 6">
            <a:hlinkClick r:id="" action="ppaction://hlinkshowjump?jump=lastslideviewed" highlightClick="1"/>
          </p:cNvPr>
          <p:cNvSpPr/>
          <p:nvPr/>
        </p:nvSpPr>
        <p:spPr>
          <a:xfrm>
            <a:off x="251520" y="5949280"/>
            <a:ext cx="755576" cy="576064"/>
          </a:xfrm>
          <a:prstGeom prst="actionButtonReturn">
            <a:avLst/>
          </a:prstGeom>
        </p:spPr>
        <p:style>
          <a:lnRef idx="2">
            <a:schemeClr val="accent5">
              <a:shade val="50000"/>
            </a:schemeClr>
          </a:lnRef>
          <a:fillRef idx="1">
            <a:schemeClr val="accent5"/>
          </a:fillRef>
          <a:effectRef idx="0">
            <a:schemeClr val="accent5"/>
          </a:effectRef>
          <a:fontRef idx="minor">
            <a:schemeClr val="lt1"/>
          </a:fontRef>
        </p:style>
        <p:txBody>
          <a:bodyPr rtlCol="1" anchor="ctr"/>
          <a:lstStyle/>
          <a:p>
            <a:pPr algn="ctr"/>
            <a:endParaRPr lang="he-IL"/>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תמונה 3" descr="flower-pattern-powerpoint.jpg"/>
          <p:cNvPicPr>
            <a:picLocks noChangeAspect="1"/>
          </p:cNvPicPr>
          <p:nvPr/>
        </p:nvPicPr>
        <p:blipFill>
          <a:blip r:embed="rId2" cstate="print"/>
          <a:stretch>
            <a:fillRect/>
          </a:stretch>
        </p:blipFill>
        <p:spPr>
          <a:xfrm>
            <a:off x="0" y="-27384"/>
            <a:ext cx="9180512" cy="6885384"/>
          </a:xfrm>
          <a:prstGeom prst="rect">
            <a:avLst/>
          </a:prstGeom>
        </p:spPr>
      </p:pic>
      <p:sp>
        <p:nvSpPr>
          <p:cNvPr id="6" name="מציין מיקום של תאריך 5"/>
          <p:cNvSpPr>
            <a:spLocks noGrp="1"/>
          </p:cNvSpPr>
          <p:nvPr>
            <p:ph type="dt" sz="half" idx="10"/>
          </p:nvPr>
        </p:nvSpPr>
        <p:spPr>
          <a:xfrm>
            <a:off x="0" y="188640"/>
            <a:ext cx="2133600" cy="365125"/>
          </a:xfrm>
        </p:spPr>
        <p:txBody>
          <a:bodyPr/>
          <a:lstStyle/>
          <a:p>
            <a:r>
              <a:rPr lang="ar-AE" sz="2000" dirty="0" smtClean="0">
                <a:solidFill>
                  <a:schemeClr val="tx1"/>
                </a:solidFill>
                <a:latin typeface="Aharoni" pitchFamily="2" charset="-79"/>
                <a:cs typeface="Traditional Arabic" pitchFamily="18" charset="-78"/>
              </a:rPr>
              <a:t>الأحد   </a:t>
            </a:r>
            <a:r>
              <a:rPr lang="he-IL" sz="2000" dirty="0" smtClean="0">
                <a:solidFill>
                  <a:schemeClr val="tx1"/>
                </a:solidFill>
                <a:latin typeface="Aharoni" pitchFamily="2" charset="-79"/>
                <a:cs typeface="Aharoni" pitchFamily="2" charset="-79"/>
              </a:rPr>
              <a:t>29/1/2012</a:t>
            </a:r>
          </a:p>
        </p:txBody>
      </p:sp>
      <p:sp>
        <p:nvSpPr>
          <p:cNvPr id="5" name="TextBox 4"/>
          <p:cNvSpPr txBox="1"/>
          <p:nvPr/>
        </p:nvSpPr>
        <p:spPr>
          <a:xfrm>
            <a:off x="611560" y="920909"/>
            <a:ext cx="7848872" cy="4524315"/>
          </a:xfrm>
          <a:prstGeom prst="rect">
            <a:avLst/>
          </a:prstGeom>
          <a:noFill/>
        </p:spPr>
        <p:txBody>
          <a:bodyPr wrap="square" rtlCol="1">
            <a:spAutoFit/>
          </a:bodyPr>
          <a:lstStyle/>
          <a:p>
            <a:r>
              <a:rPr lang="ar-SA" sz="3200" dirty="0" smtClean="0">
                <a:latin typeface="Traditional Arabic" pitchFamily="18" charset="-78"/>
                <a:cs typeface="Traditional Arabic" pitchFamily="18" charset="-78"/>
              </a:rPr>
              <a:t>أخذَ</a:t>
            </a:r>
            <a:r>
              <a:rPr lang="he-IL" sz="3200" dirty="0" smtClean="0">
                <a:latin typeface="Traditional Arabic" pitchFamily="18" charset="-78"/>
              </a:rPr>
              <a:t> (</a:t>
            </a:r>
            <a:r>
              <a:rPr lang="ar-SA" sz="3200" dirty="0" err="1" smtClean="0">
                <a:latin typeface="Traditional Arabic" pitchFamily="18" charset="-78"/>
                <a:cs typeface="Traditional Arabic" pitchFamily="18" charset="-78"/>
              </a:rPr>
              <a:t>تيبو</a:t>
            </a:r>
            <a:r>
              <a:rPr lang="he-IL" sz="3200" dirty="0" smtClean="0">
                <a:latin typeface="Traditional Arabic" pitchFamily="18" charset="-78"/>
              </a:rPr>
              <a:t>) </a:t>
            </a:r>
            <a:r>
              <a:rPr lang="ar-SA" sz="3200" dirty="0" smtClean="0">
                <a:latin typeface="Traditional Arabic" pitchFamily="18" charset="-78"/>
                <a:cs typeface="Traditional Arabic" pitchFamily="18" charset="-78"/>
              </a:rPr>
              <a:t>يخلِطُ الأمورَ، فينبحُ على الْقريبِ مردِّدًا</a:t>
            </a:r>
            <a:r>
              <a:rPr lang="he-IL" sz="3200" dirty="0" smtClean="0">
                <a:latin typeface="Traditional Arabic" pitchFamily="18" charset="-78"/>
              </a:rPr>
              <a:t> (</a:t>
            </a:r>
            <a:r>
              <a:rPr lang="ar-SA" sz="3200" dirty="0" smtClean="0">
                <a:latin typeface="Traditional Arabic" pitchFamily="18" charset="-78"/>
                <a:cs typeface="Traditional Arabic" pitchFamily="18" charset="-78"/>
              </a:rPr>
              <a:t>غَريبو</a:t>
            </a:r>
            <a:r>
              <a:rPr lang="he-IL" sz="3200" dirty="0" smtClean="0">
                <a:latin typeface="Traditional Arabic" pitchFamily="18" charset="-78"/>
              </a:rPr>
              <a:t> .. </a:t>
            </a:r>
            <a:r>
              <a:rPr lang="ar-SA" sz="3200" dirty="0" smtClean="0">
                <a:latin typeface="Traditional Arabic" pitchFamily="18" charset="-78"/>
                <a:cs typeface="Traditional Arabic" pitchFamily="18" charset="-78"/>
              </a:rPr>
              <a:t>غَريبو</a:t>
            </a:r>
            <a:r>
              <a:rPr lang="he-IL" sz="3200" dirty="0" smtClean="0">
                <a:latin typeface="Traditional Arabic" pitchFamily="18" charset="-78"/>
              </a:rPr>
              <a:t>)</a:t>
            </a:r>
            <a:r>
              <a:rPr lang="ar-SA" sz="3200" dirty="0" smtClean="0">
                <a:latin typeface="Traditional Arabic" pitchFamily="18" charset="-78"/>
                <a:cs typeface="Traditional Arabic" pitchFamily="18" charset="-78"/>
              </a:rPr>
              <a:t>، بدلًا من أنْ يقولَ</a:t>
            </a:r>
            <a:r>
              <a:rPr lang="he-IL" sz="3200" dirty="0" smtClean="0">
                <a:latin typeface="Traditional Arabic" pitchFamily="18" charset="-78"/>
              </a:rPr>
              <a:t> (</a:t>
            </a:r>
            <a:r>
              <a:rPr lang="ar-SA" sz="3200" dirty="0" smtClean="0">
                <a:latin typeface="Traditional Arabic" pitchFamily="18" charset="-78"/>
                <a:cs typeface="Traditional Arabic" pitchFamily="18" charset="-78"/>
              </a:rPr>
              <a:t>قَريبو</a:t>
            </a:r>
            <a:r>
              <a:rPr lang="he-IL" sz="3200" dirty="0" smtClean="0">
                <a:latin typeface="Traditional Arabic" pitchFamily="18" charset="-78"/>
              </a:rPr>
              <a:t>.. </a:t>
            </a:r>
            <a:r>
              <a:rPr lang="ar-SA" sz="3200" dirty="0" smtClean="0">
                <a:latin typeface="Traditional Arabic" pitchFamily="18" charset="-78"/>
                <a:cs typeface="Traditional Arabic" pitchFamily="18" charset="-78"/>
              </a:rPr>
              <a:t>قَريبو</a:t>
            </a:r>
            <a:r>
              <a:rPr lang="he-IL" sz="3200" dirty="0" smtClean="0">
                <a:latin typeface="Traditional Arabic" pitchFamily="18" charset="-78"/>
              </a:rPr>
              <a:t>). </a:t>
            </a:r>
            <a:r>
              <a:rPr lang="ar-SA" sz="3200" dirty="0" smtClean="0">
                <a:latin typeface="Traditional Arabic" pitchFamily="18" charset="-78"/>
                <a:cs typeface="Traditional Arabic" pitchFamily="18" charset="-78"/>
              </a:rPr>
              <a:t>ولمّا بحثتِ الأُسرةُ عنِ السّببِ، تبيَّنَ أنّ</a:t>
            </a:r>
            <a:r>
              <a:rPr lang="he-IL" sz="3200" dirty="0" smtClean="0">
                <a:latin typeface="Traditional Arabic" pitchFamily="18" charset="-78"/>
              </a:rPr>
              <a:t> (</a:t>
            </a:r>
            <a:r>
              <a:rPr lang="ar-SA" sz="3200" dirty="0" err="1" smtClean="0">
                <a:latin typeface="Traditional Arabic" pitchFamily="18" charset="-78"/>
                <a:cs typeface="Traditional Arabic" pitchFamily="18" charset="-78"/>
              </a:rPr>
              <a:t>تيبو</a:t>
            </a:r>
            <a:r>
              <a:rPr lang="he-IL" sz="3200" dirty="0" smtClean="0">
                <a:latin typeface="Traditional Arabic" pitchFamily="18" charset="-78"/>
              </a:rPr>
              <a:t>) </a:t>
            </a:r>
            <a:r>
              <a:rPr lang="ar-SA" sz="3200" dirty="0" smtClean="0">
                <a:latin typeface="Traditional Arabic" pitchFamily="18" charset="-78"/>
                <a:cs typeface="Traditional Arabic" pitchFamily="18" charset="-78"/>
              </a:rPr>
              <a:t>ذا الذّكاءِ الاصطناعيِّ الْفائقِ، يعجَزُ عنِ التّعرُّفِ على الشّخصِ لمجرّدِ أنْ تختلفَ هيئتُهُ أقلَّ اختلافٍ عنِ الصّورةِ الْمُخزَّنةِ في ذاكرتِهِ الإلكترونيّةِ</a:t>
            </a:r>
            <a:r>
              <a:rPr lang="he-IL" sz="3200" dirty="0" smtClean="0">
                <a:latin typeface="Traditional Arabic" pitchFamily="18" charset="-78"/>
              </a:rPr>
              <a:t>. </a:t>
            </a:r>
            <a:r>
              <a:rPr lang="ar-SA" sz="3200" dirty="0" smtClean="0">
                <a:latin typeface="Traditional Arabic" pitchFamily="18" charset="-78"/>
                <a:cs typeface="Traditional Arabic" pitchFamily="18" charset="-78"/>
              </a:rPr>
              <a:t>فيكفي أن يغيّرَ الشّخصُ الْقميصَ الّذي كانَ </a:t>
            </a:r>
            <a:r>
              <a:rPr lang="ar-SA" sz="3200" dirty="0" err="1" smtClean="0">
                <a:latin typeface="Traditional Arabic" pitchFamily="18" charset="-78"/>
                <a:cs typeface="Traditional Arabic" pitchFamily="18" charset="-78"/>
              </a:rPr>
              <a:t>يرتديهِ</a:t>
            </a:r>
            <a:r>
              <a:rPr lang="ar-SA" sz="3200" dirty="0" smtClean="0">
                <a:latin typeface="Traditional Arabic" pitchFamily="18" charset="-78"/>
                <a:cs typeface="Traditional Arabic" pitchFamily="18" charset="-78"/>
              </a:rPr>
              <a:t> في الصّورةِ، حتّى يعجَزَ</a:t>
            </a:r>
            <a:r>
              <a:rPr lang="he-IL" sz="3200" dirty="0" smtClean="0">
                <a:latin typeface="Traditional Arabic" pitchFamily="18" charset="-78"/>
              </a:rPr>
              <a:t> (</a:t>
            </a:r>
            <a:r>
              <a:rPr lang="ar-SA" sz="3200" dirty="0" err="1" smtClean="0">
                <a:latin typeface="Traditional Arabic" pitchFamily="18" charset="-78"/>
                <a:cs typeface="Traditional Arabic" pitchFamily="18" charset="-78"/>
              </a:rPr>
              <a:t>تيبو</a:t>
            </a:r>
            <a:r>
              <a:rPr lang="he-IL" sz="3200" dirty="0" smtClean="0">
                <a:latin typeface="Traditional Arabic" pitchFamily="18" charset="-78"/>
              </a:rPr>
              <a:t>) </a:t>
            </a:r>
            <a:r>
              <a:rPr lang="ar-SA" sz="3200" dirty="0" smtClean="0">
                <a:latin typeface="Traditional Arabic" pitchFamily="18" charset="-78"/>
                <a:cs typeface="Traditional Arabic" pitchFamily="18" charset="-78"/>
              </a:rPr>
              <a:t>عنِ التّعرّفِ عليْهِ، فهو لا يمتلكُ حاسّةَ الشّمِّ الْقويّةَ لدى كلبٍ عاديٍّ يستطيعُ أن يتعرّفَ على الْأشخاصِ من روائِحهمِ الّتي لا يشتركُ فيها </a:t>
            </a:r>
            <a:r>
              <a:rPr lang="he-IL" sz="3200" dirty="0" smtClean="0">
                <a:latin typeface="Traditional Arabic" pitchFamily="18" charset="-78"/>
              </a:rPr>
              <a:t/>
            </a:r>
            <a:br>
              <a:rPr lang="he-IL" sz="3200" dirty="0" smtClean="0">
                <a:latin typeface="Traditional Arabic" pitchFamily="18" charset="-78"/>
              </a:rPr>
            </a:br>
            <a:r>
              <a:rPr lang="ar-SA" sz="3200" dirty="0" smtClean="0">
                <a:latin typeface="Traditional Arabic" pitchFamily="18" charset="-78"/>
                <a:cs typeface="Traditional Arabic" pitchFamily="18" charset="-78"/>
              </a:rPr>
              <a:t>اثْنانِ، وهو لا يمتلكُ أيضًا حاسّةَ السّمعِ الْمُرهَفةَ جدًّا لدى كلبٍ حيٍّ </a:t>
            </a:r>
            <a:r>
              <a:rPr lang="he-IL" sz="3200" dirty="0" smtClean="0">
                <a:latin typeface="Traditional Arabic" pitchFamily="18" charset="-78"/>
              </a:rPr>
              <a:t/>
            </a:r>
            <a:br>
              <a:rPr lang="he-IL" sz="3200" dirty="0" smtClean="0">
                <a:latin typeface="Traditional Arabic" pitchFamily="18" charset="-78"/>
              </a:rPr>
            </a:br>
            <a:r>
              <a:rPr lang="ar-SA" sz="3200" dirty="0" smtClean="0">
                <a:latin typeface="Traditional Arabic" pitchFamily="18" charset="-78"/>
                <a:cs typeface="Traditional Arabic" pitchFamily="18" charset="-78"/>
              </a:rPr>
              <a:t>يستطيعُ أن يسمعَ دقّاتِ قلبِ الشَّخصِ الّذي يقتربُ منهُ</a:t>
            </a:r>
            <a:r>
              <a:rPr lang="he-IL" sz="3200" dirty="0" smtClean="0">
                <a:latin typeface="Traditional Arabic" pitchFamily="18" charset="-78"/>
              </a:rPr>
              <a:t>.</a:t>
            </a:r>
            <a:endParaRPr lang="he-IL" sz="3200" dirty="0">
              <a:latin typeface="Traditional Arabic" pitchFamily="18" charset="-78"/>
            </a:endParaRPr>
          </a:p>
        </p:txBody>
      </p:sp>
      <p:sp>
        <p:nvSpPr>
          <p:cNvPr id="7" name="לחצן פעולה: חזרה 6">
            <a:hlinkClick r:id="" action="ppaction://hlinkshowjump?jump=lastslideviewed" highlightClick="1"/>
          </p:cNvPr>
          <p:cNvSpPr/>
          <p:nvPr/>
        </p:nvSpPr>
        <p:spPr>
          <a:xfrm>
            <a:off x="251520" y="5949280"/>
            <a:ext cx="755576" cy="576064"/>
          </a:xfrm>
          <a:prstGeom prst="actionButtonReturn">
            <a:avLst/>
          </a:prstGeom>
        </p:spPr>
        <p:style>
          <a:lnRef idx="2">
            <a:schemeClr val="accent5">
              <a:shade val="50000"/>
            </a:schemeClr>
          </a:lnRef>
          <a:fillRef idx="1">
            <a:schemeClr val="accent5"/>
          </a:fillRef>
          <a:effectRef idx="0">
            <a:schemeClr val="accent5"/>
          </a:effectRef>
          <a:fontRef idx="minor">
            <a:schemeClr val="lt1"/>
          </a:fontRef>
        </p:style>
        <p:txBody>
          <a:bodyPr rtlCol="1" anchor="ctr"/>
          <a:lstStyle/>
          <a:p>
            <a:pPr algn="ctr"/>
            <a:endParaRPr lang="he-IL"/>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ערכת נושא של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347</TotalTime>
  <Words>837</Words>
  <Application>Microsoft Office PowerPoint</Application>
  <PresentationFormat>‫הצגה על המסך (4:3)</PresentationFormat>
  <Paragraphs>126</Paragraphs>
  <Slides>25</Slides>
  <Notes>2</Notes>
  <HiddenSlides>0</HiddenSlides>
  <MMClips>0</MMClips>
  <ScaleCrop>false</ScaleCrop>
  <HeadingPairs>
    <vt:vector size="4" baseType="variant">
      <vt:variant>
        <vt:lpstr>ערכת נושא</vt:lpstr>
      </vt:variant>
      <vt:variant>
        <vt:i4>1</vt:i4>
      </vt:variant>
      <vt:variant>
        <vt:lpstr>כותרות שקופיות</vt:lpstr>
      </vt:variant>
      <vt:variant>
        <vt:i4>25</vt:i4>
      </vt:variant>
    </vt:vector>
  </HeadingPairs>
  <TitlesOfParts>
    <vt:vector size="26" baseType="lpstr">
      <vt:lpstr>ערכת נושא של Office</vt:lpstr>
      <vt:lpstr>שקופית 1</vt:lpstr>
      <vt:lpstr>שקופית 2</vt:lpstr>
      <vt:lpstr>שקופית 3</vt:lpstr>
      <vt:lpstr>שקופית 4</vt:lpstr>
      <vt:lpstr>שקופית 5</vt:lpstr>
      <vt:lpstr>שקופית 6</vt:lpstr>
      <vt:lpstr>שקופית 7</vt:lpstr>
      <vt:lpstr>שקופית 8</vt:lpstr>
      <vt:lpstr>שקופית 9</vt:lpstr>
      <vt:lpstr>שקופית 10</vt:lpstr>
      <vt:lpstr>שקופית 11</vt:lpstr>
      <vt:lpstr>שקופית 12</vt:lpstr>
      <vt:lpstr>שקופית 13</vt:lpstr>
      <vt:lpstr>שקופית 14</vt:lpstr>
      <vt:lpstr>שקופית 15</vt:lpstr>
      <vt:lpstr>שקופית 16</vt:lpstr>
      <vt:lpstr>שקופית 17</vt:lpstr>
      <vt:lpstr>שקופית 18</vt:lpstr>
      <vt:lpstr>שקופית 19</vt:lpstr>
      <vt:lpstr>שקופית 20</vt:lpstr>
      <vt:lpstr>שקופית 21</vt:lpstr>
      <vt:lpstr>שקופית 22</vt:lpstr>
      <vt:lpstr>שקופית 23</vt:lpstr>
      <vt:lpstr>שקופית 24</vt:lpstr>
      <vt:lpstr>שקופית 25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שקופית 1</dc:title>
  <dc:creator>NeEeDo0o</dc:creator>
  <cp:lastModifiedBy>User</cp:lastModifiedBy>
  <cp:revision>45</cp:revision>
  <dcterms:created xsi:type="dcterms:W3CDTF">2012-01-24T20:54:15Z</dcterms:created>
  <dcterms:modified xsi:type="dcterms:W3CDTF">2012-01-28T16:21:22Z</dcterms:modified>
</cp:coreProperties>
</file>