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307" r:id="rId18"/>
    <p:sldId id="306" r:id="rId19"/>
    <p:sldId id="275" r:id="rId20"/>
    <p:sldId id="276" r:id="rId21"/>
    <p:sldId id="277" r:id="rId22"/>
    <p:sldId id="278" r:id="rId23"/>
    <p:sldId id="300" r:id="rId24"/>
    <p:sldId id="279" r:id="rId25"/>
    <p:sldId id="302" r:id="rId26"/>
    <p:sldId id="304" r:id="rId27"/>
    <p:sldId id="280" r:id="rId28"/>
    <p:sldId id="281" r:id="rId29"/>
    <p:sldId id="282" r:id="rId30"/>
    <p:sldId id="283" r:id="rId31"/>
    <p:sldId id="284" r:id="rId32"/>
    <p:sldId id="309" r:id="rId33"/>
    <p:sldId id="297" r:id="rId34"/>
    <p:sldId id="296" r:id="rId35"/>
    <p:sldId id="285" r:id="rId36"/>
    <p:sldId id="299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7" d="100"/>
          <a:sy n="107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C1239-5EBC-4B3D-90B0-DA86C42F4D7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8BC6-4129-40E8-822E-8F80FF384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8BC6-4129-40E8-822E-8F80FF3840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E240FB-4D4C-43F1-ADF5-672D73498C8C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מלבן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לבן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מלבן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3EAD-C561-4744-B4A5-D91AC464A9FB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5BB4-5474-4A4D-B32C-37F90C9194D9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שולש שווה שוקיים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D16FAC-4C36-434B-8F95-9D7D90FE3F56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A2FD-C4E1-48AF-8EEB-BC37AE57CB63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2FB6-C11D-46DF-9048-CC0FEE6456C0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5B2-E453-4DBC-B9EA-C5DF9802E33A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6008-692A-45AF-B4C4-149A0B12C804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21A8-BBD9-48D6-9CD0-304A8ACBC36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BE4-0B6B-438D-A75F-05A7911E063C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C0E7D5-3847-49D3-B98A-27E2B4A5B13A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EDB218-E7C1-4C2E-96E9-A859256D1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מחבר ישר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מחבר ישר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שולש שווה שוקיים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3.jpeg"/><Relationship Id="rId7" Type="http://schemas.openxmlformats.org/officeDocument/2006/relationships/slide" Target="slide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5.xml"/><Relationship Id="rId4" Type="http://schemas.openxmlformats.org/officeDocument/2006/relationships/slide" Target="slide30.xml"/><Relationship Id="rId9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5.jpeg"/><Relationship Id="rId7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slide" Target="slide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slide" Target="slide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slide" Target="slide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0" name="AutoShape 2" descr="data:image/jpeg;base64,/9j/4AAQSkZJRgABAQAAAQABAAD/2wCEAAkGBhQSERUUEhMVFRUWGBUXFxgYGBgYGBcYFBQVFxcXFBcYGyYeFxkjGRQUHy8gIycpLCwsFR4xNTAqNSYrLCkBCQoKDgwOFw8PGiwcHCQsKSwsKSwsKSwsKSksKSksLCwsKSwsLCwsKSwpLCwpLCwsLCwsLCwsLCwsLCkpKSwpKf/AABEIAMIBAwMBIgACEQEDEQH/xAAcAAABBQEBAQAAAAAAAAAAAAAEAAIDBQYBBwj/xABDEAABAwIDBQQIBAQEBQUAAAABAAIRAyEEMVEFEkFhcYGRobEGEyIywdHh8BRCUpIVcsLxI2KCogcWM1PSY4OjsuL/xAAZAQADAQEBAAAAAAAAAAAAAAAAAQIDBAX/xAAhEQEAAwADAAMBAAMAAAAAAAAAAQIREiExA0FREyJhcf/aAAwDAQACEQMRAD8AgxPo24yQ2FBR2a5pggr0hzGkZhBvwYJzavQ5IxkXMgKHeK0+N2e2MlTO2cQbJ6AzZTmVjopvwzv0orDbO3uSNANmIOimZVLuCt6OwjyR1LYgCUyFA3CE8FOMF2LSUdmNkIh+ADdFGweM/TwaNoYUKwdhyNEm09QkbuGptAzvzR1I6IWnhxrCIbhYvKnDHU6uq44zmh2WTvxB0+CjgNcfSaeCHq4JhU/4gaFd3weCrArMRsoHig37CPBX7QNE+yfZMpU2I4Jv8IdotaY0TgW6KokYx52Q7RDu2YRwK2xdo1RPwc5wnyGMQdlnRRVNmTkFtX4QckPUwh5BPkWMPXwJbmIUEcLlbKvsppzklV9XZcZBHpM6zCEnJXeC2c2OfNOZhiDcI2nWA4R2KJ0yp4K/5Qj6TABmJQ2+w8VHUtl4BSYpzAUlWmq7n3JKsCgftx2qVPbpVU6gdV1tF2i16QvWbelIYoG8hUbqZ0XAx3NAaqjiWDOCihj6fJY6mTqVKK5Sw9bFm1GDJGUtvN4gLBHEkJpx51RxGvSaHpDSJgmOinq7YpmzAOpXmDdqQiaW2gNQp/mOT0enWB07LqT1YPDyCwVD0iAycVYN9InG8pcZPk1jjCYXDVZ1npA7MiUVR2y13CEsk9XTXcwnmoUDSrsKnovaD9lICW1OSCx+3GUnRYkCXctOCm2ljhTpOfIkZdVgH4x9eo72bDM6k+a0pXl2zvfj1DV4n0vZuktAyMTqnei23i9xpVJ3o3mE5kcRz1HbosfXBBABHMHI6QpaeKIbv3Y9plpFiLxN+Cu1IzpEXne3pjnqKQqvZG2TXoh+Ukgxq3iOR0RDnngscb7o1lVSh7Tmqh1R/wClMGKIzBRg1dtotOSY/CoPDbUAF5Uz9p6DxU5Joa9IjggqjtVYVMYdAhqlccWDvTiSD03jkiKYac4QNZk8AOihd0CeBc/w6meATHbEpnUdFW4as5p4RzKsG4zmpmJMj6PM/U5JEDHcwkl2OnmTZBurDDYibR4K9pbIpHiU92zaOrieiubwnAeFaw+8G/tRrdm0HcW+STMAw5T5easW7OZFnDthRMqVFXYVPgW96Fq+jB4AHoVevwehaUNiGO/Sewoi0jGZxPo48flIVZX2Q4cCtjDv8w8fioauG3hd57oWkXmE4w1TCEcFCaJW1qbHafzX8EI/YB/K5iuPkhPFkt0hTUa5HFXeI2A8cAehCCdswjNpV84kYkobTdqim7SdoFWihHAp4JHAqegvaG2CIVphNsTofCO1ZSm+SBBkq5ADRuDtOp+SXHStbBm08QaljlnA8yUHhKIaw5363jzzKdVEcc06rXFNk62HRXHmQyn9lX7QZYWuTmROeo4KSrTLhuASd3LLTMlcZig92eQmI7oUpDnO0E/ZV4nR/orWFKm+nUIaA6WyRebGD/pHetGHSLC2q802lWIm+R+5Vz6Jbcd6tzSbNIieAMyO8eKyv8fWtaX+mpq13t6KCptB5t8Eqe0JRdB40ustxsGD3n8qnpg8WlEfiOicMSNVPI8JtEJr6YQuLxrh7t0JhtpPcYNkZIGVWBCvpc0TI4lNfVZqnpAXUze+ahfR5o1zxqoHtRoB+q5rqmLOS6q0LQYEDIPHT6hMNPgHunoEY3aDSPaPiR8Vx9Wkfzf7isNk+gVPBHMunqCpXlzRZo++qdVLODvGUDVqnIGe5P0E6qTMgjsUba18ymiq48T4JGrwVEKbVGWf+pPFIOzjvQO6OBHf9FIx3MffYpkxVLC0+IXKmzKZvB71E2oeXguubzb3n5pGgds+/stA5730UdXAkZgHtU++4cB3lIYl+nj9E9kBWUh/2x4KOvgpGTW9/nKsDiSc2oLFV947rD17NPmtKRNpRe0RAJmHp0xvGSTIH/5HxU2GqkwSLc9dF2lh955kyMrackRXwrRdxiBlOXdxXR1HTn7nsIMMd6TEe9n4eCAx1YumREZD7zVlTpNILgZ4ZweSrccwhrnG0TBIt18FVfSlDgcPvPH8wn6nv7loYG81gHs5njEcLrDDbrqcywDVwnI9TxWy2LjA+k1zXTvWJ0zt5K71mO0xIbaHovSqPJDnt3rmCNbwCDaVNsPYRoNc0uDgXSLXjmdYiytAbEiOsfcoGtUJHvX14Z5Qs5mZjJXHXZmIrtbMRZSUMUSAW5FC4jCNgS7t4/JENrBgAbkNfkptWPpVb56LZXfySqYgjiB4qfD0hUYHtiLjuXThCuduC/FngQu08UdO5HjB9O5I7MnjCNAV2KnMT2IepWGisP4VfNMqbMGvgnEkqKmK08lGyudUfU2XPE9y4Ni6AqtgBxiSki/4Sf0rqnYDrsFy7ikMEP8AMrJzWclGWN5Jc1cVe7AjVyhfguZVt6sclG6i1LmOKqGC0Lkvwp1KsHNAyJ71wtGp70cj4gfUHVL1LtUW4R+rvCa6p17wl3PhZgf1T+XikG1OSlqVIE38FX1NuQYGa0r8drM7XrUYHvH5VIzEP/SoGY+0m335pHbbAYz52gdNUfytvg/pUVjKxAgGCR7R0Gg5lBmq0WFiYk8lC/FNc0lxIMTrJOUffAquNaCTPiPviumtMjHPa/erb1hkbogWmx7RrKD2jX94nWO3iqz8a5xABuTHfqpsbiRutYDZuR1OZVRXJTNtjpbbJpsc3deZ/NmQJ45HOPii8bj90S0NgCMgYGkHksp/Et3kiMNtPekSJ55dqc0ndKt9jBWIxGHqNIq0mgGxIt4jmpdiYWlhydyoXgmYJbIMRaIQtbGNosPq7HM7s9nFCt2uK43KgucnCzuocLyj/nit/WhxG0pylw0Fx28ShaZddxBAJtwPWCnbIc5jAww4tzeBAcBYTnuuykduSKq1N8G89OH2Fn4oMynI49q5iGEDe4RbVT4emTnk3M5T2lQ4/GU8y4k5Q02AHMhGjAjceKY3t4iCBbhOVtJ81oNn7ba6mXvNmkguGkAyBynwVFS2u13sBjd0WEgE6XJFydURTe1lPcDA1pm17znJzStHI62xrW0e5SiiNVSbN2m+Tvzu7og8AQYju8kd/F2zB8FzzWXRF4T1YGpQ5Lxk1FUMU12V+iI70tw/VS7F1AciOxPbiHu1Vm+kDmShqmCHCE4mAa1tklAcKf1JIz/YURoVPsJpZVHDwV1+GI4eK56k/ZTm44qX19UZwpGYwmwMlM9IAQ1oGc8M1V0qpaC05uieUTaxzWtYiY2WNrzE5A6rtcDK/BOp7RloJN9OCqTRJyN9I+7pzME85WHmDwA16rSaVxnF7auqeNBBJdEaX4H5IelWe+7Z3QYCFrQxrWgERrnJzlG4Sv6wkki0WmDfIC2SmMr4czynsQ/Dktu8gaAXQjsM0CXNmLz5TxCfi8QGmXHs4adT9FWYnawjMRoBEnnoO9VXZKcgq+In2RA+Engq6piJdA+/r80qdSQSSJPuiYsDJJPCb9yDp4rccTNzlyj4/JbRGaxnsXisWRDJ93Pr9PggH4zOM06rWDwSYBiQY4jXVVVTe393oSfktKZJTWV1g6ZcwuJgCDE3MnhoFBUxx3/aERw5oR1Yhp4SQAOQjw5q3rVqdQCWAGAN4WJgRJmxslM5OycR9K+od5p14Imls7dpmXH1kSIybbI6nyUVTAtbJFTeAi2RM8NLahJm0DDi5trA258e2ETbfBEYrH7ULrTmFPgtphoM58DoFzEtbVJMbtgNBbIiLZBVmMYGttx+5R1KsaKj6RupO1B7ei0GzvSgVG05aDvRlzMG2S81FQsLRmIE8pV1g9qtgCC2IALeAHLoomkSezDa7a2rTLdxhNvDkszUxR4lB4uqGus7nfO6HdjJkKK1wpnVrh8bBlbHAPpuaHuvGY56LD+jtChVe4VnvEAENaY3hMGT2jvV/itpU6Tdym3dYJgSSZPEk3OSm/uQqOh+0dsOqGMhpkq5npK4PAmQ3ha50BKp8XtH2SQbnTmq3C4m/alFdGy9T9CcX6x9dzs5aByHtW8u5auRqvPfRLb7KQcHD3i2TxtYcMrytq9pcJBBBuCDmCub5ImLOn452o0u5hRGgTx7kPRoxn5ottXos/GiL8EPspIje6JJbIZ/B+kTajt0jddw59Oakftdu8Wm0cexTNpUQbNpgj/KJHbC8/2ltxoqOJdmTI0K1rWLT4yteYj1f49/rN7e3TIgbs+EqPCYVjNxgPvGJMG4EmD3rJ4z0j3Wugk2sBOo+atcBtX1VGGu33uvIFsoAHGBfnfgtp66Y79rnaL6VICHSdJGtrZhCja7QLNAJ4SQVlq9d4ORPYgMRjzp58OSqKTJc4bLFVg4SBGv90E3FFplpgqs2ftIupXzB8xxUWJx0A9qqI/UTPfSfFbVc97i4yY8UJ+KBBBMEi3WR/ZNwOzyWF73hpdG6M7EAyYOfJCPoFhdcODRrnncDO2i1ia+QMn1IcQS1zjPsiT22ASr41haA0XAA62vbrKqnYw7m7wJnu17JVjgWsDWyM4J7fsKpwIKmNLvYDZ3iBGpmw7+CuK/o1Wk77mNYOM7zt0Ws0TwGRKfgG0GvLmsALRvEn2jM+zuzYGSL52Tqm2iSTKi3yd/4n0TwA17nNG66A0Ou62TgeEWuNbcVVurkUzIiYHjwXau0DVfcyBc9Ahdq4mzYMzPgYjy704/C9Ssxhn2c58EYzaZNnGW3kTnZZqlir5xr5fNG1KbwLiL5SDaJJtqbdiLYcQtTgKT2kVHvDbWaBvGLzMwAnYr0Z9Y7/AqU20t1pio5+8XNJm+67O3HOVTMxRaxwdYghvOScu4FQv2ideSid91bU4/B0ZeCxrDkHMJgwNMiL6KqdsoU27zXh03J07FV09qF0gm44qN+0IBuiJlMpK+KkyfuBZB/i0Hjdpb2SEGJT5KiktT6PsfVqj1YNhLncGtm5dy5aq3qy57mi4HzWf2Bi3MY5wkAjdnW4PhHirbYWOafWOPAg9bGB3ypm3ZTVHjmFs9igoPghcqY/eeZPG6hrvBee4I5Fi+wdci858e1ev+j7xVotgtO6A2xmwA3SYyJEGCvB6Fciwk8s+4L0f0N2nuMfTd7DvZcRG6423ZdPQcFl8scmlJ4vRaVEHIg9q7VhmeenzWe/igGR8VC/bRc73hbU26mclj/KWnNofXHT770lm241+v/wAdV3ju3ST4FyWxqnn5qjq+jjHVHEtzJOUDuV1AOY++1I0wDlnyCzrbPFWjWK27sdtPIATyQ1LCBzIIHb0Wm27ht4CJ6cO4Sq7D0BBEAdTPDk2y6632rCa9snitmBDP2QNPA/JabF4Mi4DTyz7YgJUcI8XAaJ1+hC15QnFB/DtxsNBE6SJQNfAE5z2rU4jBkkCWg6xb4qA7LcB7zY5AfVEWgsllxRc1sHhldBPpm9z3rS4jZsT7Rd3Ksr4TPPvC0jBqifhyBn4qenMCSe9GPwljbuv8VH6vqjD1yg65zvbM6pzsONT3lMDYKc434pcYGhvw0HM+KhxFIwIJtz5o1yirssiYPVa2gUYajs5M9SkGKVtOyiYMNUYXAyTnOZUD8JzRhFlwhThhmYPduM1xtItIcJkZIwsJ/uFJTog57v70RUKbGlz/AHjPZ9EEMMr7EYM3iP3n5IU4Nw4D9ynicWk7Buc5m5NgLJ2DwXve0R0KI2bSMmw7/qjWYc39nuko4lqldRM+8VNh6sVA5w9YAZ3XZExxjNEV8Ob+yQovVHOFOG0eB9IoILKNNjr+0xoDriDcDJb/AGHsJzwKlZ5kiWjdb7IdqXA8rcl5xsnZ+/kx8yMhI7TA817BhSd1t3TutkBscNOHesvknj4qsaZQ9HabXFz3ueCLNLWgC+dmi6Jp7Ow4NqNPtaD5pzqpi5dpyuomue0kmSNTGX7py5LKbT+tOMLIPboPBJBNxhjTtSU4bk/eak7ez7KDa48vD6IhrtD99UAPj6ci5j75oA4cx79+f0hG4gzafO/dCgbmRI7h/daVmYhnMAK2G08nnyTfwgt7XdvNRFagb2aextu9Mp0iOX3yctORYHxGGAyieZdbxlQNw5nIHnDz/UjqwMXcdPeQ7KBv7U/uHwTiyZhX47A5ktnp6z4uVRiMGALs8HA9xK0NaiTPHLhPwQFbenIgfymPMLWt5TNVCcMCPcn9yHqYHlHYY7xKvq0gWJB03SP6kGQ/Mukc3DwmVpFixUnBaeEkKGrhyCYB++quBScbz3EHyAURwFQukA9g+N1XIsVYw5iS10KKtS5eIVxWwVbItI7yfER3ISpgqmRntMeYT0K31J0HeFMKZjLxUxw7hw8Wrj2EDIju+CACqMPNc9VqBGt/gpXE/ZU1J54Nn76qFGCj0/dHmtBh/QTFPa1ww9TdNwTu5ETIDnZc+aufRL0Qc57KmJaxjAQ4U3SXv4iWz7LTzuYygyvTcfVIvY8IkyLZ8+xY3+XJyqorvcvnyps+nJkOkT+XiOGWaGdgqX6XDsB8wvbMXsHDVd41cOJdm5stMnjIIvzVRW/4d4RwltSq3gN6HjyHmj+lZLHmuz9msv7UdWn+kFWLdltid+ekjzBlafGf8OzTbvUKrXxm1zA23+U7xvy/shcNsF5Fmx0bHg5qrnEwWSzB2W08bdQT4sTKWyHA+64zkZPmAtRV2G82Ij/22H+oKv8A4PSa6HOhw0aGm/Ahrvko5QrFr6MbCO7P+IHb2bXR3/4cnvW2w1FzRnUgR7zy7sEsyWT9GKFJs7zx7RsHgA6RvFxHZbJa6nhwOUcuS5/knZa18Ph3PsvE9krm7GZcItfRI0m52Tt0XJmNOCzWdvjXw+iSjAAt8fouoCuNcTFuBznwRDXCLD4BA0pi0GbjPPjbj0RFOAAfZ6kDtsByVJPxEQZE5ZEjx3goN8C0QRqZ+JUwdzaR0+t1GH3yBn7CcFIeo8g/l48P7ps8PKE+rvWOk8R/4qHedP1B7VWkTydD4D4Jgc4m293CLdBbiny4zF9LgTZQVHubJMDS5PyTgOPqVL2JnkD4hphWdLYT3CatRtOfdBaC7L82UJ2y6LW+24y4XiTDQOPN3XLqg8dtgvdM9BwA7U/fEzODqPo622/XaRoGCeN5JPknnYtAHi4fzls9kCO9UrtrOAiR2R8Fxm2SIkNMa3nqnklzheO2NhJg0y08qj++z1yrsDBE+88chUf/AFSqept8RamG8wXfNMG25zmNZv4jqjLfpcoGYr0LoO/6dWNA4B2eVxBKrD6BSCTiGgzluu+DvgrGhiabjZ8RBg2npxJRTKu9YGSLXE/BOLWj7PIlU4b/AIei/rcS3/TSDj2lxRR9AsGAA59Zx4mwnoA2ykqNeLF1zkL+H9lBV9YLbvjPLgUcrT9l1+Df+StnPIHq6gIz3Xvk2zM/CFNsvYGAwzt9rd7ID1kO3SDMjeFjzQLMZUpkiGuERvbzhfpHtD5oZ21QXFrmCbz7ROXEFLv9VsN2/ajX5AHqVFULT7xHeZ7JWTo4hovlGh+Rniu1Nt07gujLOT8e5RxPV/Ww1IkS17ubXgTyIbwTvW0Rb1cdjp/dMqgp4qm7KoR1B4X59c+CKbVd+skcLj+qU8JbM9UbBzxys4T2jmq/aGwKdSdxwaeP5Z6jI9ZQoqWJJAPDgDrkeuSd/FQPzAajeB11zyR54egP+UakndEDUuBn9r/gm4j0bdTbNTc3eJhxjvcjWekY0B/lLCiaW3WvG66kSDmIaRHMZJ/5F0rNl7MpMhwYwkZEXz6lW5fawjw80F62lvwxu7vZhzfKCEUGk/p7BPmc1nZpCZr5H2PguEiDB++aY6nNjlrklVbad7x+Sk0Tnn9Xgkoi2bz/ALj8lxMKxtUNd+UZ8YNzwgDnnnzRgxEgS7MHd/Ue/uQFLFseR7LNYMHv596JFY/lblYZZadOScpEU3amSeA06k/JSsLY4d0efFCtqOJsSB0v2Tw7F2ZBE89Nco+80A550yPDgOvyTQ8gcNeBFuia0GOEc7za/HkkDH0sEyNL+Xf9V3D1acw97Gm0NLgC7pvLluNkFtHBsqNl0GMjpzCZTIna+MDWwJk3MAniQBzPFUjsaALkTaRIETeL8ot5Kjx+0cQxx/x6pjjvu+aq8Vjn1BD3vcM/ac437SqjpExrVuxZ4Tb74JpxfYeqxRXA1VyTxbZ2LDR7zf3D5oVuPbxe39w+ayoErraZ0hPkOLYMx7f+4yf5m/NS09qgR7bf3gLJU8KTxb+5o+K6cOeR6EFPRxehYbb03cQ7hZ8EDq09M0Q7DmqJpvdOlzmZgmOC84GFdoiKOEOpHSUYpsq5q0jJIdy3w0jnDh8OCHr1LF1RzQScnul2eY3YtHkssNmzlPiujZOqeQSwqYr/ANS5/wA1uzjHzXBtEzDqoDeXtd1jqhGbKHGB99VM3ZjQdeifRYKbtmiPzVzfOwPnnYLtHb7Afer65g+E6If8EzmewpzcO23sn/cjoYLb6Uc6hE8d0zfnkpXelFM3dQ3+oaPENQ1NrTwH9uqmpYRpvAPj5FKcPEdf0jaQfV4WmznJJ+Sh/j1eIaGNH8oJ8UeMK0jgJ5eS7SwbJ9238sqdg8lNsPbr3PDajWmYuLGegF1qXYsD9c/ynuuFQYLCsa6QAD0v3cFeet47xPn2wsrY0rB347huP7mj4pfjJmx6QLf7oUVStbPtIjwN0PXxAvduY0k9LKVCDiuXh9UkCcUeDJ7fouoNVMe9rpIJGl/DNGNxnEiOpItyAnRV4pueLkxp7Ptc1YM3g2A4jut3poENryMwWn7tEfYXGPGZ3dLT5AqBlCLkAznYeMBSOg5iOI1SM81G3+RsuesBGfnHcc1E6twieftDxhNpvjn0MeaYPJPYmsqiDceCYakmAI1vl4JC5vlln8Uwrto4feaYa0GbT9AqA7Gf+kxyEjwlafFsOj/9N/CEIWtP5XznPqzbuHmgsU1PYh03uVx3Tkp6Ho+7OHNmefkFY03xYB/Y19+9pClNUng8/wCgR4sQWK7+EvaPeHaI77SlT2c68wRqCL/NW9LEEZtIniAZ7REKT1rSeJ7DPdCBitp4IDKxg/o7jBCkNC3usPj5lHPwjSQSPFwP/wBrIV1AAkgub/rKqBiurPP6I7T9UOcRyPf9FYEkggPcc/zHwPFAOoyfyzzdHYrSiNUTn2GfkpKdQ6wonMLc4/2m3JTsrB1t+38vxTAtgaBrPnzhE0cMHflsOcBC0pORnqNNLI6iCHXsY4j4CVMmccOIy8JTWUAI9mekX7YhOh3AjjkIcPEKRrIzedbjz3ikbgdeCwjPiPsKek8AXbGswf6rqMPaZEOJ5GfCAPNOpucJgT1JnuSN19K4ieVvkfFN9WbXbI5XjqSu1MQSLteCMyCBbtMKIYpsf9R4637yBZILCg11iQ06e0R4ZKv2rjK7KjfVUS5m64k7u+N4b0CWiR+W3GU+hWkWrQf8p85upQTxrE/6mg91kjVzds4h2dB8wbblRoPsgiIgi8i/wUm0NrV2WZS3h/hje3ahIkS8kESBvS2JtmbKf1rZu8uI4Eg37FLi67wJLf2kDv3gCgGPYJ9+n2lv/kkq5+IJMmi8nX2D5tKSDHU/y9Pmn03mTc8EklCRFYeygi8wblJJI0dVxDs9PJSVHWCSScA+m87pv9ypaxz++ISSQELXEgSfzR4hMpvMm5zSSTgzHvM5nijMNRbEwJ6BJJCUrSoqzAJgAdEkkR6JVtR5jM5qvrVTvZnv6pJLWpIy47wvwUbqpnM96SSZCGvO+25yXWPMOubOgJJKfsHtqGMyjGOJfB+7LqScmjqn4o31Q3RYZjgOSSSzscej2+6evwVXUed6JOZ+KSSUeGnwInO+ajxlMb4sOHBJJVAk7EYZvs+y3LQIgUGjJoHQAJJJBP6sDIDuQzKhLrk8eKSScGdhvdH3xSSSS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parisnajd.com/backgd/data/media/13/parisnajd.com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http://www.akouseto.gr/wp-content/uploads/2010/09/supermar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imgc.allpostersimages.com/images/P-473-488-90/59/5997/Q5SQG00Z/posters/nick-downes-three-signs-hang-over-three-aisles-in-a-supermarket-new-yorker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" y="0"/>
            <a:ext cx="9137560" cy="6858000"/>
          </a:xfrm>
          <a:prstGeom prst="rect">
            <a:avLst/>
          </a:prstGeom>
          <a:noFill/>
        </p:spPr>
      </p:pic>
      <p:sp>
        <p:nvSpPr>
          <p:cNvPr id="8" name="מלבן 7">
            <a:hlinkClick r:id="rId4" action="ppaction://hlinksldjump"/>
          </p:cNvPr>
          <p:cNvSpPr/>
          <p:nvPr/>
        </p:nvSpPr>
        <p:spPr>
          <a:xfrm>
            <a:off x="6660232" y="1556792"/>
            <a:ext cx="2016224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المنتجات السائلة</a:t>
            </a:r>
            <a:endParaRPr lang="en-US" sz="2400" dirty="0"/>
          </a:p>
        </p:txBody>
      </p:sp>
      <p:sp>
        <p:nvSpPr>
          <p:cNvPr id="9" name="מלבן 8">
            <a:hlinkClick r:id="rId5" action="ppaction://hlinksldjump"/>
          </p:cNvPr>
          <p:cNvSpPr/>
          <p:nvPr/>
        </p:nvSpPr>
        <p:spPr>
          <a:xfrm rot="21312804">
            <a:off x="3387714" y="1723490"/>
            <a:ext cx="1991513" cy="68751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المنتجات الغازية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מלבן 9">
            <a:hlinkClick r:id="rId6" action="ppaction://hlinksldjump"/>
          </p:cNvPr>
          <p:cNvSpPr/>
          <p:nvPr/>
        </p:nvSpPr>
        <p:spPr>
          <a:xfrm rot="21164714">
            <a:off x="460528" y="1846969"/>
            <a:ext cx="2179320" cy="6114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المنتجات الصلبة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encrypted-tbn0.gstatic.com/images?q=tbn:ANd9GcR8j_mw0fnpYO-7n3mgEGtptV-ZmWDxot7hvMDcuG400hbam_LfG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3528" y="4409728"/>
            <a:ext cx="1296144" cy="2448272"/>
          </a:xfrm>
          <a:prstGeom prst="rect">
            <a:avLst/>
          </a:prstGeom>
          <a:noFill/>
        </p:spPr>
      </p:pic>
      <p:sp>
        <p:nvSpPr>
          <p:cNvPr id="13" name="הסבר ענן 12"/>
          <p:cNvSpPr/>
          <p:nvPr/>
        </p:nvSpPr>
        <p:spPr>
          <a:xfrm>
            <a:off x="1259632" y="3933056"/>
            <a:ext cx="2952328" cy="1008112"/>
          </a:xfrm>
          <a:prstGeom prst="cloudCallout">
            <a:avLst>
              <a:gd name="adj1" fmla="val -51184"/>
              <a:gd name="adj2" fmla="val 6399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يا </a:t>
            </a:r>
            <a:r>
              <a:rPr lang="ar-SA" sz="2400" b="1" dirty="0" err="1" smtClean="0">
                <a:solidFill>
                  <a:schemeClr val="tx1"/>
                </a:solidFill>
              </a:rPr>
              <a:t>إلهي !!</a:t>
            </a:r>
            <a:endParaRPr lang="ar-SA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من أين </a:t>
            </a:r>
            <a:r>
              <a:rPr lang="ar-SA" sz="2400" b="1" dirty="0" err="1" smtClean="0">
                <a:solidFill>
                  <a:schemeClr val="tx1"/>
                </a:solidFill>
              </a:rPr>
              <a:t>سأبدأ؟؟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yakeen\Desktop\ma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7" cy="6858000"/>
          </a:xfrm>
          <a:prstGeom prst="rect">
            <a:avLst/>
          </a:prstGeom>
          <a:noFill/>
        </p:spPr>
      </p:pic>
      <p:sp>
        <p:nvSpPr>
          <p:cNvPr id="7" name="פיצוץ 1 6">
            <a:hlinkClick r:id="rId4" action="ppaction://hlinksldjump"/>
          </p:cNvPr>
          <p:cNvSpPr/>
          <p:nvPr/>
        </p:nvSpPr>
        <p:spPr>
          <a:xfrm>
            <a:off x="4355976" y="1916832"/>
            <a:ext cx="1296144" cy="100811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مثلجات</a:t>
            </a:r>
            <a:endParaRPr lang="en-US" dirty="0"/>
          </a:p>
        </p:txBody>
      </p:sp>
      <p:sp>
        <p:nvSpPr>
          <p:cNvPr id="8" name="פיצוץ 1 7">
            <a:hlinkClick r:id="rId5" action="ppaction://hlinksldjump"/>
          </p:cNvPr>
          <p:cNvSpPr/>
          <p:nvPr/>
        </p:nvSpPr>
        <p:spPr>
          <a:xfrm>
            <a:off x="5868144" y="2204864"/>
            <a:ext cx="1224136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دجاج</a:t>
            </a:r>
            <a:endParaRPr lang="en-US" dirty="0"/>
          </a:p>
        </p:txBody>
      </p:sp>
      <p:sp>
        <p:nvSpPr>
          <p:cNvPr id="10" name="פיצוץ 1 9">
            <a:hlinkClick r:id="rId6" action="ppaction://hlinksldjump"/>
          </p:cNvPr>
          <p:cNvSpPr/>
          <p:nvPr/>
        </p:nvSpPr>
        <p:spPr>
          <a:xfrm>
            <a:off x="2267744" y="2348880"/>
            <a:ext cx="1296144" cy="108012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كعك</a:t>
            </a:r>
            <a:endParaRPr lang="en-US" dirty="0"/>
          </a:p>
        </p:txBody>
      </p:sp>
      <p:sp>
        <p:nvSpPr>
          <p:cNvPr id="11" name="פיצוץ 1 10">
            <a:hlinkClick r:id="rId7" action="ppaction://hlinksldjump"/>
          </p:cNvPr>
          <p:cNvSpPr/>
          <p:nvPr/>
        </p:nvSpPr>
        <p:spPr>
          <a:xfrm>
            <a:off x="7092280" y="908720"/>
            <a:ext cx="1152128" cy="100811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فواكه</a:t>
            </a:r>
            <a:endParaRPr lang="en-US" dirty="0"/>
          </a:p>
        </p:txBody>
      </p:sp>
      <p:sp>
        <p:nvSpPr>
          <p:cNvPr id="12" name="פיצוץ 1 11">
            <a:hlinkClick r:id="rId8" action="ppaction://hlinksldjump"/>
          </p:cNvPr>
          <p:cNvSpPr/>
          <p:nvPr/>
        </p:nvSpPr>
        <p:spPr>
          <a:xfrm>
            <a:off x="1835696" y="836712"/>
            <a:ext cx="1512168" cy="108012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مكسرات</a:t>
            </a:r>
            <a:endParaRPr lang="en-US" dirty="0"/>
          </a:p>
        </p:txBody>
      </p:sp>
      <p:sp>
        <p:nvSpPr>
          <p:cNvPr id="13" name="לחצן פעולה: בית 12">
            <a:hlinkClick r:id="rId9" action="ppaction://hlinksldjump" highlightClick="1"/>
          </p:cNvPr>
          <p:cNvSpPr/>
          <p:nvPr/>
        </p:nvSpPr>
        <p:spPr>
          <a:xfrm>
            <a:off x="611560" y="5517232"/>
            <a:ext cx="100811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פיצוץ 1 6"/>
          <p:cNvSpPr/>
          <p:nvPr/>
        </p:nvSpPr>
        <p:spPr>
          <a:xfrm>
            <a:off x="4355976" y="1844824"/>
            <a:ext cx="1008112" cy="1008112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نقانق</a:t>
            </a:r>
            <a:endParaRPr lang="en-US" dirty="0"/>
          </a:p>
        </p:txBody>
      </p:sp>
      <p:pic>
        <p:nvPicPr>
          <p:cNvPr id="39939" name="Picture 3" descr="C:\Users\yakeen\Desktop\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04" y="0"/>
            <a:ext cx="9168804" cy="6858000"/>
          </a:xfrm>
          <a:prstGeom prst="rect">
            <a:avLst/>
          </a:prstGeom>
          <a:noFill/>
        </p:spPr>
      </p:pic>
      <p:sp>
        <p:nvSpPr>
          <p:cNvPr id="9" name="פיצוץ 1 8">
            <a:hlinkClick r:id="rId4" action="ppaction://hlinksldjump"/>
          </p:cNvPr>
          <p:cNvSpPr/>
          <p:nvPr/>
        </p:nvSpPr>
        <p:spPr>
          <a:xfrm>
            <a:off x="3995936" y="2564904"/>
            <a:ext cx="1296144" cy="576064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بالونات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פיצוץ 1 9">
            <a:hlinkClick r:id="rId5" action="ppaction://hlinksldjump"/>
          </p:cNvPr>
          <p:cNvSpPr/>
          <p:nvPr/>
        </p:nvSpPr>
        <p:spPr>
          <a:xfrm>
            <a:off x="3851920" y="3284984"/>
            <a:ext cx="1728192" cy="648072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غاز الطبخ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פיצוץ 1 10">
            <a:hlinkClick r:id="rId6" action="ppaction://hlinksldjump"/>
          </p:cNvPr>
          <p:cNvSpPr/>
          <p:nvPr/>
        </p:nvSpPr>
        <p:spPr>
          <a:xfrm>
            <a:off x="3779912" y="4005064"/>
            <a:ext cx="1872208" cy="1008112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معطر هواء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לחצן פעולה: בית 11">
            <a:hlinkClick r:id="rId7" action="ppaction://hlinksldjump" highlightClick="1"/>
          </p:cNvPr>
          <p:cNvSpPr/>
          <p:nvPr/>
        </p:nvSpPr>
        <p:spPr>
          <a:xfrm>
            <a:off x="2267744" y="5733256"/>
            <a:ext cx="1008112" cy="864096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yakeen\Desktop\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20745"/>
          </a:xfrm>
          <a:prstGeom prst="rect">
            <a:avLst/>
          </a:prstGeom>
          <a:noFill/>
        </p:spPr>
      </p:pic>
      <p:sp>
        <p:nvSpPr>
          <p:cNvPr id="7" name="פיצוץ 1 6">
            <a:hlinkClick r:id="rId4" action="ppaction://hlinksldjump"/>
          </p:cNvPr>
          <p:cNvSpPr/>
          <p:nvPr/>
        </p:nvSpPr>
        <p:spPr>
          <a:xfrm>
            <a:off x="7524328" y="620688"/>
            <a:ext cx="1619672" cy="72008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كوكاكولا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פיצוץ 1 7">
            <a:hlinkClick r:id="rId5" action="ppaction://hlinksldjump"/>
          </p:cNvPr>
          <p:cNvSpPr/>
          <p:nvPr/>
        </p:nvSpPr>
        <p:spPr>
          <a:xfrm>
            <a:off x="7668344" y="2132856"/>
            <a:ext cx="1475656" cy="115212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عصير برتقال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פיצוץ 1 8">
            <a:hlinkClick r:id="rId6" action="ppaction://hlinksldjump"/>
          </p:cNvPr>
          <p:cNvSpPr/>
          <p:nvPr/>
        </p:nvSpPr>
        <p:spPr>
          <a:xfrm>
            <a:off x="5580112" y="2420888"/>
            <a:ext cx="1331640" cy="1008112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عصير عنب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פיצוץ 1 9">
            <a:hlinkClick r:id="rId7" action="ppaction://hlinksldjump"/>
          </p:cNvPr>
          <p:cNvSpPr/>
          <p:nvPr/>
        </p:nvSpPr>
        <p:spPr>
          <a:xfrm>
            <a:off x="2915816" y="2924944"/>
            <a:ext cx="1656184" cy="936104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عصير توت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פיצוץ 1 10">
            <a:hlinkClick r:id="rId8" action="ppaction://hlinksldjump"/>
          </p:cNvPr>
          <p:cNvSpPr/>
          <p:nvPr/>
        </p:nvSpPr>
        <p:spPr>
          <a:xfrm>
            <a:off x="611560" y="2276872"/>
            <a:ext cx="1944216" cy="79208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ماء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לחצן פעולה: בית 11">
            <a:hlinkClick r:id="rId9" action="ppaction://hlinksldjump" highlightClick="1"/>
          </p:cNvPr>
          <p:cNvSpPr/>
          <p:nvPr/>
        </p:nvSpPr>
        <p:spPr>
          <a:xfrm>
            <a:off x="2267744" y="5733256"/>
            <a:ext cx="1008112" cy="864096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8229600" cy="2151896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rtl="1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التكاثف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هو: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31520" lvl="1" indent="-457200" algn="r" rtl="1">
              <a:buFont typeface="+mj-lt"/>
              <a:buAutoNum type="arabicPeriod"/>
            </a:pP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عملية يتحوّل فيها الغاز إلى سائل بواسطة التبريد.</a:t>
            </a:r>
            <a:endParaRPr lang="en-US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31520" lvl="1" indent="-457200" algn="r" rtl="1">
              <a:buFont typeface="+mj-lt"/>
              <a:buAutoNum type="arabicPeriod"/>
            </a:pP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عملية يتحوّل فيها الغاز إلى سائل بواسطة التسخين.</a:t>
            </a:r>
            <a:endParaRPr lang="en-US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31520" lvl="1" indent="-457200" algn="r" rtl="1">
              <a:buFont typeface="+mj-lt"/>
              <a:buAutoNum type="arabicPeriod"/>
            </a:pP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عملية يتحوّل فيها السائل إلى غاز بواسطة التبريد.</a:t>
            </a:r>
            <a:endParaRPr lang="en-US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31520" lvl="1" indent="-457200" algn="r" rtl="1">
              <a:buFont typeface="+mj-lt"/>
              <a:buAutoNum type="arabicPeriod"/>
            </a:pP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عملية يتحوّل فيها السائل إلى غاز بواسطة التسخين.</a:t>
            </a:r>
            <a:endParaRPr lang="en-US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0" y="3933056"/>
            <a:ext cx="91440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تجفّ أرضية الغرفة بعد شطفها بالماء بعد زمن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معيّن.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أيّة عملية يمرّ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بها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الماء خلال جفاف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الأرضية؟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  <a:p>
            <a:pPr algn="r" rtl="1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تكاثف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	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تبخّر	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ج.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انصهار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د.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تجمّد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خاطئة ..</a:t>
            </a:r>
            <a:endParaRPr lang="ar-SA" sz="54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لم يتم شراء المنتج الذي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طلبته !!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8850" name="Picture 2" descr="http://img107.imageshack.us/img107/8452/animation1426zi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22288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bp.blogspot.com/-rQ3C2MeiARU/Tx_1fFsu1yI/AAAAAAAAACc/JWYuKVdqh6c/s1600/shopping-cart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52536" y="335699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صحيحة 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4754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904875" cy="952500"/>
          </a:xfrm>
          <a:prstGeom prst="rect">
            <a:avLst/>
          </a:prstGeom>
          <a:noFill/>
        </p:spPr>
      </p:pic>
      <p:pic>
        <p:nvPicPr>
          <p:cNvPr id="10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924944"/>
            <a:ext cx="904875" cy="952500"/>
          </a:xfrm>
          <a:prstGeom prst="rect">
            <a:avLst/>
          </a:prstGeom>
          <a:noFill/>
        </p:spPr>
      </p:pic>
      <p:pic>
        <p:nvPicPr>
          <p:cNvPr id="11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17232"/>
            <a:ext cx="904875" cy="952500"/>
          </a:xfrm>
          <a:prstGeom prst="rect">
            <a:avLst/>
          </a:prstGeom>
          <a:noFill/>
        </p:spPr>
      </p:pic>
      <p:pic>
        <p:nvPicPr>
          <p:cNvPr id="12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904875" cy="952500"/>
          </a:xfrm>
          <a:prstGeom prst="rect">
            <a:avLst/>
          </a:prstGeom>
          <a:noFill/>
        </p:spPr>
      </p:pic>
      <p:pic>
        <p:nvPicPr>
          <p:cNvPr id="74756" name="Picture 4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6500" cy="2476501"/>
          </a:xfrm>
          <a:prstGeom prst="rect">
            <a:avLst/>
          </a:prstGeom>
          <a:noFill/>
        </p:spPr>
      </p:pic>
      <p:pic>
        <p:nvPicPr>
          <p:cNvPr id="74758" name="Picture 6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381499"/>
            <a:ext cx="2476500" cy="24765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44208" y="162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أحسنت..</a:t>
            </a:r>
            <a:endParaRPr lang="ar-SA" sz="6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לחצן פעולה: קדימה או הבא 15">
            <a:hlinkClick r:id="rId7" action="ppaction://hlinksldjump" highlightClick="1"/>
          </p:cNvPr>
          <p:cNvSpPr/>
          <p:nvPr/>
        </p:nvSpPr>
        <p:spPr>
          <a:xfrm>
            <a:off x="1835696" y="6237312"/>
            <a:ext cx="79208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0" y="3933056"/>
            <a:ext cx="91440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L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جهاز قياس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حجم</a:t>
            </a:r>
            <a:r>
              <a:rPr lang="ar-L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الاجسام الصلبة </a:t>
            </a:r>
            <a:r>
              <a:rPr lang="ar-L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هو  </a:t>
            </a:r>
            <a:r>
              <a:rPr lang="ar-L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___________ ووحدات القياس </a:t>
            </a:r>
            <a:r>
              <a:rPr lang="ar-L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هي ____________.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  <p:sp>
        <p:nvSpPr>
          <p:cNvPr id="9" name="מחומש 8">
            <a:hlinkClick r:id="rId4" action="ppaction://hlinksldjump"/>
          </p:cNvPr>
          <p:cNvSpPr/>
          <p:nvPr/>
        </p:nvSpPr>
        <p:spPr>
          <a:xfrm>
            <a:off x="467544" y="5373216"/>
            <a:ext cx="1728192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فحص الإجابات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kidscorner.org/imgs/icecub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أكمل حالات الماء في المخطط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التالي :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r" rtl="1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779912" y="4365104"/>
            <a:ext cx="1512168" cy="57606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حالات الماء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5292080" y="4797152"/>
            <a:ext cx="504056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>
            <a:stCxn id="6" idx="2"/>
            <a:endCxn id="16" idx="0"/>
          </p:cNvCxnSpPr>
          <p:nvPr/>
        </p:nvCxnSpPr>
        <p:spPr>
          <a:xfrm>
            <a:off x="4535996" y="494116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3347864" y="4869160"/>
            <a:ext cx="432048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5580112" y="5085184"/>
            <a:ext cx="936104" cy="7920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אליפסה 14"/>
          <p:cNvSpPr/>
          <p:nvPr/>
        </p:nvSpPr>
        <p:spPr>
          <a:xfrm>
            <a:off x="2627784" y="5157192"/>
            <a:ext cx="936104" cy="7920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אליפסה 15"/>
          <p:cNvSpPr/>
          <p:nvPr/>
        </p:nvSpPr>
        <p:spPr>
          <a:xfrm>
            <a:off x="4067944" y="5445224"/>
            <a:ext cx="936104" cy="7920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yakeen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  <p:sp>
        <p:nvSpPr>
          <p:cNvPr id="17" name="מחומש 16">
            <a:hlinkClick r:id="rId4" action="ppaction://hlinksldjump"/>
          </p:cNvPr>
          <p:cNvSpPr/>
          <p:nvPr/>
        </p:nvSpPr>
        <p:spPr>
          <a:xfrm>
            <a:off x="467544" y="5373216"/>
            <a:ext cx="1728192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فحص الإجابات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>
            <a:off x="2987824" y="4725144"/>
            <a:ext cx="1296144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5652120" y="4725144"/>
            <a:ext cx="13681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861048"/>
            <a:ext cx="8229600" cy="22959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عندما يبرد الماء يتحول إلى </a:t>
            </a:r>
            <a:r>
              <a:rPr lang="ar-SA" sz="32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سائل</a:t>
            </a:r>
            <a:r>
              <a:rPr lang="ar-S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.</a:t>
            </a: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</a:t>
            </a:r>
          </a:p>
          <a:p>
            <a:pPr algn="r" rtl="1"/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صح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خطأ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3707904" y="4797152"/>
            <a:ext cx="108012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5580112" y="4797152"/>
            <a:ext cx="108012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التسخين يغير الماء من الحالة السائلة إلى  الحالة </a:t>
            </a:r>
            <a:r>
              <a:rPr lang="ar-SA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الصلبة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.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</a:t>
            </a:r>
          </a:p>
          <a:p>
            <a:pPr algn="r" rtl="1">
              <a:buNone/>
            </a:pP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</a:t>
            </a: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صح</a:t>
            </a: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خطأ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خاطئة ..</a:t>
            </a:r>
            <a:endParaRPr lang="ar-SA" sz="54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لم يتم شراء المنتج الذي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طلبته !!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8850" name="Picture 2" descr="http://img107.imageshack.us/img107/8452/animation1426zi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22288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 هي الجملة الصحيحة: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السوائل تسيل ولها شكل متغير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المواد الصلبة لها شكل ثابت وتسيل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المواد الغازية تنتشر ولها شكل ثابت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bp.blogspot.com/-rQ3C2MeiARU/Tx_1fFsu1yI/AAAAAAAAACc/JWYuKVdqh6c/s1600/shopping-cart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52536" y="335699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صحيحة 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4754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904875" cy="952500"/>
          </a:xfrm>
          <a:prstGeom prst="rect">
            <a:avLst/>
          </a:prstGeom>
          <a:noFill/>
        </p:spPr>
      </p:pic>
      <p:pic>
        <p:nvPicPr>
          <p:cNvPr id="10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924944"/>
            <a:ext cx="904875" cy="952500"/>
          </a:xfrm>
          <a:prstGeom prst="rect">
            <a:avLst/>
          </a:prstGeom>
          <a:noFill/>
        </p:spPr>
      </p:pic>
      <p:pic>
        <p:nvPicPr>
          <p:cNvPr id="11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17232"/>
            <a:ext cx="904875" cy="952500"/>
          </a:xfrm>
          <a:prstGeom prst="rect">
            <a:avLst/>
          </a:prstGeom>
          <a:noFill/>
        </p:spPr>
      </p:pic>
      <p:pic>
        <p:nvPicPr>
          <p:cNvPr id="12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904875" cy="952500"/>
          </a:xfrm>
          <a:prstGeom prst="rect">
            <a:avLst/>
          </a:prstGeom>
          <a:noFill/>
        </p:spPr>
      </p:pic>
      <p:pic>
        <p:nvPicPr>
          <p:cNvPr id="74756" name="Picture 4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6500" cy="2476501"/>
          </a:xfrm>
          <a:prstGeom prst="rect">
            <a:avLst/>
          </a:prstGeom>
          <a:noFill/>
        </p:spPr>
      </p:pic>
      <p:pic>
        <p:nvPicPr>
          <p:cNvPr id="74758" name="Picture 6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381499"/>
            <a:ext cx="2476500" cy="24765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44208" y="162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أحسنت..</a:t>
            </a:r>
            <a:endParaRPr lang="ar-SA" sz="6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לחצן פעולה: קדימה או הבא 15">
            <a:hlinkClick r:id="rId7" action="ppaction://hlinksldjump" highlightClick="1"/>
          </p:cNvPr>
          <p:cNvSpPr/>
          <p:nvPr/>
        </p:nvSpPr>
        <p:spPr>
          <a:xfrm>
            <a:off x="1835696" y="6237312"/>
            <a:ext cx="79208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خاطئة ..</a:t>
            </a:r>
            <a:endParaRPr lang="ar-SA" sz="54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لم يتم شراء المنتج الذي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طلبته !!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8850" name="Picture 2" descr="http://img107.imageshack.us/img107/8452/animation1426zi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22288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 هي صفات المواد الصلبة؟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بعض المواد الصلبة تجري وبعضها له شكل ثابت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جميع المواد الصلبة تأخذ شكل الوعاء الذي تتواجد فيه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المواد الصلبة لا تجري وشكلها يبقى ثابت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في أي الحالات يمكن ان يظهر الماء في الطبيعة؟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سائل فقط</a:t>
            </a:r>
            <a:endParaRPr lang="en-US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صلب وسائل فقط</a:t>
            </a:r>
            <a:endParaRPr lang="en-US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سائل, صلب وغاز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2915816" y="4869160"/>
            <a:ext cx="12241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5292080" y="4869160"/>
            <a:ext cx="108012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7596336" y="4869160"/>
            <a:ext cx="108012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611560" y="3933056"/>
            <a:ext cx="8229600" cy="22239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انتشر في كل انحاء الوعاء الذي اتواجد فيه،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أنا:</a:t>
            </a:r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r" rtl="1"/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r" rtl="1">
              <a:buNone/>
            </a:pP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اوكسجين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</a:t>
            </a:r>
            <a:r>
              <a:rPr lang="ar-SA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ماء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ar-SA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ملعقة حديد</a:t>
            </a:r>
            <a:endParaRPr lang="en-US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 rtl="1">
              <a:buNone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9or.y4yy.com/files/y4yy-36/WINTER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3861048"/>
            <a:ext cx="8229600" cy="22959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ضع دائرة حول المواد التي تجري وتغير شكلها عند نقلها من وعاء الى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اخر....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قطعة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حديد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حجر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زيت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عصير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ماء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قطعة جليد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  <p:sp>
        <p:nvSpPr>
          <p:cNvPr id="7" name="מחומש 6">
            <a:hlinkClick r:id="rId4" action="ppaction://hlinksldjump"/>
          </p:cNvPr>
          <p:cNvSpPr/>
          <p:nvPr/>
        </p:nvSpPr>
        <p:spPr>
          <a:xfrm>
            <a:off x="251520" y="5445224"/>
            <a:ext cx="1368152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فحص الإجابات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395536" y="479715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2195736" y="4797152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79512" y="4005064"/>
            <a:ext cx="8758808" cy="22959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أكتب مواد صلبة  أو مواد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سائلة .....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عند نقلها من وعاء الى اخر تحافظ على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شكلها: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ar-SA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مواد صلبة</a:t>
            </a:r>
            <a:r>
              <a:rPr lang="ar-SA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ar-SA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مواد سائلة</a:t>
            </a:r>
            <a:endParaRPr lang="en-US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خاطئة ..</a:t>
            </a:r>
            <a:endParaRPr lang="ar-SA" sz="54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لم يتم شراء المنتج الذي </a:t>
            </a:r>
            <a:r>
              <a:rPr lang="ar-SA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طلبته !!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8850" name="Picture 2" descr="http://img107.imageshack.us/img107/8452/animation1426zi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22288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bp.blogspot.com/-rQ3C2MeiARU/Tx_1fFsu1yI/AAAAAAAAACc/JWYuKVdqh6c/s1600/shopping-cart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52536" y="335699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صحيحة 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4754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904875" cy="952500"/>
          </a:xfrm>
          <a:prstGeom prst="rect">
            <a:avLst/>
          </a:prstGeom>
          <a:noFill/>
        </p:spPr>
      </p:pic>
      <p:pic>
        <p:nvPicPr>
          <p:cNvPr id="10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924944"/>
            <a:ext cx="904875" cy="952500"/>
          </a:xfrm>
          <a:prstGeom prst="rect">
            <a:avLst/>
          </a:prstGeom>
          <a:noFill/>
        </p:spPr>
      </p:pic>
      <p:pic>
        <p:nvPicPr>
          <p:cNvPr id="11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17232"/>
            <a:ext cx="904875" cy="952500"/>
          </a:xfrm>
          <a:prstGeom prst="rect">
            <a:avLst/>
          </a:prstGeom>
          <a:noFill/>
        </p:spPr>
      </p:pic>
      <p:pic>
        <p:nvPicPr>
          <p:cNvPr id="12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904875" cy="952500"/>
          </a:xfrm>
          <a:prstGeom prst="rect">
            <a:avLst/>
          </a:prstGeom>
          <a:noFill/>
        </p:spPr>
      </p:pic>
      <p:pic>
        <p:nvPicPr>
          <p:cNvPr id="74756" name="Picture 4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6500" cy="2476501"/>
          </a:xfrm>
          <a:prstGeom prst="rect">
            <a:avLst/>
          </a:prstGeom>
          <a:noFill/>
        </p:spPr>
      </p:pic>
      <p:pic>
        <p:nvPicPr>
          <p:cNvPr id="74758" name="Picture 6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381499"/>
            <a:ext cx="2476500" cy="24765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44208" y="162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أحسنت..</a:t>
            </a:r>
            <a:endParaRPr lang="ar-SA" sz="6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לחצן פעולה: קדימה או הבא 15">
            <a:hlinkClick r:id="rId7" action="ppaction://hlinksldjump" highlightClick="1"/>
          </p:cNvPr>
          <p:cNvSpPr/>
          <p:nvPr/>
        </p:nvSpPr>
        <p:spPr>
          <a:xfrm>
            <a:off x="1835696" y="6237312"/>
            <a:ext cx="79208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467544" y="4941168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מעוגל 7"/>
          <p:cNvSpPr/>
          <p:nvPr/>
        </p:nvSpPr>
        <p:spPr>
          <a:xfrm>
            <a:off x="2051720" y="4941168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251520" y="3933056"/>
            <a:ext cx="8686800" cy="2223904"/>
          </a:xfrm>
        </p:spPr>
        <p:txBody>
          <a:bodyPr/>
          <a:lstStyle/>
          <a:p>
            <a:pPr lvl="0"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أكتب مواد صلبة  أو مواد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سائلة .....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عند نقلها من وعاء الى اخر تجري ويتغير شكلها: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مواد صلبة   </a:t>
            </a:r>
            <a:r>
              <a:rPr lang="en-US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مواد سائلة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en-US" dirty="0"/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395536" y="4005064"/>
            <a:ext cx="8229600" cy="2295912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أحط حول كلمة صح  أو خطأ للجواب المناسب: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الخشب والحديد والرمل هي مواد صلبة:     صح       خطأ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الكحول والزيت والماء هي مواد صلبة:      صح       خطأ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المواد الصلبة لا تجري ولها شكل ثابت:     صح       خطأ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لانرى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بخار الماء في الجو:                   صح       خطأ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yakeen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73918"/>
          </a:xfrm>
          <a:prstGeom prst="rect">
            <a:avLst/>
          </a:prstGeom>
          <a:noFill/>
        </p:spPr>
      </p:pic>
      <p:sp>
        <p:nvSpPr>
          <p:cNvPr id="7" name="מחומש 6">
            <a:hlinkClick r:id="rId4" action="ppaction://hlinksldjump"/>
          </p:cNvPr>
          <p:cNvSpPr/>
          <p:nvPr/>
        </p:nvSpPr>
        <p:spPr>
          <a:xfrm>
            <a:off x="179512" y="5445224"/>
            <a:ext cx="1152128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فحص الاجابات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bp.blogspot.com/-rQ3C2MeiARU/Tx_1fFsu1yI/AAAAAAAAACc/JWYuKVdqh6c/s1600/shopping-cart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52536" y="335699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إجابة صحيحة 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4754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904875" cy="952500"/>
          </a:xfrm>
          <a:prstGeom prst="rect">
            <a:avLst/>
          </a:prstGeom>
          <a:noFill/>
        </p:spPr>
      </p:pic>
      <p:pic>
        <p:nvPicPr>
          <p:cNvPr id="10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924944"/>
            <a:ext cx="904875" cy="952500"/>
          </a:xfrm>
          <a:prstGeom prst="rect">
            <a:avLst/>
          </a:prstGeom>
          <a:noFill/>
        </p:spPr>
      </p:pic>
      <p:pic>
        <p:nvPicPr>
          <p:cNvPr id="11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17232"/>
            <a:ext cx="904875" cy="952500"/>
          </a:xfrm>
          <a:prstGeom prst="rect">
            <a:avLst/>
          </a:prstGeom>
          <a:noFill/>
        </p:spPr>
      </p:pic>
      <p:pic>
        <p:nvPicPr>
          <p:cNvPr id="12" name="Picture 2" descr="http://www.printime.co.il/image/users/16584/ftp/my_files/firework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904875" cy="952500"/>
          </a:xfrm>
          <a:prstGeom prst="rect">
            <a:avLst/>
          </a:prstGeom>
          <a:noFill/>
        </p:spPr>
      </p:pic>
      <p:pic>
        <p:nvPicPr>
          <p:cNvPr id="74756" name="Picture 4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6500" cy="2476501"/>
          </a:xfrm>
          <a:prstGeom prst="rect">
            <a:avLst/>
          </a:prstGeom>
          <a:noFill/>
        </p:spPr>
      </p:pic>
      <p:pic>
        <p:nvPicPr>
          <p:cNvPr id="74758" name="Picture 6" descr="http://d.wapday.com/animation/ccontennt/16664-f/fireworks_big_burst.gif?__sid=ggl&amp;lang=i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381499"/>
            <a:ext cx="2476500" cy="24765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44208" y="162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أحسنت..</a:t>
            </a:r>
            <a:endParaRPr lang="ar-SA" sz="6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לחצן פעולה: קדימה או הבא 15">
            <a:hlinkClick r:id="rId7" action="ppaction://hlinksldjump" highlightClick="1"/>
          </p:cNvPr>
          <p:cNvSpPr/>
          <p:nvPr/>
        </p:nvSpPr>
        <p:spPr>
          <a:xfrm>
            <a:off x="1835696" y="6237312"/>
            <a:ext cx="79208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orianit.edu-negev.gov.il/ronit/sites/homepage/chetzronit/Images/75Z_its_your_big_day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554"/>
            <a:ext cx="8712968" cy="6242518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395536" y="3645024"/>
            <a:ext cx="8424936" cy="2520280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لقد تم شراء جميع المنتجات</a:t>
            </a: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وذلك بفضل إجاباتكم الذكية</a:t>
            </a:r>
          </a:p>
          <a:p>
            <a:pPr algn="ctr" rtl="1">
              <a:buNone/>
            </a:pPr>
            <a:r>
              <a:rPr lang="ar-SA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شكراً لكم يا </a:t>
            </a:r>
            <a:r>
              <a:rPr lang="ar-SA" sz="54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أصدقائي ...</a:t>
            </a:r>
            <a:endParaRPr lang="en-US" sz="54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https://encrypted-tbn0.gstatic.com/images?q=tbn:ANd9GcR8j_mw0fnpYO-7n3mgEGtptV-ZmWDxot7hvMDcuG400hbam_Lf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005064"/>
            <a:ext cx="129614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https://encrypted-tbn3.gstatic.com/images?q=tbn:ANd9GcRojwK5XjTPq7bgGciOT1KWpFOj_hMIypYNg8GxOu4MEa5Wk-x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9961">
            <a:off x="2393865" y="3671008"/>
            <a:ext cx="1720635" cy="128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8" name="Picture 12" descr="http://kenscones.com.au/sites/kenscones.com.au/files/images/6a00d8341cbdce53ef00e54f1a9c348833-80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2996952"/>
            <a:ext cx="1190581" cy="1584176"/>
          </a:xfrm>
          <a:prstGeom prst="rect">
            <a:avLst/>
          </a:prstGeom>
          <a:noFill/>
        </p:spPr>
      </p:pic>
      <p:pic>
        <p:nvPicPr>
          <p:cNvPr id="9" name="תמונה 8" descr="aske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14690">
            <a:off x="5467262" y="1708119"/>
            <a:ext cx="1091390" cy="1427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מציין מיקום תוכן 7" descr="tlej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3347864" y="2204864"/>
            <a:ext cx="1928812" cy="167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8" name="Picture 2" descr="http://1.bp.blogspot.com/-kXOeM9bD5II/T-OqOXrSnhI/AAAAAAAAI94/jhbmtKdPyeI/s640/melt-proof-ice-cream4-550x3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3511">
            <a:off x="2332817" y="1187720"/>
            <a:ext cx="1930238" cy="1235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0" name="Picture 4" descr="http://wallpapers.free-review.net/wallpapers/21/Pistachio_Ice_Cre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0791">
            <a:off x="4098643" y="1095620"/>
            <a:ext cx="1682651" cy="1346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2" name="Picture 6" descr="http://jabri.jo/admin/media/files/images/9758611de5973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78328">
            <a:off x="1973295" y="2489111"/>
            <a:ext cx="1501616" cy="1268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4" name="Picture 8" descr="http://t2.gstatic.com/images?q=tbn:ANd9GcRcX2i79csz5w4j6Sfi9lBtYVok_Q20bCV7M_4QID_ag3PTla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85854">
            <a:off x="4011798" y="3847909"/>
            <a:ext cx="1296144" cy="1517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im9.gulfup.com/2012-03-02/133067776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orianit.edu-negev.gov.il/ronit/sites/homepage/chetzronit/Images/5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664296" cy="5904656"/>
          </a:xfrm>
          <a:prstGeom prst="rect">
            <a:avLst/>
          </a:prstGeom>
          <a:noFill/>
        </p:spPr>
      </p:pic>
      <p:sp>
        <p:nvSpPr>
          <p:cNvPr id="7" name="דמעה 6"/>
          <p:cNvSpPr/>
          <p:nvPr/>
        </p:nvSpPr>
        <p:spPr>
          <a:xfrm>
            <a:off x="323528" y="2276872"/>
            <a:ext cx="5544616" cy="3528392"/>
          </a:xfrm>
          <a:prstGeom prst="teardrop">
            <a:avLst>
              <a:gd name="adj" fmla="val 124157"/>
            </a:avLst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3501008"/>
            <a:ext cx="4618856" cy="990600"/>
          </a:xfrm>
        </p:spPr>
        <p:txBody>
          <a:bodyPr>
            <a:noAutofit/>
          </a:bodyPr>
          <a:lstStyle/>
          <a:p>
            <a:pPr algn="ctr" rtl="1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يا ترى ما هو موضوع الدرس؟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4518" name="Picture 6" descr="http://www.orianit.edu-negev.gov.il/ronit/sites/homepage/chetzronit/Images/1DE_balloon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6383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ظاهرة التجمد</a:t>
            </a:r>
            <a:endParaRPr lang="en-US" sz="48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3001888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عندما تنخفض درجة حرارة البيئة، فهي تؤدي الى تغير</a:t>
            </a:r>
          </a:p>
          <a:p>
            <a:pPr algn="r" rtl="1">
              <a:buNone/>
            </a:pPr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حالة </a:t>
            </a:r>
            <a:r>
              <a:rPr lang="ar-SA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الماء.</a:t>
            </a:r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عندما تنخفض درجة حرارة البيئة الى </a:t>
            </a:r>
            <a:r>
              <a:rPr lang="ar-SA" sz="36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صفر</a:t>
            </a:r>
          </a:p>
          <a:p>
            <a:pPr algn="r" rtl="1">
              <a:buNone/>
            </a:pPr>
            <a:r>
              <a:rPr lang="ar-SA" sz="36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درجة مئوية</a:t>
            </a:r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فإن الماء الذي في البحيرة أو في المياه </a:t>
            </a:r>
          </a:p>
          <a:p>
            <a:pPr algn="r" rtl="1">
              <a:buNone/>
            </a:pPr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الضحلة يبدأ بالتجمّد.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6562" name="Picture 2" descr="http://www.orianit.edu-negev.gov.il/ronit/sites/homepage/chetzronit/Images/93F_snowman_throwing_snowballs_md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809625" cy="1047751"/>
          </a:xfrm>
          <a:prstGeom prst="rect">
            <a:avLst/>
          </a:prstGeom>
          <a:noFill/>
        </p:spPr>
      </p:pic>
      <p:pic>
        <p:nvPicPr>
          <p:cNvPr id="66564" name="Picture 4" descr="http://www.orianit.edu-negev.gov.il/ronit/sites/homepage/chetzronit/Images/DA2_pop16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373216"/>
            <a:ext cx="97155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chemeClr val="accent3">
                    <a:lumMod val="75000"/>
                  </a:schemeClr>
                </a:solidFill>
              </a:rPr>
              <a:t>من الماء إلى الجليد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מציין מיקום תוכן 7" descr="tl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1928812" cy="167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610" name="Picture 2" descr="http://dc04.arabsh.com/i/00384/p9obx8yn419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016224" cy="176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חץ שמאלה 7"/>
          <p:cNvSpPr/>
          <p:nvPr/>
        </p:nvSpPr>
        <p:spPr>
          <a:xfrm>
            <a:off x="3419872" y="2420888"/>
            <a:ext cx="2592288" cy="720080"/>
          </a:xfrm>
          <a:prstGeom prst="lef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يتحول </a:t>
            </a:r>
            <a:r>
              <a:rPr lang="ar-SA" b="1" dirty="0" err="1" smtClean="0"/>
              <a:t>الى..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تبريد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تجمد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/>
              <a:t>ماء في حالة سائلة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/>
              <a:t>ماء في حالة </a:t>
            </a:r>
            <a:r>
              <a:rPr lang="ar-SA" dirty="0" err="1" smtClean="0"/>
              <a:t>صلبة </a:t>
            </a:r>
            <a:r>
              <a:rPr lang="ar-SA" dirty="0" smtClean="0"/>
              <a:t>(جليد</a:t>
            </a:r>
            <a:r>
              <a:rPr lang="ar-SA" dirty="0" err="1" smtClean="0"/>
              <a:t>)</a:t>
            </a:r>
            <a:endParaRPr lang="en-US" dirty="0"/>
          </a:p>
        </p:txBody>
      </p:sp>
      <p:pic>
        <p:nvPicPr>
          <p:cNvPr id="68612" name="Picture 4" descr="http://www.mjla.net/upload/recipe/image_-662650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2088232" cy="1762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חץ שמאלה 14"/>
          <p:cNvSpPr/>
          <p:nvPr/>
        </p:nvSpPr>
        <p:spPr>
          <a:xfrm>
            <a:off x="3491880" y="4509120"/>
            <a:ext cx="2592288" cy="720080"/>
          </a:xfrm>
          <a:prstGeom prst="lef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يتحول </a:t>
            </a:r>
            <a:r>
              <a:rPr lang="ar-SA" b="1" dirty="0" err="1" smtClean="0"/>
              <a:t>الى..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تبريد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تجمد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" name="תמונה 17" descr="aske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72193" y="3844431"/>
            <a:ext cx="1656184" cy="197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228184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/>
              <a:t>عصير برتقال في حالة سائلة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/>
              <a:t>عصير برتقال في حالة صلبة</a:t>
            </a:r>
          </a:p>
          <a:p>
            <a:pPr algn="ctr" rtl="1"/>
            <a:r>
              <a:rPr lang="ar-SA" dirty="0" smtClean="0"/>
              <a:t>(بوظة بطعم البرتقال</a:t>
            </a:r>
            <a:r>
              <a:rPr lang="ar-SA" dirty="0" err="1" smtClean="0"/>
              <a:t>)</a:t>
            </a: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גילה אופקית 5"/>
          <p:cNvSpPr/>
          <p:nvPr/>
        </p:nvSpPr>
        <p:spPr>
          <a:xfrm>
            <a:off x="179512" y="908720"/>
            <a:ext cx="8784976" cy="59492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98976" cy="990600"/>
          </a:xfrm>
          <a:ln w="28575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8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حفلة عيد الميلاد</a:t>
            </a:r>
            <a:endParaRPr lang="en-US" sz="48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F4D0-18C3-49FD-B1EA-A74DB3F15DB1}" type="datetime1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218-E7C1-4C2E-96E9-A859256D1B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29600" cy="4968552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3200" dirty="0" smtClean="0"/>
              <a:t>طلبت أم محمد من ابنها، أن يذهب الى الدكان ويشتري لها </a:t>
            </a:r>
          </a:p>
          <a:p>
            <a:pPr algn="just" rtl="1">
              <a:buNone/>
            </a:pPr>
            <a:r>
              <a:rPr lang="ar-SA" sz="3200" dirty="0" smtClean="0"/>
              <a:t>بعض الأغراض لعيد ميلاد </a:t>
            </a:r>
            <a:r>
              <a:rPr lang="ar-SA" sz="3200" dirty="0" err="1" smtClean="0"/>
              <a:t>أخته.</a:t>
            </a:r>
            <a:r>
              <a:rPr lang="ar-SA" sz="3200" dirty="0" smtClean="0"/>
              <a:t> دخل محمد الى الدكان، ولكن </a:t>
            </a:r>
          </a:p>
          <a:p>
            <a:pPr algn="just" rtl="1">
              <a:buNone/>
            </a:pPr>
            <a:r>
              <a:rPr lang="ar-SA" sz="3200" dirty="0" smtClean="0"/>
              <a:t>فور دخوله لاحظ بأن الدكان كبير جداً ومقسم الى ثلاثة </a:t>
            </a:r>
            <a:r>
              <a:rPr lang="ar-SA" sz="3200" dirty="0" err="1" smtClean="0"/>
              <a:t>أقسام،</a:t>
            </a:r>
            <a:r>
              <a:rPr lang="ar-SA" sz="3200" dirty="0" smtClean="0"/>
              <a:t> </a:t>
            </a:r>
          </a:p>
          <a:p>
            <a:pPr algn="just" rtl="1">
              <a:buNone/>
            </a:pPr>
            <a:r>
              <a:rPr lang="ar-SA" sz="3200" dirty="0" smtClean="0"/>
              <a:t>قسم المواد السائلة وقسم المواد الغازية وقسم المواد </a:t>
            </a:r>
            <a:r>
              <a:rPr lang="ar-SA" sz="3200" dirty="0" err="1" smtClean="0"/>
              <a:t>الصلبة،</a:t>
            </a:r>
            <a:r>
              <a:rPr lang="ar-SA" sz="3200" dirty="0" smtClean="0"/>
              <a:t> </a:t>
            </a:r>
          </a:p>
          <a:p>
            <a:pPr algn="just" rtl="1">
              <a:buNone/>
            </a:pPr>
            <a:r>
              <a:rPr lang="ar-SA" sz="3200" dirty="0" smtClean="0"/>
              <a:t>فأحتار محمد ولم يعلم كيف يصل الى الأغراض المناسبة لعيد </a:t>
            </a:r>
          </a:p>
          <a:p>
            <a:pPr algn="just" rtl="1">
              <a:buNone/>
            </a:pPr>
            <a:r>
              <a:rPr lang="ar-SA" sz="3200" dirty="0" smtClean="0"/>
              <a:t>ميلاد </a:t>
            </a:r>
            <a:r>
              <a:rPr lang="ar-SA" sz="3200" dirty="0" err="1" smtClean="0"/>
              <a:t>أخته.</a:t>
            </a:r>
            <a:r>
              <a:rPr lang="ar-SA" sz="3200" dirty="0" smtClean="0"/>
              <a:t> </a:t>
            </a:r>
          </a:p>
          <a:p>
            <a:pPr algn="just" rtl="1">
              <a:buNone/>
            </a:pPr>
            <a:r>
              <a:rPr lang="ar-SA" sz="3200" dirty="0" smtClean="0"/>
              <a:t>هيا نساعد محمد ليشتري جميع الأغراض لكي لا يعود لأمه</a:t>
            </a:r>
          </a:p>
          <a:p>
            <a:pPr algn="just" rtl="1">
              <a:buNone/>
            </a:pPr>
            <a:r>
              <a:rPr lang="ar-SA" sz="3200" dirty="0" smtClean="0"/>
              <a:t>خالي اليدين.</a:t>
            </a:r>
          </a:p>
        </p:txBody>
      </p:sp>
      <p:pic>
        <p:nvPicPr>
          <p:cNvPr id="7" name="Picture 6" descr="http://www.orianit.edu-negev.gov.il/ronit/sites/homepage/chetzronit/Images/1DE_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38300" cy="1466851"/>
          </a:xfrm>
          <a:prstGeom prst="rect">
            <a:avLst/>
          </a:prstGeom>
          <a:noFill/>
        </p:spPr>
      </p:pic>
      <p:pic>
        <p:nvPicPr>
          <p:cNvPr id="8" name="Picture 6" descr="http://www.orianit.edu-negev.gov.il/ronit/sites/homepage/chetzronit/Images/1DE_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קור">
  <a:themeElements>
    <a:clrScheme name="מקור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מקור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מקור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604</TotalTime>
  <Words>639</Words>
  <Application>Microsoft Office PowerPoint</Application>
  <PresentationFormat>‫הצגה על המסך (4:3)</PresentationFormat>
  <Paragraphs>227</Paragraphs>
  <Slides>37</Slides>
  <Notes>37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38" baseType="lpstr">
      <vt:lpstr>מקור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يا ترى ما هو موضوع الدرس؟</vt:lpstr>
      <vt:lpstr>ظاهرة التجمد</vt:lpstr>
      <vt:lpstr>من الماء إلى الجليد</vt:lpstr>
      <vt:lpstr>حفلة عيد الميلاد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yakeen</dc:creator>
  <cp:lastModifiedBy>XiX</cp:lastModifiedBy>
  <cp:revision>22</cp:revision>
  <dcterms:created xsi:type="dcterms:W3CDTF">2013-03-05T18:46:15Z</dcterms:created>
  <dcterms:modified xsi:type="dcterms:W3CDTF">2013-04-27T16:41:30Z</dcterms:modified>
</cp:coreProperties>
</file>