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6A7C9-8566-486B-8E94-D4D22B854FC1}" type="datetimeFigureOut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F4843-774C-4901-8F18-8F0649D631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F4843-774C-4901-8F18-8F0649D631E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F4843-774C-4901-8F18-8F0649D631E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F4843-774C-4901-8F18-8F0649D631E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F4843-774C-4901-8F18-8F0649D631E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F4843-774C-4901-8F18-8F0649D631E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F4843-774C-4901-8F18-8F0649D631E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F4843-774C-4901-8F18-8F0649D631E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F4843-774C-4901-8F18-8F0649D631E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F4843-774C-4901-8F18-8F0649D631E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F4843-774C-4901-8F18-8F0649D631E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F4843-774C-4901-8F18-8F0649D631E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13DADAE-6474-4402-86D9-7B3CE09DBE3C}" type="datetime1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מלבן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מלבן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מלבן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מלבן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מחבר ישר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מחבר ישר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מלבן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אליפסה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אליפסה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אליפסה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D70C7B9-18BA-479F-822E-0C8C18118F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DF4E-8598-4F1B-8CC0-BBA8CFA1D0E2}" type="datetime1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0C7B9-18BA-479F-822E-0C8C18118F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C1B5-C331-4FE9-9ACC-9B2FD12E00B5}" type="datetime1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0C7B9-18BA-479F-822E-0C8C18118F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368E5F-3860-40E6-8E65-19B56D2F64AD}" type="datetime1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D70C7B9-18BA-479F-822E-0C8C18118F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CC4D24B-02E0-4193-8E9B-09CED83E10C6}" type="datetime1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מלבן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מלבן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מלבן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מלבן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מחבר ישר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מחבר ישר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מלבן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אליפסה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אליפסה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אליפסה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מחבר ישר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D70C7B9-18BA-479F-822E-0C8C18118F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21B9-BDE7-4DDA-ABC6-D2134679F22E}" type="datetime1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0C7B9-18BA-479F-822E-0C8C18118F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CBAB-117D-4617-B3F8-EC5D86D735F4}" type="datetime1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0C7B9-18BA-479F-822E-0C8C18118F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CFE0FD-1833-40B8-A383-BEEFBBC22FC9}" type="datetime1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D70C7B9-18BA-479F-822E-0C8C18118F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1DA6E-336F-474E-82C6-17093E2C22DB}" type="datetime1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0C7B9-18BA-479F-822E-0C8C18118F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מלבן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אליפסה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מציין מיקום תוכן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15CFA29-EF98-4817-9CFE-CAFB608A5777}" type="datetime1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D70C7B9-18BA-479F-822E-0C8C18118F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מציין מיקום של כותרת תחתונה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אליפסה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e-IL" dirty="0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מלבן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מחבר ישר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מציין מיקום של תאריך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FA095C-DB94-4EF6-9AAF-96443FA9ED58}" type="datetime1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D70C7B9-18BA-479F-822E-0C8C18118F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363F77A-8149-486B-93BE-0F3D5AE76D21}" type="datetime1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מלבן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אליפסה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D70C7B9-18BA-479F-822E-0C8C18118F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lessonplant1-fainal.ppt.ppt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9792" y="1916832"/>
            <a:ext cx="5472608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7200" b="1" dirty="0" smtClean="0">
                <a:solidFill>
                  <a:schemeClr val="accent1">
                    <a:lumMod val="75000"/>
                  </a:schemeClr>
                </a:solidFill>
              </a:rPr>
              <a:t>حالات المادة</a:t>
            </a:r>
            <a:endParaRPr lang="en-US" sz="7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0C7B9-18BA-479F-822E-0C8C18118FD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 rtl="1"/>
            <a:r>
              <a:rPr lang="ar-SA" sz="60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هل </a:t>
            </a:r>
            <a:r>
              <a:rPr lang="ar-SA" sz="6000" cap="non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يُمكننا؟!</a:t>
            </a:r>
            <a:endParaRPr lang="en-US" sz="60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412976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D70C7B9-18BA-479F-822E-0C8C18118FD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8194" name="Picture 2" descr="http://64.4.56.135/att/GetInline.aspx?messageid=e827efb8-51fb-11e2-ac9c-00215ad7d6c8&amp;attindex=0&amp;cp=-1&amp;attdepth=0&amp;imgsrc=cid%3aE397ABDD-71B3-47AF-ABD6-F722ADCDE243&amp;cid=7d7ab52a4a3ea4cf&amp;shared=1&amp;blob=MHzXqtee15XXoNeULkpQR3xpbWFnZS9qcGVn&amp;hm__login=alaa_rayan&amp;hm__domain=hotmail.com&amp;ip=10.25.158.8&amp;d=d5451&amp;mf=0&amp;hm__ts=Sat%2c%2029%20Dec%202012%2021%3a35%3a20%20GMT&amp;st=alaa_rayan&amp;hm__ha=01_399a61ad6c63fd1762bff6e1984ebbb1c21492787dd20bc14f3a685d32e40e2c&amp;oneredir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18838">
            <a:off x="807553" y="2270681"/>
            <a:ext cx="2736304" cy="2052228"/>
          </a:xfrm>
          <a:prstGeom prst="rect">
            <a:avLst/>
          </a:prstGeom>
          <a:solidFill>
            <a:schemeClr val="bg2"/>
          </a:solidFill>
        </p:spPr>
      </p:pic>
      <p:pic>
        <p:nvPicPr>
          <p:cNvPr id="8198" name="Picture 6" descr="http://64.4.56.135/att/GetInline.aspx?messageid=ef6ad1ac-51fb-11e2-870a-002264c28130&amp;attindex=0&amp;cp=-1&amp;attdepth=0&amp;imgsrc=cid%3a22C62033-49D0-4FD9-B2BB-021B3E9CC062&amp;cid=7d7ab52a4a3ea4cf&amp;shared=1&amp;blob=MHzXqtee15XXoNeULkpQR3xpbWFnZS9qcGVn&amp;hm__login=alaa_rayan&amp;hm__domain=hotmail.com&amp;ip=10.25.158.8&amp;d=d5451&amp;mf=0&amp;hm__ts=Sat%2c%2029%20Dec%202012%2021%3a36%3a47%20GMT&amp;st=alaa_rayan&amp;hm__ha=01_eb5793da4847d2130999bf6ffedfe3e5a3c91dcb0c0eaff358fc5f37d646c3fa&amp;oneredir=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00867">
            <a:off x="4860031" y="2276872"/>
            <a:ext cx="2784309" cy="208823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3528" y="5517232"/>
            <a:ext cx="763059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الانسان يستغل صفات المواد ويُلائمُها لاحتياجاته </a:t>
            </a:r>
            <a:r>
              <a:rPr lang="ar-SA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الخاصة.</a:t>
            </a:r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2304256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 rtl="1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pres?slideindex=1&amp;slidetitle="/>
              </a:rPr>
              <a:t>هيا نلخص المعلومات التي حصلنا عليها</a:t>
            </a:r>
            <a:b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pres?slideindex=1&amp;slidetitle="/>
              </a:rPr>
            </a:b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pres?slideindex=1&amp;slidetitle="/>
              </a:rPr>
              <a:t> في هذا الدرس من خلال هذه الأسئلة السريعة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3" action="ppaction://hlinkpres?slideindex=1&amp;slidetitle="/>
            </a:endParaRPr>
          </a:p>
        </p:txBody>
      </p:sp>
      <p:pic>
        <p:nvPicPr>
          <p:cNvPr id="5" name="Picture 6" descr="http://2.bp.blogspot.com/_qoj_E4Q-0X8/TJEKck68jPI/AAAAAAAACuY/_gcKrNfuQyU/s1600/cartoon%252520kids%252520in%252520a%252520row%5B1%5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509120"/>
            <a:ext cx="8506712" cy="2163896"/>
          </a:xfrm>
          <a:prstGeom prst="rect">
            <a:avLst/>
          </a:prstGeom>
          <a:noFill/>
        </p:spPr>
      </p:pic>
      <p:sp>
        <p:nvSpPr>
          <p:cNvPr id="4" name="מציין מיקום של מספר שקופית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D70C7B9-18BA-479F-822E-0C8C18118FDD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מלבן 19"/>
          <p:cNvSpPr/>
          <p:nvPr/>
        </p:nvSpPr>
        <p:spPr>
          <a:xfrm>
            <a:off x="179512" y="980728"/>
            <a:ext cx="8187208" cy="46805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4864968" cy="6926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/>
            <a:r>
              <a:rPr lang="ar-SA" sz="4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sz="4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4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sz="4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4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sz="4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4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حالات المادة</a:t>
            </a:r>
            <a:endParaRPr lang="en-US" sz="48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https://encrypted-tbn0.gstatic.com/images?q=tbn:ANd9GcSRMEVUWiQUFCrBtF9wcT5FTDEUknNq1GZaBPGFJ9WMIOR0Owz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84784"/>
            <a:ext cx="2619375" cy="1743076"/>
          </a:xfrm>
          <a:prstGeom prst="rect">
            <a:avLst/>
          </a:prstGeom>
          <a:noFill/>
        </p:spPr>
      </p:pic>
      <p:sp>
        <p:nvSpPr>
          <p:cNvPr id="6150" name="AutoShape 6" descr="data:image/jpeg;base64,/9j/4AAQSkZJRgABAQAAAQABAAD/2wCEAAkGBhAGEBIRBxIWFRIWFQ8SEBAUEA8UEA4QGBQVFRQTExUXJzIeGBkvGhUSHy8hIycpLCwsFR49NTwuNSYrLCoBCQoKDgwOGg8PGTQkHiMsKTUvMy8sLDUyKjU0KSksNDU1NCwqLCktNiwsLCwsNDUsLDQ1NDU1LDQ0NDQ0Ki0sNP/AABEIALQBFwMBIgACEQEDEQH/xAAbAAEAAgMBAQAAAAAAAAAAAAAAAwUCBAYBB//EADYQAAIBAwIEAwYEBQUAAAAAAAABAgMEEQUhBhIxQSJRYRQyQlKBsRMjcZEzYqHR8AcVcoLC/8QAGQEBAAMBAQAAAAAAAAAAAAAAAAMEBQIB/8QALhEBAAIBAgQEBQQDAQAAAAAAAAECAwQREiEx0RMiQVFhcYGx8CMkMuEUkcEF/9oADAMBAAIRAxEAPwD7iAAAAAAAAAAAAAAAAAAAAAAAAAAAAAAAAAYVKqpLM3sBlKSjvIpL/ieNtLlpRcsdcY2KzW+IZXL5LTaPRy/sYaXp6uCnnzWrPBSOa5gw0tXjvPL2dLpuqR1GOYbPun1N05KsnpU+an26rzR01ldK8gpx7olw5eONp6wizYuCd46SnABOgAAAAAAAAAAAAAAAAAAAAAAAAAAAAAAAAAAAANW9vo2azLr2R5a0Vjeej2I36Jbm5jarNRnI6/f17tJ0v4XxpZ5sdn+hJ/ucdTrck5b5cUlvDnSy6fMtufG/L1x+jOV4s46/Cza8PeKo/BOtFc2G9uSivil2z+2XuseNblzZojDHkjrM+vaFjwq0r5uq/s7VVUSQuvYXhdDRto3OmUKUtViozaxU5Xnlfbm7J4xnG2TZtLGesyxD3e8v7GlaK5q+Wfqjx3nHZI5z1WXLR3832R1um2fsNOMPJIx07TIadFKkvqbh5hw+Hznqkz5/E5RyiAAFhWAAAAAAAAAAAAAAAAAAAAAAAAAAAAAAAAACn1nXFZxl+CnJpZfKstLu0u/03I8mWuKvFedoe1rNp2hs6hqatFiG8vI5bULuU5P8V4aUJybnyZpNtTdOTWFhLLb6Y3xnJXale/jKU6lVxpJN1KksKDjJrkcW4vnT5cx5ebLymmpJx5OteXPG9VWukR5aC5c7ckeWLfLOtjOEvhjl/wDZ7mJecmsne3lxx6d+y1G2LlHOXt9rlXVGrLh1SlzJU51EsTuEstxXTlopub37SfSPhO14S4LpcMJVLjE7lrefw0k+saef6y6v0RucPcN0OFqfLbeKo0vxazXin6L5Y+i+uWXFtaSvHmW0fueTe2efB08cvWe7zaK+a6P2V6nmMlmD2lnpguLS0hZxUaKSSSWy7ElKkqKxBbGZsafT1wU4a/VBe82ncABYcAAAAAAAAAAAAAAAAAAAAAAAAAAAAAAAAB5KXLuzypUVJZn0Ob1nXUlvLlhnCeUuZ4bws98J/sV9RqKYK8V/pHrLulJvO0NjV9cVNYpdMpSl2TeyX1eEvVo4vUtSVCjKepzSgpJRzSnGtUlhSi6aeH+IujeySlGSfZ+cS6lT0ZylfPnluqFFLHPFrq8+7HrGTfNGaltunik0Phu443qe06vJxodE1lOcU/cop9I5zmW++eryzI82f9bPO1Y6R7fL3n4rG8V8tENlY3X+oFVKP5VtBvfH5dLLy8JY56ry23t17LCPpOmaZQ0CkqWnxxHrJ9Z1JfNN93/iJaFKFhCNKygowisRhFbL+79X1LOx03HiuOvZeRzWMmtnhp5aR+fWTljjeeqOz091/FX6dl5ltGKjtE96A3MOGmGvDSOSta02neQAErkAAAAAAAAAAAAAAAAAAAAAAAAAAAAAAAAIri5jbLNRkd7fRs1mXXsijnKeoyzU6dkUdXraaaNutp6R+dIS48U3+TV1rXU03NpLok21Hz8bXurCb364OQ4j4gjojnGuozus4jFPw28VKX8WUHipFxcMQaXTMl55cYcYU6U1R0JKddNx9piuZ0204uFFr3peJrO6WdsvdT8I8BqxauNcXNVzzQpPxKnLrzVH8U/TovV9MuI2/camec9I/wCR7R+T8Z5nfyU6NHhfgiery9r4ky1LEo0pZU63k6nywxjEVjKx0XX6BnmxCgumEklhRS2SS7IRUruWKf1fkXNnYxtFtu+7OsWHJrbceTlT0+Py7lrRijaOqOx05W+9TeX2N4A3qUrSsVrG0QqTMzO8gAOngAAAAAAAAAAAAAAAAAAAAAAAAAAAAAAAAaOoanG0WI7y7Ih1HVVS8NDeX2KitVhYwlX1GajGO8py6LyS835Jbsy9Zr/CnwsXO/2+fZYx4t/NbokadbNS6aSSbbbxGKW7bb6L1OB4l4yq6/P2PhpScZNxlOOVO481H5afm3jK64XXW1XXLrj6t7NpEXGgt3FvGYp/xK7XReUfuzs+H+HKPC9PFDxVJL8ys14pei+WPp++TN4a6X9XNPFkn85pd5yeWvKGnwpwZT4bSqXWJ3DXvfDR/lp+vnL9sLr0tvbyvn4endmdnYyvXme0fuXlKkqKxBbFnT6O+ot42o+kd+zm+SKRw0YW1rG1WIfV+ZMAbvRUAAAAAAAAAAAAAAAAAAAAAAAAAAAAAAAAADGpUVNZm9gPW+XqU2o6q5vktvqyK+1KV4+WhtHu/Mo9f4iocKU81/FVks06Kfil/NJ/DH1/bJi6rXWvbwdNzn1n2+Xf0+1qmKKxxX/02dS1Gjw9SdbUpf8AGK3qVZfLBd3/AEXc4Bu8/wBSa+/5dvB+rpUV/wC6mP8AEjLTNFuuPa3tOsScaPRNLGYp/wAOhHsvOX3Z9Ct6MLGEaVjBRgtowj/m79WUptTRRw082Sfrt3lJtOXnPKEOmaZR0CkqVhHC6yk951JfNJ939uxcWGmOv4q/TsvMl07SuXxXHXsvItksdC/o9BMT42fnb29v7RZM0bcNOjyMVBYiegGwrAAAAAAAAAAAAAAAAAAAAAAAAAAAAAAAAABr3l7GzWZ9eyPJmKxvPQ6s69xG2WajKG6u56i8R2j9zGpOeoyzU6dkcdxZx2rDNtoL5queWdaPiVOXTlp/NP16L1fTAzarJrLeFg5V9Z9+0ff73K0jFHFfq3+KuMqXDCdK0xO5x7vwUFjaVT18o/vhdef4d4Qq67P2viRycZNSUJPx1/Jy+WHktsryXXc4V4H9lauNdXNVb5o0pPm5H156ufen3x275fTsqcJXssUvq/Ir2yxi/b6WN7T69vb5u4rNvPk6PI+PELdbJJJJYUUtksLoi60/S1bb1N5fYlsdPjZrbr3Ztmrov/Prg89+d/f2+XdXy5pvyjoAA00AAAAAAAAAAAAAAAAAAAAAAAAAAAAAAAAAAY1Jqmm5AauoagrNbby7IpGncNzunhLLbbxGKW7bb6L1Pbms7iTk/p+hw/GL1DW68bO0puNBqLUlnkq4xmdWfZJ/D+nVtGLraW1F+Hi2pHX89V2lfDrxbc5RcS8a1NZl7Hw0pOMvBKpFPnr+ah8sPN7ZXkuttwrwfT4dSq3eJ3GOvWFFeUPXzl+3rt6Bw9R4Zhil4qrX5lZreX8sV8MfT9y+sNNlfPNXaP3M+cts8/42kjl6z3dxSKRx5Edraz1B7bR7s6G1tI2ixTX1JKNFUFimtjM3dHoqaWu1ecz1n3/r4KmXLOSefQABdRAAAAAAAAAAAAAAAAAAAAAAAAAAAAAAAAAAAFPqt5+I+SHTuY8VcQQ4ft5VJ7y6Qjnec37sfT9eyTKnSrl6tThUpRfiWXF9Yvus/rnciyTMRtCbDWszvb0TBLPQtLfR3Leu/oiwpWsKPuJFeNNxfyT21MR/GFRp+juq+a46dkXkYqCxHoegmwafHgrwY42j7qt72vO9gAE7gAAAAAAAAAAAAAAAAAAAAAAAAAAAAAAAAAAAAAVt/oNHU6kKl3HmcM8ilvGLfWSj05um7z027m9SoRoLFNYJAAAAAAAAAAAAAAAAAAAAAAAAAAAAAAAAAAAAA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52" name="AutoShape 8" descr="data:image/jpeg;base64,/9j/4AAQSkZJRgABAQAAAQABAAD/2wCEAAkGBhAGEBIRBxIWFRIWFQ8SEBAUEA8UEA4QGBQVFRQTExUXJzIeGBkvGhUSHy8hIycpLCwsFR49NTwuNSYrLCoBCQoKDgwOGg8PGTQkHiMsKTUvMy8sLDUyKjU0KSksNDU1NCwqLCktNiwsLCwsNDUsLDQ1NDU1LDQ0NDQ0Ki0sNP/AABEIALQBFwMBIgACEQEDEQH/xAAbAAEAAgMBAQAAAAAAAAAAAAAAAwUCBAYBB//EADYQAAIBAwIEAwYEBQUAAAAAAAABAgMEEQUhBhIxQSJRYRQyQlKBsRMjcZEzYqHR8AcVcoLC/8QAGQEBAAMBAQAAAAAAAAAAAAAAAAMEBQIB/8QALhEBAAIBAgQEBQQDAQAAAAAAAAECAwQREiEx0RMiQVFhcYGx8CMkMuEUkcEF/9oADAMBAAIRAxEAPwD7iAAAAAAAAAAAAAAAAAAAAAAAAAAAAAAAAAYVKqpLM3sBlKSjvIpL/ieNtLlpRcsdcY2KzW+IZXL5LTaPRy/sYaXp6uCnnzWrPBSOa5gw0tXjvPL2dLpuqR1GOYbPun1N05KsnpU+an26rzR01ldK8gpx7olw5eONp6wizYuCd46SnABOgAAAAAAAAAAAAAAAAAAAAAAAAAAAAAAAAAAAANW9vo2azLr2R5a0Vjeej2I36Jbm5jarNRnI6/f17tJ0v4XxpZ5sdn+hJ/ucdTrck5b5cUlvDnSy6fMtufG/L1x+jOV4s46/Cza8PeKo/BOtFc2G9uSivil2z+2XuseNblzZojDHkjrM+vaFjwq0r5uq/s7VVUSQuvYXhdDRto3OmUKUtViozaxU5Xnlfbm7J4xnG2TZtLGesyxD3e8v7GlaK5q+Wfqjx3nHZI5z1WXLR3832R1um2fsNOMPJIx07TIadFKkvqbh5hw+Hznqkz5/E5RyiAAFhWAAAAAAAAAAAAAAAAAAAAAAAAAAAAAAAAACn1nXFZxl+CnJpZfKstLu0u/03I8mWuKvFedoe1rNp2hs6hqatFiG8vI5bULuU5P8V4aUJybnyZpNtTdOTWFhLLb6Y3xnJXale/jKU6lVxpJN1KksKDjJrkcW4vnT5cx5ebLymmpJx5OteXPG9VWukR5aC5c7ckeWLfLOtjOEvhjl/wDZ7mJecmsne3lxx6d+y1G2LlHOXt9rlXVGrLh1SlzJU51EsTuEstxXTlopub37SfSPhO14S4LpcMJVLjE7lrefw0k+saef6y6v0RucPcN0OFqfLbeKo0vxazXin6L5Y+i+uWXFtaSvHmW0fueTe2efB08cvWe7zaK+a6P2V6nmMlmD2lnpguLS0hZxUaKSSSWy7ElKkqKxBbGZsafT1wU4a/VBe82ncABYcAAAAAAAAAAAAAAAAAAAAAAAAAAAAAAAAB5KXLuzypUVJZn0Ob1nXUlvLlhnCeUuZ4bws98J/sV9RqKYK8V/pHrLulJvO0NjV9cVNYpdMpSl2TeyX1eEvVo4vUtSVCjKepzSgpJRzSnGtUlhSi6aeH+IujeySlGSfZ+cS6lT0ZylfPnluqFFLHPFrq8+7HrGTfNGaltunik0Phu443qe06vJxodE1lOcU/cop9I5zmW++eryzI82f9bPO1Y6R7fL3n4rG8V8tENlY3X+oFVKP5VtBvfH5dLLy8JY56ry23t17LCPpOmaZQ0CkqWnxxHrJ9Z1JfNN93/iJaFKFhCNKygowisRhFbL+79X1LOx03HiuOvZeRzWMmtnhp5aR+fWTljjeeqOz091/FX6dl5ltGKjtE96A3MOGmGvDSOSta02neQAErkAAAAAAAAAAAAAAAAAAAAAAAAAAAAAAAAIri5jbLNRkd7fRs1mXXsijnKeoyzU6dkUdXraaaNutp6R+dIS48U3+TV1rXU03NpLok21Hz8bXurCb364OQ4j4gjojnGuozus4jFPw28VKX8WUHipFxcMQaXTMl55cYcYU6U1R0JKddNx9piuZ0204uFFr3peJrO6WdsvdT8I8BqxauNcXNVzzQpPxKnLrzVH8U/TovV9MuI2/camec9I/wCR7R+T8Z5nfyU6NHhfgiery9r4ky1LEo0pZU63k6nywxjEVjKx0XX6BnmxCgumEklhRS2SS7IRUruWKf1fkXNnYxtFtu+7OsWHJrbceTlT0+Py7lrRijaOqOx05W+9TeX2N4A3qUrSsVrG0QqTMzO8gAOngAAAAAAAAAAAAAAAAAAAAAAAAAAAAAAAAaOoanG0WI7y7Ih1HVVS8NDeX2KitVhYwlX1GajGO8py6LyS835Jbsy9Zr/CnwsXO/2+fZYx4t/NbokadbNS6aSSbbbxGKW7bb6L1OB4l4yq6/P2PhpScZNxlOOVO481H5afm3jK64XXW1XXLrj6t7NpEXGgt3FvGYp/xK7XReUfuzs+H+HKPC9PFDxVJL8ys14pei+WPp++TN4a6X9XNPFkn85pd5yeWvKGnwpwZT4bSqXWJ3DXvfDR/lp+vnL9sLr0tvbyvn4endmdnYyvXme0fuXlKkqKxBbFnT6O+ot42o+kd+zm+SKRw0YW1rG1WIfV+ZMAbvRUAAAAAAAAAAAAAAAAAAAAAAAAAAAAAAAAADGpUVNZm9gPW+XqU2o6q5vktvqyK+1KV4+WhtHu/Mo9f4iocKU81/FVks06Kfil/NJ/DH1/bJi6rXWvbwdNzn1n2+Xf0+1qmKKxxX/02dS1Gjw9SdbUpf8AGK3qVZfLBd3/AEXc4Bu8/wBSa+/5dvB+rpUV/wC6mP8AEjLTNFuuPa3tOsScaPRNLGYp/wAOhHsvOX3Z9Ct6MLGEaVjBRgtowj/m79WUptTRRw082Sfrt3lJtOXnPKEOmaZR0CkqVhHC6yk951JfNJ939uxcWGmOv4q/TsvMl07SuXxXHXsvItksdC/o9BMT42fnb29v7RZM0bcNOjyMVBYiegGwrAAAAAAAAAAAAAAAAAAAAAAAAAAAAAAAAABr3l7GzWZ9eyPJmKxvPQ6s69xG2WajKG6u56i8R2j9zGpOeoyzU6dkcdxZx2rDNtoL5queWdaPiVOXTlp/NP16L1fTAzarJrLeFg5V9Z9+0ff73K0jFHFfq3+KuMqXDCdK0xO5x7vwUFjaVT18o/vhdef4d4Qq67P2viRycZNSUJPx1/Jy+WHktsryXXc4V4H9lauNdXNVb5o0pPm5H156ufen3x275fTsqcJXssUvq/Ir2yxi/b6WN7T69vb5u4rNvPk6PI+PELdbJJJJYUUtksLoi60/S1bb1N5fYlsdPjZrbr3Ztmrov/Prg89+d/f2+XdXy5pvyjoAA00AAAAAAAAAAAAAAAAAAAAAAAAAAAAAAAAAAY1Jqmm5AauoagrNbby7IpGncNzunhLLbbxGKW7bb6L1Pbms7iTk/p+hw/GL1DW68bO0puNBqLUlnkq4xmdWfZJ/D+nVtGLraW1F+Hi2pHX89V2lfDrxbc5RcS8a1NZl7Hw0pOMvBKpFPnr+ah8sPN7ZXkuttwrwfT4dSq3eJ3GOvWFFeUPXzl+3rt6Bw9R4Zhil4qrX5lZreX8sV8MfT9y+sNNlfPNXaP3M+cts8/42kjl6z3dxSKRx5Edraz1B7bR7s6G1tI2ixTX1JKNFUFimtjM3dHoqaWu1ecz1n3/r4KmXLOSefQABdRAAAAAAAAAAAAAAAAAAAAAAAAAAAAAAAAAAAFPqt5+I+SHTuY8VcQQ4ft5VJ7y6Qjnec37sfT9eyTKnSrl6tThUpRfiWXF9Yvus/rnciyTMRtCbDWszvb0TBLPQtLfR3Leu/oiwpWsKPuJFeNNxfyT21MR/GFRp+juq+a46dkXkYqCxHoegmwafHgrwY42j7qt72vO9gAE7gAAAAAAAAAAAAAAAAAAAAAAAAAAAAAAAAAAAAAVt/oNHU6kKl3HmcM8ilvGLfWSj05um7z027m9SoRoLFNYJAAAAAAAAAAAAAAAAAAAAAAAAAAAAAAAAAAAAA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8" name="תמונה 7" descr="הורד (1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1484784"/>
            <a:ext cx="2657475" cy="1714500"/>
          </a:xfrm>
          <a:prstGeom prst="rect">
            <a:avLst/>
          </a:prstGeom>
        </p:spPr>
      </p:pic>
      <p:sp>
        <p:nvSpPr>
          <p:cNvPr id="6154" name="AutoShape 10" descr="data:image/jpeg;base64,/9j/4AAQSkZJRgABAQAAAQABAAD/2wCEAAkGBhQREBAUEBEUFBUUFRAUFRAUFBQXFBUUFhUVFBQQFRQXHiceGBkjGRQUHy8gIycpLC0sFR4xNTAqNScsLCkBCQoKDgwOGg8PGikcHRwsLCwpLCwsKSwsLCwsLCksLCksKSkpLCksKSwsKSkpKSwpLCwpLCktLCksKSksKiwsKf/AABEIAM4A9AMBIgACEQEDEQH/xAAbAAEAAgMBAQAAAAAAAAAAAAAAAgUBAwQGB//EAEEQAAIBAgQDBQUFBQcEAwAAAAECAAMRBBIhMQVBUQYTYXGBIjKRobEUI0JSwWKS0eHwFTNyssLS8UOCoqMHNGP/xAAZAQEBAQEBAQAAAAAAAAAAAAAAAQIDBAX/xAAoEQEBAAIBBAIBAwUBAAAAAAAAAQIREgMEITETQVEFImEUMpGxwQb/2gAMAwEAAhEDEQA/APuEzEQEREDEREBERAzERAREQEREBBiDAxERAREQETDNbU/GcD8do65XzkaWQZtelxp85ZLfSWye1hEpD2iYkhKJNt8zZT4bAj5zXV4xXPuqi+OrenKb+LJj5MV/E88MXWZQRWFjzCpb00mhMbiDcCsCQAPdQep0Njaa+Gp8seoieZTF1gbd/c292yMR62uZsHFa6nVqbC9iCLEdNvpHw5Hyx6KJSUuOVPxUl81c/QiZXtOv4qTjxFmH6TN6WU+l+TFdRK1e0VAj+8t4FWv9ImeOX4a54/lZRETLRERAREQEREDMREBERAREQEGIMDERPOca7V5e8TCKKtRFLMSfu0/3nwHTflNY4XK6jOWcxm6vsRiVprmdgo6k/KVVfjTv/cKLX/vHvbzVefqZX8OVqqpUqEsSoJLHW5AJCrsovfSW9LBHpO3x44/3OXO5elbisEao+8JqEagOTlv5DQfCb6VHKFBAv+yptfoN7evSd74fLbb+uc2UqF5rnJDh5cLULgjqCNNDrpe42inhLcy3ix108rCWIoi51hqYtv11/SZ+ReCvWgBtpqTp16+cgcPrewv1sNPWdmUa6yNprknFzDDgcuusVMMGGo06dek6TT+l5G8syTjGgJzt0muvhxbWdFprr1boCNLkXzaEC9mt1Nr+cu00o6wAJidLKIm9scXroiJ4HsIiIGIiICIiBmIiAiJSdru0DYLD96lHvjmAKZ8lhZmLXsdsvzmscbnZjPdZyymM3fUXcT42/wD81YkVSPsahRiMpUv7Xd5LChe3vl/azdNLS74d23xGKaq7Uzh1p1DSCqxa5CoxYsQL6sOU7dbtur0cOec8L2+WPcdSdPC+a+ipXUsyhlLLlzKCCVze7cbi9jbyivXVFZnYKqgksTYADckz4pV7a18HjsdURkc1u5Uh1zN9ypCBQrDlUO/TwkMZ2xxeK7oYw90lQ5qWUEIcjWYlRcsRpqxsOk7TssrMcrZrLTy9busenllhq24+H0fGcRqYp8tNjToje1xUqeZ/Ah6bnnbaS4PwIJUqsB7+X4C/s+Qlb2e4kCpyFHIOUlXUtfTcbjytLSliXcZkdSDfZzl0OU2CKOYtvylynH9uLGN5fuyXdFKdIAFlB8SB6AfCZxGPVBdiAOpIH1lFTpMpZmYnrpYWA90L0+c7KCAG4v0tclTtyvbS089w+69My+o6Ux6NazE+Qa3xtabk4gOjeeR7fG05t9yZkUx1i4w3XTnvzmLzQyA7qPMb/GQbBg/jqeXevb5GNG3RlgrNHcHlUcfut/mBMCix2qn92n/tlRuIkCs1PSqD/qE/9tMf6Ziz82P/AK/9ssS1tVNJqx5AW5YC1tSQAL6Ek+V5MV/6BnLWwKPfMpa/5nc+oudD4iWe/KXevCur4hcx9oEciCtj4jWJKp2XpclHqoY/vMCT6xOnKM/ueviInheoiIgYiIgIiIGYiacVi0pIz1GCKouWY2A9YG6eb7fY1aWDbOoZXPdlWF1IZHuCOmkucBxAVlzqrBT7rOMuYfmCnUDzAlF25w5+zMb3N232A7up7vSejtpPlx5fl5+5t+LLj+HyTGYpe8du5pMTiKZP3d/ayMVc35jb4zbS47UctUf2e8q1CFAtYKlNLW6gib8coVq22lXDMeuqASr7QN96bDQs7jxDJS1+Rn0/1aydt/j/AI4f+e/d3k39SnDq18fXcE5io9oEg2yoCNPMzd2rDHuajuclMIgU6gBu8JsNedpy9nhfFvpvSU/KjLztFRDqKR3IR/QF57OpJ/S4TXnUfK62Vv6hnd+PP+192RZaOBeuOSVa2otqFLC45a2nqeCYLucNQpndaahj+1b2j6sTPLYlDSpVqKj2Ps+LZLHRkZqJpLbqBnHpPdCx2sdWGnLWxHxHynxb4j7GHmtZGh02v6zapmukb5r6WZh6DmZvAmHWEwsmRpMKJFZmDvJww2gQgydpm0DUw1jLJEazNoEAJmZtFpRgxJRAs4iJ5XYiIgIiICIiAnA6Cq9yt1QnKDrdti1vDa/nO59jacHEeIU8JQapUNlQepJ0CjxJliO9ZR9rcBWr0lSiqm5YsS1vwsoA9Wv6Tb2d4w+KVqhQLTvZN8xtub7WlxNY5XDKZT6ZzxmeNxv2+Lr2OxdV7mi3tqCMxyD7upYqx/CbBLX3nHj+zFZHZatP2hvY5hayge0N9AJ90mCg6D4T09z3efcY8MpJGew6OHZ9T5MfN1p8A4XwDGLjq1NMO2cUkcL7AvSbuwrAsbWututwdJYcX4HjFcVK9Fk9jItypBsSd1Fr67T7SMCnemrlHeFBTz88gYsF+JJmytQV1KsLg8v65zt1P1DPPGY6mpHlvY9O53qfdfJhxBKlLFXuDSODykj8NqdB0B6Fs1/Az6IvXkdZ53j3YchHFADI5QtmJzAKSQuuls1jfwmKXaUYZ6eHqqbJTQGryzBRc2/LsJztmU3GsZcLqr9mDU6pXl3oPmAbzfSTQeQlDQYrTxFRauZKorOq2GhZCfe8wDbxnpEbkZyrtKjlkD7w8Qflb+M6Qs01PfTxz/QTO1ZAmHGk3WmoxsYkgNotJAfSUarTJEkFmSIEAIOkko1MxUo5lKnZgQfIixjYzliauHMTSTMbkAqT1Kkrf1teI2LSIied2eZfjld8VVo0e7K0zY3zKRtu2Vgd+gl7hTU/6gUf4XzfVFnk+xv3lfF1fzVHt5Zm/lPZZdN5u+GYyt+fy1/SZ9ZiYMy0l6xeRmI0Dt0+E8v2tOHxFSjhqzFmDq3coxBuRYZrA2Fiek9JSa5ud/05ThpcPQ4hnVQMpJYgatVYbk88qW/e8JqeGb5d+EphEVVQIFAUINgBoALTYXtMGYEjSVOpmvoRbrJyKc5KShERIEpON9lqeIF/daxFwNDz1Eu4lls9JZL7fMcVwWvh8yWYqxF7H2bZlLEcrlVK/wDdPU8J47TqnKWyP+V9CfLkfSejdARYgEdDKTifZOnUuUsp8RcX+onb5Jfbn8evTvFQaajnzmjFP7dEdWcf+DN/pEouILjqLlkCMpOtIIDT+XtA+JM0HtCxqUmq0jQCZyTcsCzALooF7WLcucTyl8PXhZhv4SrpcaVlUpWpte+l1U6eDGSw/G1diq2JW+bKc2v5RbQkXufSTS7izEyRNFPGgkCza/sn6yTYwXIsw31Km3xk8q2KJlhrNIxi767dDe97bfCZGKGlgddri31jybiYXW814uv3aO1r5QSF5s2yqPEmw9ZIVT+RjIElmUlbAHYkatyPp9fKERwdApTRWN2A9ojbMdWI8LkxKnF8SbvaoB0DED2TrYAG3rcekTfGsc9PUTXiamVHborH4AmbJw8da2FxB/8AyqfNSJ53evO9gqeWgSbHMQbrqDfc/r5T14nnex2Hy4entqL6Cw9BPRTefsx9EwZmDMKjI1TYHyMnaV3H6lqDgGxdXUHn7rNp+7NQdLOEBZth/Vv0mcHh8iAE3OpY9WY3Y/Eysq4tnxdOhb2Vpd7WPUn2Up+V7n0l3aLUiJEwBJNMCRRd5OQC6ycUIiJAiIgIiICa6uHV/eUN5gGbIgUfEOxuHre8pFtgDpK+n2BWmb0K9SmddVJG+40PgPhPWRNc6zxiho8BxA0bG1CvMWUk+FyJj+xcSL5cUbG9s4DBb8wLan1l/EcqcYpMLwKrTRh9pZic5zEAHO273AvzOkxhezTA5quJq1HsVDXtlUkEhRyvYa+EvIjlTjFavAkvdmqMd/adiL9bHSbqXCKasGC3Ya5iSTfrOyJOVXUa/s6/lHwETZEik4uMgGhUB2IA+JA/WdtpwcdqhMPUJ2AgaeAACkFGyez8ACfrLWUXZKrmw+Yi2Z6jDyJ0+UvZrL2kIiJlSV2Op53Ucrgf6n+QtLBmsCZX1mKh2GrBSFHVyCfraax/KVDhNPNUxNb89Tu1P7FIZP8AP3ktJo4fhO6pU0BvlUAnqebepufWb7SVWCJi0lEgxMyJO0laAiLRAREQEREBERAREQEREBERAREQEREDMqO1H/1yCLhmVSOt7i0t5VdpXth2PRkPwN5Z7S+lVg0cAe0aQA0C6IB5fxlsMTUQe17Y6jf+cruHV8ye1oevTna078LXshzm/tEXA5HadaxG0cXTTl5j9J0LjV/MpHhODEUAx0y+u0rsZgLe6SpHQ6ekzqLurrEYwECwO/T4ekjQcCwbcHNfx8vCUGGxLXyluRPMHy0lgwKhbLYWuxJG/TqfSP4Ta8FYdZBqw6ytpG1icwvyAJm7Qi6k+qkfzk1Gtuh8XlHWU7doXFdlyXBAyi+uwvp1ufgJvcOXQWJBve3hYzpbAd5l9kKARcnUkDkOgMvhPLfQcljc81+a3t8Z2SmqYt/tSJplFuXgTofhLmZrUIMQZlWIiICIiAiIgIiICIiAiIgIiICIiBmV/HqWag46ZT8GEsJqxS3RvKWJXk8PTYk2Glzc/wA51JVcXsRbkNNz00ljRwo9yxA3zD43vNqYYU1067nkJ0YctOrpopvz3sPjIthXfyG2+vhpsJ1lS2gHqZ2U6dh1ka0paPZ8ubuxUDYDf4yyo8LRCMt9rWNvjfedgMzeY2uo0JglG4B8wJM4VdNNtt9Jsi8m1AtoMSLGBXVKV8TSa34X18v+ZaTnpWz/ADnRNZJCDEGZViIiAiIgIiICIiAiLzF4GYmM0ZxAzEjnEx3ol0JERId9Euqm20TDDSBMzKq6m9QXutx4G/8AOQq8UQGz3X/ECPrIY8NmYJUyHfY7HyIlTXwFYhgXDht9bHzsdPnO2nK1d0+J0291gbdCJk8TWeExXZnEZr03K+JQ6eRp6zbQ4Jidnxbn9laWI+pYRqEyr21TiICFraDckn9AZRnt5TCi6gMS/wB2W1AUc9NCSLWPmZ04KnVyhGdnAAH3q773/D5DUnaddTgtJlUGlTNvwmmlh/hFtJld2ubhna5a7ZVWxtcEnQ+APWWR4j4X8pw4LhiqWC0RTIFswVVve17FbafCdQREuWpqLc7M5+AB+seF3Wz7e35bedh9TNDY1mJFmHiNv3tvnNeJ43ZWNGg9QqD7TIaaL+8L/ATw3F+0eKrI5astOkCFPdAgtcE2Vve5dZmZTY9z2eQ5q5d87ZgD+yNbLubS7ngeyWP7jDhbG7Eub762tf0F/WXq8evN3HZLp6GYvKZOK3nQmKvJwXksLxmnIKkkCZOBt0Z4NSaLzBaOJtuNaRNaae8Ed4JribbDWkTVMiHXrJBk6xr+Bg1DI5zNmdOsz3idZd/wjSakias3HEoOYmtsbTjf8DWa01NiJtONTpINiEPKaTbScVMTbZekTSbW4mZi8zeeV1VfHabBM9MXK7rrqvO1tj4zkwJJUak3F/atnHg1tLjrL5hPNcU4bXRw9FlyC10FNAWA5FrZvnOmGX055T7WiyRYDc2lXh+Khja+VvyPv6HnKvjOPp1HNHEUWqBMrZUb2WYi6ow0vob2vOjO10nFDnqqyqmRcwLt7w11sPI7X2nDQ7S1GqMDTVKYLDvmbTMBfLl8deek14nFVKqZWopSTTRnu1htsAB5azir4BKr00DBBct7Ngue4bMb3JJI35TPkX2I4nUNFWohSz5ip1uU1IYD81raGT4XiKtOmvf3F7BQdahY6m9v1mg8NNKgmVj90TYAi9mDKTdrA2L3tYaLabMNU7pMzMarH8zEheoBN9/5ecqz3tVdpO01eiwSlk10LFbFTyWxJHXWee4DwSrjcQzYiyUl9sjKEFR9l0AFxuf+ZdcWxCV2C1KeliCyi7W5fA6yyw/EclNadGh7KiwZybn9oncmTibcfEOHGm3K3UTmpoZZ9yW96w8Bc/WbqeHA8Z0kRzYakZZUhaRCHkJtSkZpW5Gm0SKUjNypMWrELSJSdAWZyzPJdOQ0JA4ed2WYyy8zSvOGMgcKZZWmCJeRpVthDNZwhluVEgUl5JpVfZZj7PLM0pA0ZdppwhfCbFcDlN5oyBoSppj7QIke4iUWynQSQaawZnNPPp122ZpIGac0zmk0bKuER/eRT5gTT/ZNPktvImdAaLx5NRw1OBU26zkfsfSJ1LH1l0Gmc0bqcYrD2fTKFzNYbDM38YTgCjYmWd4zRypxjhXhCiZ/s1Z2XmM0vKnGOYcPWTGDAm68XjlV1EBQHSZyCSzSOaTdGbRaRzReBKLyF4vLoSvMXkbzF5dJtkmYvMXkc0uk2kTMFpEtIkzUiJEyJMiTIkzWkSzSJeRJkSZRLNMzXmiE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56" name="AutoShape 12" descr="data:image/jpeg;base64,/9j/4AAQSkZJRgABAQAAAQABAAD/2wCEAAkGBhQREBAUEBEUFBUUFRAUFRAUFBQXFBUUFhUVFBQQFRQXHiceGBkjGRQUHy8gIycpLC0sFR4xNTAqNScsLCkBCQoKDgwOGg8PGikcHRwsLCwpLCwsKSwsLCwsLCksLCksKSkpLCksKSwsKSkpKSwpLCwpLCktLCksKSksKiwsKf/AABEIAM4A9AMBIgACEQEDEQH/xAAbAAEAAgMBAQAAAAAAAAAAAAAAAgUBAwQGB//EAEEQAAIBAgQDBQUFBQcEAwAAAAECAAMRBBIhMQVBUQYTYXGBIjKRobEUI0JSwWKS0eHwFTNyssLS8UOCoqMHNGP/xAAZAQEBAQEBAQAAAAAAAAAAAAAAAQIDBAX/xAAoEQEBAAIBBAIBAwUBAAAAAAAAAQIREgMEITETQVEFImEUMpGxwQb/2gAMAwEAAhEDEQA/APuEzEQEREDEREBERAzERAREQEREBBiDAxERAREQETDNbU/GcD8do65XzkaWQZtelxp85ZLfSWye1hEpD2iYkhKJNt8zZT4bAj5zXV4xXPuqi+OrenKb+LJj5MV/E88MXWZQRWFjzCpb00mhMbiDcCsCQAPdQep0Njaa+Gp8seoieZTF1gbd/c292yMR62uZsHFa6nVqbC9iCLEdNvpHw5Hyx6KJSUuOVPxUl81c/QiZXtOv4qTjxFmH6TN6WU+l+TFdRK1e0VAj+8t4FWv9ImeOX4a54/lZRETLRERAREQEREDMREBERAREQEGIMDERPOca7V5e8TCKKtRFLMSfu0/3nwHTflNY4XK6jOWcxm6vsRiVprmdgo6k/KVVfjTv/cKLX/vHvbzVefqZX8OVqqpUqEsSoJLHW5AJCrsovfSW9LBHpO3x44/3OXO5elbisEao+8JqEagOTlv5DQfCb6VHKFBAv+yptfoN7evSd74fLbb+uc2UqF5rnJDh5cLULgjqCNNDrpe42inhLcy3ix108rCWIoi51hqYtv11/SZ+ReCvWgBtpqTp16+cgcPrewv1sNPWdmUa6yNprknFzDDgcuusVMMGGo06dek6TT+l5G8syTjGgJzt0muvhxbWdFprr1boCNLkXzaEC9mt1Nr+cu00o6wAJidLKIm9scXroiJ4HsIiIGIiICIiBmIiAiJSdru0DYLD96lHvjmAKZ8lhZmLXsdsvzmscbnZjPdZyymM3fUXcT42/wD81YkVSPsahRiMpUv7Xd5LChe3vl/azdNLS74d23xGKaq7Uzh1p1DSCqxa5CoxYsQL6sOU7dbtur0cOec8L2+WPcdSdPC+a+ipXUsyhlLLlzKCCVze7cbi9jbyivXVFZnYKqgksTYADckz4pV7a18HjsdURkc1u5Uh1zN9ypCBQrDlUO/TwkMZ2xxeK7oYw90lQ5qWUEIcjWYlRcsRpqxsOk7TssrMcrZrLTy9busenllhq24+H0fGcRqYp8tNjToje1xUqeZ/Ah6bnnbaS4PwIJUqsB7+X4C/s+Qlb2e4kCpyFHIOUlXUtfTcbjytLSliXcZkdSDfZzl0OU2CKOYtvylynH9uLGN5fuyXdFKdIAFlB8SB6AfCZxGPVBdiAOpIH1lFTpMpZmYnrpYWA90L0+c7KCAG4v0tclTtyvbS089w+69My+o6Ux6NazE+Qa3xtabk4gOjeeR7fG05t9yZkUx1i4w3XTnvzmLzQyA7qPMb/GQbBg/jqeXevb5GNG3RlgrNHcHlUcfut/mBMCix2qn92n/tlRuIkCs1PSqD/qE/9tMf6Ziz82P/AK/9ssS1tVNJqx5AW5YC1tSQAL6Ek+V5MV/6BnLWwKPfMpa/5nc+oudD4iWe/KXevCur4hcx9oEciCtj4jWJKp2XpclHqoY/vMCT6xOnKM/ueviInheoiIgYiIgIiIGYiacVi0pIz1GCKouWY2A9YG6eb7fY1aWDbOoZXPdlWF1IZHuCOmkucBxAVlzqrBT7rOMuYfmCnUDzAlF25w5+zMb3N232A7up7vSejtpPlx5fl5+5t+LLj+HyTGYpe8du5pMTiKZP3d/ayMVc35jb4zbS47UctUf2e8q1CFAtYKlNLW6gib8coVq22lXDMeuqASr7QN96bDQs7jxDJS1+Rn0/1aydt/j/AI4f+e/d3k39SnDq18fXcE5io9oEg2yoCNPMzd2rDHuajuclMIgU6gBu8JsNedpy9nhfFvpvSU/KjLztFRDqKR3IR/QF57OpJ/S4TXnUfK62Vv6hnd+PP+192RZaOBeuOSVa2otqFLC45a2nqeCYLucNQpndaahj+1b2j6sTPLYlDSpVqKj2Ps+LZLHRkZqJpLbqBnHpPdCx2sdWGnLWxHxHynxb4j7GHmtZGh02v6zapmukb5r6WZh6DmZvAmHWEwsmRpMKJFZmDvJww2gQgydpm0DUw1jLJEazNoEAJmZtFpRgxJRAs4iJ5XYiIgIiICIiAnA6Cq9yt1QnKDrdti1vDa/nO59jacHEeIU8JQapUNlQepJ0CjxJliO9ZR9rcBWr0lSiqm5YsS1vwsoA9Wv6Tb2d4w+KVqhQLTvZN8xtub7WlxNY5XDKZT6ZzxmeNxv2+Lr2OxdV7mi3tqCMxyD7upYqx/CbBLX3nHj+zFZHZatP2hvY5hayge0N9AJ90mCg6D4T09z3efcY8MpJGew6OHZ9T5MfN1p8A4XwDGLjq1NMO2cUkcL7AvSbuwrAsbWututwdJYcX4HjFcVK9Fk9jItypBsSd1Fr67T7SMCnemrlHeFBTz88gYsF+JJmytQV1KsLg8v65zt1P1DPPGY6mpHlvY9O53qfdfJhxBKlLFXuDSODykj8NqdB0B6Fs1/Az6IvXkdZ53j3YchHFADI5QtmJzAKSQuuls1jfwmKXaUYZ6eHqqbJTQGryzBRc2/LsJztmU3GsZcLqr9mDU6pXl3oPmAbzfSTQeQlDQYrTxFRauZKorOq2GhZCfe8wDbxnpEbkZyrtKjlkD7w8Qflb+M6Qs01PfTxz/QTO1ZAmHGk3WmoxsYkgNotJAfSUarTJEkFmSIEAIOkko1MxUo5lKnZgQfIixjYzliauHMTSTMbkAqT1Kkrf1teI2LSIied2eZfjld8VVo0e7K0zY3zKRtu2Vgd+gl7hTU/6gUf4XzfVFnk+xv3lfF1fzVHt5Zm/lPZZdN5u+GYyt+fy1/SZ9ZiYMy0l6xeRmI0Dt0+E8v2tOHxFSjhqzFmDq3coxBuRYZrA2Fiek9JSa5ud/05ThpcPQ4hnVQMpJYgatVYbk88qW/e8JqeGb5d+EphEVVQIFAUINgBoALTYXtMGYEjSVOpmvoRbrJyKc5KShERIEpON9lqeIF/daxFwNDz1Eu4lls9JZL7fMcVwWvh8yWYqxF7H2bZlLEcrlVK/wDdPU8J47TqnKWyP+V9CfLkfSejdARYgEdDKTifZOnUuUsp8RcX+onb5Jfbn8evTvFQaajnzmjFP7dEdWcf+DN/pEouILjqLlkCMpOtIIDT+XtA+JM0HtCxqUmq0jQCZyTcsCzALooF7WLcucTyl8PXhZhv4SrpcaVlUpWpte+l1U6eDGSw/G1diq2JW+bKc2v5RbQkXufSTS7izEyRNFPGgkCza/sn6yTYwXIsw31Km3xk8q2KJlhrNIxi767dDe97bfCZGKGlgddri31jybiYXW814uv3aO1r5QSF5s2yqPEmw9ZIVT+RjIElmUlbAHYkatyPp9fKERwdApTRWN2A9ojbMdWI8LkxKnF8SbvaoB0DED2TrYAG3rcekTfGsc9PUTXiamVHborH4AmbJw8da2FxB/8AyqfNSJ53evO9gqeWgSbHMQbrqDfc/r5T14nnex2Hy4entqL6Cw9BPRTefsx9EwZmDMKjI1TYHyMnaV3H6lqDgGxdXUHn7rNp+7NQdLOEBZth/Vv0mcHh8iAE3OpY9WY3Y/Eysq4tnxdOhb2Vpd7WPUn2Up+V7n0l3aLUiJEwBJNMCRRd5OQC6ycUIiJAiIgIiICa6uHV/eUN5gGbIgUfEOxuHre8pFtgDpK+n2BWmb0K9SmddVJG+40PgPhPWRNc6zxiho8BxA0bG1CvMWUk+FyJj+xcSL5cUbG9s4DBb8wLan1l/EcqcYpMLwKrTRh9pZic5zEAHO273AvzOkxhezTA5quJq1HsVDXtlUkEhRyvYa+EvIjlTjFavAkvdmqMd/adiL9bHSbqXCKasGC3Ya5iSTfrOyJOVXUa/s6/lHwETZEik4uMgGhUB2IA+JA/WdtpwcdqhMPUJ2AgaeAACkFGyez8ACfrLWUXZKrmw+Yi2Z6jDyJ0+UvZrL2kIiJlSV2Op53Ucrgf6n+QtLBmsCZX1mKh2GrBSFHVyCfraax/KVDhNPNUxNb89Tu1P7FIZP8AP3ktJo4fhO6pU0BvlUAnqebepufWb7SVWCJi0lEgxMyJO0laAiLRAREQEREBERAREQEREBERAREQEREDMqO1H/1yCLhmVSOt7i0t5VdpXth2PRkPwN5Z7S+lVg0cAe0aQA0C6IB5fxlsMTUQe17Y6jf+cruHV8ye1oevTna078LXshzm/tEXA5HadaxG0cXTTl5j9J0LjV/MpHhODEUAx0y+u0rsZgLe6SpHQ6ekzqLurrEYwECwO/T4ekjQcCwbcHNfx8vCUGGxLXyluRPMHy0lgwKhbLYWuxJG/TqfSP4Ta8FYdZBqw6ytpG1icwvyAJm7Qi6k+qkfzk1Gtuh8XlHWU7doXFdlyXBAyi+uwvp1ufgJvcOXQWJBve3hYzpbAd5l9kKARcnUkDkOgMvhPLfQcljc81+a3t8Z2SmqYt/tSJplFuXgTofhLmZrUIMQZlWIiICIiAiIgIiICIiAiIgIiICIiBmV/HqWag46ZT8GEsJqxS3RvKWJXk8PTYk2Glzc/wA51JVcXsRbkNNz00ljRwo9yxA3zD43vNqYYU1067nkJ0YctOrpopvz3sPjIthXfyG2+vhpsJ1lS2gHqZ2U6dh1ka0paPZ8ubuxUDYDf4yyo8LRCMt9rWNvjfedgMzeY2uo0JglG4B8wJM4VdNNtt9Jsi8m1AtoMSLGBXVKV8TSa34X18v+ZaTnpWz/ADnRNZJCDEGZViIiAiIgIiICIiAiLzF4GYmM0ZxAzEjnEx3ol0JERId9Euqm20TDDSBMzKq6m9QXutx4G/8AOQq8UQGz3X/ECPrIY8NmYJUyHfY7HyIlTXwFYhgXDht9bHzsdPnO2nK1d0+J0291gbdCJk8TWeExXZnEZr03K+JQ6eRp6zbQ4Jidnxbn9laWI+pYRqEyr21TiICFraDckn9AZRnt5TCi6gMS/wB2W1AUc9NCSLWPmZ04KnVyhGdnAAH3q773/D5DUnaddTgtJlUGlTNvwmmlh/hFtJld2ubhna5a7ZVWxtcEnQ+APWWR4j4X8pw4LhiqWC0RTIFswVVve17FbafCdQREuWpqLc7M5+AB+seF3Wz7e35bedh9TNDY1mJFmHiNv3tvnNeJ43ZWNGg9QqD7TIaaL+8L/ATw3F+0eKrI5astOkCFPdAgtcE2Vve5dZmZTY9z2eQ5q5d87ZgD+yNbLubS7ngeyWP7jDhbG7Eub762tf0F/WXq8evN3HZLp6GYvKZOK3nQmKvJwXksLxmnIKkkCZOBt0Z4NSaLzBaOJtuNaRNaae8Ed4JribbDWkTVMiHXrJBk6xr+Bg1DI5zNmdOsz3idZd/wjSakias3HEoOYmtsbTjf8DWa01NiJtONTpINiEPKaTbScVMTbZekTSbW4mZi8zeeV1VfHabBM9MXK7rrqvO1tj4zkwJJUak3F/atnHg1tLjrL5hPNcU4bXRw9FlyC10FNAWA5FrZvnOmGX055T7WiyRYDc2lXh+Khja+VvyPv6HnKvjOPp1HNHEUWqBMrZUb2WYi6ow0vob2vOjO10nFDnqqyqmRcwLt7w11sPI7X2nDQ7S1GqMDTVKYLDvmbTMBfLl8deek14nFVKqZWopSTTRnu1htsAB5azir4BKr00DBBct7Ngue4bMb3JJI35TPkX2I4nUNFWohSz5ip1uU1IYD81raGT4XiKtOmvf3F7BQdahY6m9v1mg8NNKgmVj90TYAi9mDKTdrA2L3tYaLabMNU7pMzMarH8zEheoBN9/5ecqz3tVdpO01eiwSlk10LFbFTyWxJHXWee4DwSrjcQzYiyUl9sjKEFR9l0AFxuf+ZdcWxCV2C1KeliCyi7W5fA6yyw/EclNadGh7KiwZybn9oncmTibcfEOHGm3K3UTmpoZZ9yW96w8Bc/WbqeHA8Z0kRzYakZZUhaRCHkJtSkZpW5Gm0SKUjNypMWrELSJSdAWZyzPJdOQ0JA4ed2WYyy8zSvOGMgcKZZWmCJeRpVthDNZwhluVEgUl5JpVfZZj7PLM0pA0ZdppwhfCbFcDlN5oyBoSppj7QIke4iUWynQSQaawZnNPPp122ZpIGac0zmk0bKuER/eRT5gTT/ZNPktvImdAaLx5NRw1OBU26zkfsfSJ1LH1l0Gmc0bqcYrD2fTKFzNYbDM38YTgCjYmWd4zRypxjhXhCiZ/s1Z2XmM0vKnGOYcPWTGDAm68XjlV1EBQHSZyCSzSOaTdGbRaRzReBKLyF4vLoSvMXkbzF5dJtkmYvMXkc0uk2kTMFpEtIkzUiJEyJMiTIkzWkSzSJeRJkSZRLNMzXmiE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2" name="תמונה 11" descr="הורד (1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429000"/>
            <a:ext cx="2324100" cy="1962150"/>
          </a:xfrm>
          <a:prstGeom prst="rect">
            <a:avLst/>
          </a:prstGeom>
        </p:spPr>
      </p:pic>
      <p:sp>
        <p:nvSpPr>
          <p:cNvPr id="6158" name="AutoShape 14" descr="data:image/jpeg;base64,/9j/4AAQSkZJRgABAQAAAQABAAD/2wCEAAkGBhAPDw8NDQ8NDQ0NDw0MDAwNDQ4NDQ0MFBAVFBQQEhIXGyYeFxkjGRISHy8gIycpLCwsFR4xNTA2NSYrLCkBCQoKDgwOFw8PGCkcFxwpKSkpKSkpKSkpKSkpKSkpKSkpNSkpLCksKSkpKSkpKSwpKSwpKTIpKTA1KykrKSkpLP/AABEIALcBEwMBIgACEQEDEQH/xAAbAAADAQEBAQEAAAAAAAAAAAAAAgMBBAUGB//EADIQAAMAAQMDAQYFAwUBAAAAAAABAhEDBBIFITFBBhMiUWFxFDKBkbEHI3IVocHC8UL/xAAaAQEAAwEBAQAAAAAAAAAAAAADAAECBAUG/8QAKxEAAwEAAgEBBwIHAAAAAAAAAAECEQMhEjEEBSIkQXGRMtETFBUjNEJh/9oADAMBAAIRAxEAPwD8nNkOI8zg9dI8xs2ZGlGyUlG1ITZkwPMjJDyhlIToxSOpGUjqRZkN0LMlOBqQ6FUhNiqRsG4N4m1JjTEjUjUjcGsM6AAbg1hRgG4DBMJpgG4DBCaYYxsGNFNEFaFaKYMaMudNJkmjHJVyYYcl6c1QJUnS0TqQnIqo5qglcnTSEpBORlRzNEqR0tEqQFSNNEBaK1AjkFoVMQwbAGcNaWwPJiQ6k6JQNMaZKTJkyUiRkgWzUiikxSUUjJAthMlEjFI0oVSE2akbg1I02kYbMSNwajTaRlsUBgITRRkGALJoAAEKA0AK0hhjGAhBAwOBReiYMaHYpML0nxMpFGhaRho0mQqSdSXpCVINIZM5qklUnRSJUgGh5ZCpJtF6JNA0hpZICgB4b0rKKqRJRVDyjnbHmSkoWUPKHmQaY6kZIEakNMgs1SMpBIbAiRgEbg1I00ZZiRoAQoAAC9IAAbgmkMDIyk3gQrRMgNwNWmUTUIwRRaYy0G/RkJpEB6kXBCCtBxGwYQvRWK0UMZWGkyLkSizEaMOTaZz0iNI6qRKkc9SPLOWpJtHTSJUBSHlkMAMAeCaXlFZkSUVlHRKOemPMlJkWUVlDpANmqTUjUjUMgtGSNwCA0YDAGo0hQoDAQhiMGNUkIKkX2u1d0pSfc3T27rGEfWeznRXzT49lhvIfJyKFovFxu3h52z9m6ru5x8vqenreyKU8l2x6Ht9U6mtNKe2Vnx6HzWv7Q3lznscivkvs63x8cdM87X6WpePv9zNr0nn+XPkvW6dvOVk9zpe3xHL5+mBKupkOOOKr/hz7P2b7fEsP/g737P6ajCadfLKI9T6o5xisvHf6HmaPXnySbCzkpbo39uXhw9W6S9OnmeL8/oeNqQfomrpTuNHk2m15WPl9T47qO1U1hHRxcrfTObn4vH4l6HlNGFLgTB0HKuxDGhwIaRPArRRimWaIOSVydNIlSBpCpnPUkaR0WiNSBQ8sjgBmYELpeUVlCyiqR0Sjnpjyh0ZI+B0gWzUakEjpCB6CQYNAsyAABeEA1IxFdOMkwrROJ1bfQy0/QpOwf7+Ed2227T7rt6B1aQkw2+yu12iTTeMNr9D7rYaSWg3647fY+d2ez5pNenofSbP8nu/VrB5vPXkepwx46fEdW181X3bPKc59D6PrfTnOo/h9fJ5FaPfJ1cbXicnLDddktpt3k+v6dp/2Xjz3a+nY+c0dTB9H0Xcpy5a8hczY3DKXR8t1Cb51l58o8xabz9cn1HVOn8beO+XlHmLp1VSwho5FnYHJxNvo9v2b1v7VS/GGeR1jQzXw/U9/p2191o0qnDw3n6nkSlWp38JhQ15toe5+BSz53X2rTOZwfoU9G0LWMzzfjufP9Z6J7ptPx5WPkPPOm8OXk9mqVqPm8GD3OGLg6DmFwLgdispmkydEqLtEqQdISWQpEqRe0Ro56Q8s52YVaADBtLSVlE5RWTpk56HlFEhZHR0SC2bKGQI00g2AG4DBZRgYDAxZDEjt2m2bafhHMoPV6dt6eH5S74MW8RvjW0d+0034c5SfZnd7hS1LXnwZs26+FJ4zjx6nq8F4azjumcF32elMdaU2Ohxn4e69Tr09wk847nAt7wTXozie9y2+/wBAfF0N5KT6DW20a/rjtl5+Z5v+hxLbbTPNvq7n4VlN+v1I7nqtYSdPt9Tc8droxXJD7Kb7pqmvPZ9+xmz1VGfn9zh1uo5XkhG8+o/g8xnO+SVXR9dttbT1UleO3n5ltTR0YTvt28HyU9Qc98/sPXVm0+/7gvhrehlzznfqet1LqVXLlYU49DwKrv2Y2rus+oulHJrHr2Q8z4rs57t0dWydVa4usr6np+1Np6cJ/m4tP5ldptFpzzSbf/Y8zrGlqP8AuUnjGMhS07Q1JqGj5PVXdiMprv4mTPRPJMwLxHMKZZOiVlbJWHQskaI0WojQFHRJM0w0LBCslZJSysjSFRWSiJyUQ8gMZDIw1G0GBpmBjZRmDUgGgplHRobZ19vU+r6Ns1wXfDPG2G3zjHdM+u6ZtOCXLw/4OLn5OsPQ9m4/qSjR44b7LPn/AILau5wsPGPn6kuqb6U+Pov92fO63UH37vGfUCeN32dN8ig9Lc71d16HkbjfJPscWvvs+GzhvVb8s7OPiz1OHk599D0a36eW/OSGpvMnHyMyN4I53yUy167MWqSMLwwW/EMPxDJATC9LrcM69Df8cP1XzPNGTKcp+patyfT6ftLSS8fb6kdbr9XLisYfqeArDmH/AAJF/maN3NZp4IjMwUAwU1oxkLFojZZkbCYkkaI0WsjQFHTJMAALUKVgtJGC0iSwaLSPKEgpJ0SwGMakEjoQIU1DDJGjOiYGmRsD6M5aI3hN0+h6HpPivrj9D6HdbpRCTfdf/Xoed0nQahU1hG9buYnDeVX8nm18VnsT8MaeR1Df8u542tuMjatd8ehGzuiEjzOTkbZNmDYDAgWi4DAwJFk0XADpG4ITSYD8Q4kK0U3BvEbiQmiYAfiHEhWiGM0MFFi4FpDtC0UzSJMlZWiVgtjSRsjZaiGoBTOiRAFA58FLQy0s55LSxZaDqTohlYZCSsjpnPSLIZCSUlDJgtDI2QUjcTfRjGBXb13JqSkUo+KnhL8zfhIqn0XK7Ps9ln3cpd00v3PG6/q5fH0T8H03s1sb1tJe7lUml69/0Pnfazpevoai9/HFXng01SeO/oefxXFcmaerzTU8W50eBTJFP/BeJ6J5DemAbxDiaJpgG8QwQmmYAbAYIUKA/EOJWl4xAH4hxJpMYgYKJGcSaTGIZSKORWitNYyTQlFaROkZbNKSNELOikQ1AKo6JkjZCy9kNQ57o6IkkBjAPRcKyy0M54LyyTRdSXll5OWWXhjTRz1JeSskYKoZMFyVQyEgqhUwvEJQuvpqoua8Oaz+w4an5a/xr+C6/SySsa+57fsDstzW3itPZaevmZ+PW1KdP696WDfaVay1VO40a21KVx0VrXq6bWWucqm1Ofp8i39P+na17XTa6jO2TiMRyxjt90L7V7XV09aZ1t0t4/dpxqp5xHJ/C/1yfMewf5P5Ps/ekwvYevHevRPf2PAwGB3IYPqj4hyJwDgPxNUkJ4k8BxKcTeJCeJLiHErxDiQniTwCQ/EOJDXiIbxG4m4KZME4mDmMovxJmNDiMryN+JOiVj2yVsKqEmSVs57ZXUojVAOh5knbIUyl0Ro56oeZEAwwxoniUllZZCWVmilRbReWXg5porFDzQFSdcsrBzRReaGVA0i8lURiiqoWaBaKSg1V8Nf41/Bks3Vfw1/jX8GqeyzKXa+6PS9hp6WtvH4p6vNzPJS6WHj6D9bnZrUX+nu3pOfjV5zOrl5Sz9C/9PerVG201HTnuMTCdcOz7efBvtLu3rayqtr+CahS9Pjx5938XhfY+c9gfzX5Pt/evl/T87+n+yz8HkJBxNGwfUafCCcQ4j4DBNLwTiHEfAYJpME4m8BsATSYLxM4jhghME4g0MYymVgjFYzEplabUi5EphTJVQTYqkW2Ruhro57oF0KpMuiNM2mSpgUx5kndEmNTEpg0xpnBcgLkDGm8NkogAsvC0MrNAAiYLRWKLzQAKmBSLRRaWADJ9BUisjav5a/xr+AAVfpf2JK1o+h/p9PU/wALp/hq28TwjHPGcYWM9mb7VTvFrT+PrTvU4f23p+Pd5fnt5yaB4PsC+Y37n0fvHm+Uc+M/TvO/VHjI0APpD5TANRgEMmgAEIAABCGAAEZpCsRsAMNmsFbJVQAYbNpErohVAATGSI3RCqAAaYqRG6I3QAA2MkSqiVUaBlmxMgAGS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4" name="תמונה 13" descr="הורד (13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40152" y="1484784"/>
            <a:ext cx="2232248" cy="1743075"/>
          </a:xfrm>
          <a:prstGeom prst="rect">
            <a:avLst/>
          </a:prstGeom>
        </p:spPr>
      </p:pic>
      <p:pic>
        <p:nvPicPr>
          <p:cNvPr id="15" name="תמונה 14" descr="הורד (14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131840" y="3429000"/>
            <a:ext cx="2381250" cy="1924050"/>
          </a:xfrm>
          <a:prstGeom prst="rect">
            <a:avLst/>
          </a:prstGeom>
        </p:spPr>
      </p:pic>
      <p:sp>
        <p:nvSpPr>
          <p:cNvPr id="6160" name="AutoShape 16" descr="data:image/jpeg;base64,/9j/4AAQSkZJRgABAQAAAQABAAD/2wCEAAkGBhQSERQUExQVFRQUGRcXGRcXFxUYGBcYFxwVFxYaFBcXHCYeFxwjGhQUHy8gIycpLCwsFx4xNTAqNSYrLCkBCQoKDgwOFw8PGCwcHBwsLCwsKSwsLCwpLCwsKSktLC0pLCwsLCksLCwpLCkpLywsLCkpLCk0KSksLCwsLCwpLP/AABEIAOEA4QMBIgACEQEDEQH/xAAcAAABBQEBAQAAAAAAAAAAAAAAAwQFBgcCAQj/xABIEAABAwIEBAIFCQUFBgcAAAABAAIRAwQFEiExBkFRYSJxEzKBkaEHFCNSYrHB0fAzQnKS8RZTgrLhFSRDVKLSGDRjc5Ozwv/EABgBAQEBAQEAAAAAAAAAAAAAAAABAgME/8QAJREBAQABAwIGAwEAAAAAAAAAAAERAiExAxITQVFh0fBxkeEy/9oADAMBAAIRAxEAPwDRq9ONlyxhJB96dVGrlp1Wh08aJjWoTKfF8eSTq05QVG9pPa4g6Dkd9lA31YvqNEmDyV/urWVWzhMVSYERp26oKZi1q1wIG/5LN8Yty2oRBjktS4qpCnVGWdQdB1VNubB5OYgE90FR1CkrKPCCYkiPNd4jh5a6Ykc1abLhJr6bXbO3jf8AqEVVcUEPyO2iQfvUeGlp77KcxTDCHAHlI9yiq9DJ3iFBLYvct9HSpDkAT5xskMMOYgcmj4yomXOMmTKs2C24YC46u0gfmgkK10W08oEZtCecFOMJohzwxogxv1TR10c2okKSwUQ/O0a7QoITiTBvR1MwHhfr5HmqpcesQtaxq0FakZ0cNuk77rKcQ/aFA2QhCIEIQgEIQgEIQgEIQgEIQg+wmmUnUakLG50g7p0dVocEaLhxSzRp8E3gyg8rt0URmgnNz5qYq7Jlc22ZvQwgrt/hwJmNSq1ivDhjNPIqzue8OIcNtvJeVmlzO23sQZdXsi55B2iPwUjYY383p5ajTmaND1HJPfmoNR2mg0HdK3mGio0AgEgbRyUFJxa6FVxqSQSdgNvJQ9Vk6bxz6rRauFMZTJc0R0AVTdhILpZprsgjbOy1U/aUYPn967s8NlrtCC1K0mZJ015fmopejQBaR+9qmVO9LSfONEs66yRB5glMbtmVznDYyR+vNQWvCMTpvoVS4jQHfT2rLr9+Z7iNpMeXJL17ggESY6JgSg8QhCqBCEIBCEIBCEIBC9AXTaaDhCW9EhTMH05h13DgCfW2U+OSo3DuJC4dTcOTAdPcrtSdK2FYhNgBJS41lI1KSBOqO0JFmyc1HeHVNHmNkDK9t51HJM20d9R5KRrv6bKOv6sN6E9NUFXxCllc4R1KRt6JyhxmXdTsu69XMTOkafmkru5AiOXVAriVcHKNB7OiQ/2ayo3NGvPlqoe2u3uc7O7QEkSNlMWleG6/vHT/AEUDSmAyoA47/wBNU3xy2bEzB2MKburUOaCBJGoUVjFZobqN4UVVa7SPzShqyzLKcYgWZBA3UO9sRGpCBhfAa9VGqwXdOm9su8LlAOGqDxCEIgQhCAQvQJSrLeTBQJtYSuhSTy1YToxpefgFLW/DNapq7Qe4e081m1cIW3pj+ikbXBarz4abvcr9wtw1SbTD8oLtRJ7aaD3qxehA5LPIy3+yNf6jvh+SFqUITBlVfkruj4YJhoLT0GsrabV4InqJWK8E0MjaeXYgT5kfFbHhtyCMo5Ae4ruh60yvCuCcq9q1JCgRq7QmhcnDjC4dQkdEEbdERP67JhcN01BGh9/JSz7cgH8FHXDP3XbnVBD17HMyCPWKiKuEgNcTvyVgrVoMAz17Qmd3WBBGnkgg6WEekMDlv3XNW0c18EdhH3qZwoZXkkET9yl34cw+M8lFQFtNM+MeGNOiquM4tNXKR4eStmNXwggbBU+nYGpVa6JbOqCKxAkbHv8A0TU1MlKeblI4pbeMs5t0B6hMLq2lzRy/UqIhLouOplNlO1rXM4zsGn2KFq08phBwhCEAhCVoUMx7DcoFLSmT5c1ZMF4Rq125yCyj9Y6Zh2PT9CVYeE+DKbKTbu9EUd6VHZ1Y/Wd0YPilOIOKXVQTIaxnqsGgHQALK5J0LSnSAZSDS5xa1pdAbJ5uncac0zx3E3uyMzAkjXLtOogdFA3l453rHwrihXEgDlt+CzhWrcOgNoU5+p9+v4qUpMadyo23p5WNaOQA9whLtt3HZVlJfMWfWQo/0D0K5RkPD/GLrcBpGYD7lqvA3GlK4L48DmjY8weY+OiwZPMMxV9B+dhg/et5V9LVcdBBg6j4+S6w7FxVYeoMELKeG+M2va7NoW6xvMzspvhbiENfUzHQulp/i5KjTyQdR0SFKvpvsoyzxZrjlB7e9Ky5sz3HVBIuqTMbqKxagTBGsJ1YVpk804uhIUFIv6hGgET2580yosioevKdoVlu7WZBH9FE16MaR4vdogeU7kADNum9bEBMAz16LsUM2iaVrItMjYnZFR+KURA7yPYlcMohoAEd0leP8W2jdITa+qlhBHODP5KBLiTD2znHkq4ymMzVNXdyampMj4BRdUHQ9EETfjKSOartw6SrBilyddNSq5UOpUHKEIVR3RpFxAHNaRwbwOw5ri5EWtCC4Gfpam4p+WxdG2ygODuHn1qlNrQA+q4AE7NAGYuPYDxHyCuvGvFrPRCzth9BRGXNzdHrOPdxlJvfZLcRG8X8SOqOzEjUaAeq1o9UMHIAclSatckkuO/L80pXr5td+QHkuWW7Wt9LWnLJytHrVCN46NHN3uWbc1qTEFjhdW5JLYbTZ61R5DWNHdx09ifUq9jbvb4qtdzSCXtAazwmSGh2rpiJIHtUJiGL1K0NJy02+rTboxvkOZ7nVMUx6jZMF45t61MvqVKdA5iAwkl0cidPiFP1KWZrXh2djhLXtdma4dnDRfPodCtvAXGnzSp6OqSbWqfpG7lh5VKY+sOY5jTomEaf6AITz09n/wA9a/8AyBCm4+dkIQthSlXc2cpIkQVLYBiB9I1jnHKT8eUqFXTHkEEbhBsGFYqKVVjgdAHc9NtJV4ssYbVY142IBHtXz5bY3BJdMxAjmtN4Rv2utWeIaDadQZ0WhoNjcA+fJPHOMdwqtaXoY5pJ7FTwrzqPYoGtd3jKjbwak7KQqOE5hvsUyuaWYxOqBKjV66H8EjVpAumTJ27dgmN+Hs1GsdPxSdliDnbjUIFb6nGp9qQvmMe3XRF/JHPyTe9P0YLR5qKaPtKbWw0ST1P3KExSsQuq98Qdd00xC5DmjqUFYxO5Jduo9SeJUNJHJRrWyQOqIVo2b3CWtJAS2F2Bq1QwDz/XnA9qu+GUGMpNECYUjwpw39JUrARmLQwnYPd4WnyaS95/gSD2o4WNo5w/bXGamw820mmKrh/G8ZZ6MPVUe5qk6HnqVNcV4sK1c5f2VMCnTHSnTEN9piT3JUHSbJnr93T26Katpg073JW3otgufIpsEu6n6rG/acfdqeSiL++dVeXOgcgBs1o2a0cgE/x+vlLaDdqer+9U+t/Lo0eR6qHU0xaEIQtIEIQg9zIXiEAhCEAhCEApPCMeqW8huzt/9FGIQbHhWLsr02Pka/gFZLO8aWgAzG0LLuE3j0GvIn3nmO6sGEYmAHE6QQtC40bkHR09l2+qJ8JnbdVWpi8nNPaE9tMS9IRyBHVQPan0jiB+oSvzPKNAmdnVLXSe6maNTMEEd6F0Hsuq9sHUnaQYUrWc0AyoatdAmNgiqFjXgqe1R9eoHbK1Yng7akmY79PNVCpaOYdNT25qIY3wgFMaFvFRnQkKRu6omDomz67Q4b6Qoq1uBDWEDU+ADvP9Fecfr/NrCm0SCykXf47gmmw+ym2qf8QUJwnTF05jABOYHuIH5pX5UcVHpTRGxcIPan9EP/r+JWpwxWb3Bgdzt5c08s3BjXVOVIZh3d6tMfzkH/CVHXVxmqn7Og9id4s/LbMbzqPJPlTAA/6nu9y53euk2iBc6TJ1JXi9AXWTSe62y4QlKjdkmgEIQgEIQgEIQgEIQgEIQgn8NxoNa1m0JLEMdMuazSTv5aKGBXiuRK2GP1GEAmW7aq1YRi7W5dYzGVQE4pXTgRB2TI1xt1LSZ1nZTGFXPhHaVTeGa3pmyTA2jurVY08s9tlQ/vqrix3bX2KCvKupy6x+tVI3NaWnuFG2tDLryOuvRQM7ym5zNIk/qE2wvDSMziARGisbbZkf680xzZRlG6iqXxJh4n0jesEfcVWns8RWmYvRaaRAHj5ztpvqqDUsXB4ketoOhJ2URpvyH2oNS4rnagwH26u+5ipHGuIZ7p/2AG+1o8X/AFZitP8Ak4w75tg1293rVahb7PBSA95csVx159NUkyS533lXyTzNLIS79dQn/ELwPQt5imCf8Zc/7nBNLIaz2+P6CdcVCLgjoymPcxqxOW/JFU2E7apw+0cGNMGHbef6hKWTCGk/WED8SpmpTcWl2XkIPLYDTpsFplWqzCDB3XCeX1Ml2b7u2ia5DEoOUIUzw1whdX9TJbUi+PWdsxn8bzoFRDIWof8Ah/vP7+1/mf8A9qFMjL0IQqBCEIBCEIBCEIBCF60TogvPCtz6Omz7Surb2Bm5R+oWfcPsOdjZ2HxVsrVCBG/JaDwXwqDKNDmhSVK3aBqd9PcqZTuvR1Z1iVbKN56Rk9FlTm3psbmOjgIgeSbXZAc0sG4jtM9U1qV3N9USXcvxCUvarqVLON5gCNydvYpkJYvR8I2zRBHnuSq83Ds1UHfKQdByBG6LnGXyXOO4dJY2XBsETB6E77xKdcN13urU2CDnGh/dLY1cT9UDU+STVCyrzjd0bfCKTJ1qOqVAD9VjH1P8+VYNejMZO5Wocb48a5qkfsbekaNPuangBPctFR3sWX3Y1UtCmGU5kc4/X3pTiZv+8Hu2n/kYusCH0jZ5yPgnPHNpkuWn69Kk4e7L/wDkrM/0t4e2VDxRHhAgHp0+Kd1qoyy52kZIHIjnomNhiANItzeOBpHIHqkLm8GrVtkG27hRdwNd5Tx+IRtv1HJJ4fh77muylSGZ9Vwa0dyY1UFk+Tj5O6mKVjJNO3pwatSPcxnVx+A1W132JUbGgLa1aKdOmI05nm5x/eceZKf22G08NsqdrSjwN8bub3n13HzPwgLCflA4sdVrOpU3QxphxH7x5jyCxbbcRrGN16/ts3++H8wQsQQtdnumQhCFtAhCEAhCEAhCEAvWugz0XiEDxmJvDg4GCFb8Hxs1miYkSD+CoisHDfqnWNZ9yos10J25JfCMTPqHkqxdY3leW/jzTccQQZ8pUVq+FWnpntnQNMk88vOO/wCJUbxNempWysAFOXgEatAaPpnz9Vg8E9Q9WPhmzz4WbgksFRpOfmxo0Lh3iY7kKtYjf0aTGW1wTR+dCQ0Cfm1EANoNeBr4iA5/MgLnqbiEtLsNBqtElwIAPJnfvsf6qV4fsWU6XpGkkVJe7o2SYpMA2EiT1MdFDXuHVLet6OoIynkZBGhBB5gggp7wxiPzes+mSSZDrdkS1z3k5XH+CduZyrOjlNfBpxs/KW249Zs1Kn/uvjwd8jAG+ZcqbXbKsVennqOc8kuBMzuSd5TK+oiJG4jTqtXlmIqxq5XNP1SD+as/yh22ejaXDdRkNFx6FpztnzD3e5VUaO1HmFfOG6ra1vUtqsOa+MsmIqNnJryDgSyeRI6KW4uWpvGb0qhaQRyRUqEmSlcQtfR1Hs18JI1EH2jkeRXNK1c4SBp12HvK6MOrC19LVZTzBudzW5jMDMQJMctVtXyZ8HU8PxQtqO9LWa1zWuy5Wtdlnwh2pMSJ7rHMNDmuzNiRzOseXdS2LY7cVX+lrVXPq6AGfEMogQRty2Uqt8xe/Dqp1BLTqD25ELEOLOEw28rCm5rWOdnaOgeM33krqlx3d02gGsX9G1A2oR79R7SkavEfp3k1GDMY1a5zdtBoc3TkuWLLmNco3+yj/rt+K9UtnH2v5h+SFe7V6mIpiEIXZgIQhAIQhAIQhAIQhAJSlcOb6pISaEHpMrxCEH018lF9Tq4Iz0jS5tEODg6IPoySAAOQ03WJ8Y06la6fXeZdVcXE8mgbNHQAQArx8j3G7RQFkQ1uUvcZ0D2uMkuJ5jbyS+KYH89fVdaUvoGSehdG7teusAcljVtw1FS4bx8XLBZ13Q7U0Krj6tQ/uOJ/cdt2MHqu6ti5wLHAsq0ycs6Frhu09Boq5i+COpv8IJB28+nmrhhmI/PqOo/3ug0ZxzrU26Zu72ga9QJ5FYszvF42qv8ApHuzl05yTM7zznvKaUZM6SNlYMQtswzj1gPEPrAbHzCiqVtJkbGfirnKYwbXNq1xj97kfwK5w29LHRzGhHULm68D5O/62XltQLjMbq2bEqdvcGZdzUgmq1pc4AgGq1okwTs8Aa9QOu9Yp2oPPlsNhOsBWOuPRUnZjBcAI2OomPMiCegI6qLwvDaleqGMaTzMDYdT0CzOFpSzw1xB0luhJGns7rq7wPMwup3FAHmxz8tQexwA9xV2vsNFGgGxB/FUTEKA1nmmRFf7NcTqWgHnmCtvCeCWrfpLhhqEHRmcAEbTDddDyJ1VaYIT219GSMzfcYKluVw0r53h3/I0v17UKk/Nrb/1f5/9F6qihIQhdmAhCEAhCEAhCEAhCEAhCEAhCEC1rcFjgR5HuDuFtPAXGJFQU3GH5Rl+0I2PcAe1YgrXhN6HBriYcAAHcw5sQQg1vi7hZjga1JssqGXAfunt7TKy68tqlrXbUY4te0gtcOff8wtX4L4i9IwipuBD27gj6wHJMOMOFmtgjWm/Vruk8lizG7XKtVazK9NtzShoBDatMf8ACqdh9R2pHtHJRt2BTGYDwuMR9U/kVE2eJusrt5Lc1N3hqUztUpncefMHkQFY7ywEAsPpKFVuZjjzYdwejmnQjkR5LF2uYvO1V+7sRVT2wsDTaBzMkGNgPWc7s2RpzJA5leUqYp1A0mc2x5RzJ7jWR1hWnh/B33LsuX1iMxI0DWeqB23PmZWuWeEHh3C9a+rMYxpLdgTrlBMuc8/WJJJ6krX7PhehYUBTYJdEvfAzPd36Acgp7AcEZbUzlAE7+ai+Irnwu1WppwZZhxbiGZxA93ZUfEBr5foqzYmTnJPX4BVe/uZnzKxViOcumPhJkr0Fc2zz0qE3zIREChCfV7MEUQwHM9hJ1mSHPHsENXe6pMZcbqwYoS9a1LIzDQ8wRy3HYjoU+xHB3BzyxoyNAMZgXBsDWN47wpepplm/Kd+mY90UhOW4e8tDo0IJGokgbkDnHZK2lBgaH1Jhzi0AfZAJJ66ubpI5pdcnut1wxQpF1o2qxrqYDXZgxzZ0l0lhBcdJgjfkkamF1GtLiNG+sJGZs7ZmzI9qTqafPZJrn4NEKTNk0voBrSc7ASMwBJl06nQbJtQw172hwAykkZi5oAIjQknQ67c1J1NPnt9/h3w1QnDrF4eWEQ5u8kAAdSdo1HvXlzZuZGaIcJBBBBHUQtd09V7p6kEIQtNBPsGd9MydpTFdU3kEEbhBpmC3hp1/SgnYiNIIgaOWg4Di9PEKBpPMAyG9WPGkLB7XiSoyRoQeRTrAOLX29YO19GSMzew2I7hKLdxdw85rjTeIew+F3UfkVE8MY76Autq/7GodyJNGpsHAdDs4cx3AWpYjbNxCzZWpuD6rRrG7huD7lQa3CpungDwPaZc4+qKbdXvf0ytBM+xceLhvmJWhw6atZrfDDY1aQ4agEwRvu0e9azwzhTabAGjzMblVbgHADlFTKWip4gHbtp/8IH7REvPdy0i2pgbbBdJGa5u3wAFSOLLwAFXC8fusv44uTmidlqopGMXJl0/qVWrh4UxitTMO6gKi5am4RcV4CvHLxq5tFpQvEIIVS9vXYHW2ZwhrSHb+E5nluaPNpUQhdtejumPvDhq09yYu6k0ntfUpudma5uWO4OoHQjTsvalZvp6rw9ujCBro4uZl08pJ9ihkLHhT1+7fDHhff18J22uQ1tAsqMa1nrtdGacxJ0IkgiIj4bpBwY9r6Qe1pZUc5hJhrmugETy9VpEqJQk6WLnJ4WLnKQDgxop5gS57XOIMtGWQBPP1idOyWq1RnunBzfFmDdfWDnTI66D4hRKFfD818NM29w0VbYlzYawBxnYy8wfeE0Dx83yyJ9JMTyyxPlKYoSdOT7+fknT+/v5Tzcj31GOcMgZTGcHTwZR4jyzfAwozEG+KS5pJ5MMhoGgE7exNQ5eJp6fbc5NPT7byEIQuroEIQgEIQguvyccZVLWs2jmhlQhoJ2a52mv2Sd/f1W5f7Da5gpEAOuIfWI/uWkHJP23QPLMvmvhmnN5b9BUYT5NIc6fYCvpDAMf9PUc6ND6o+yNG/foFMLFwtLQMaSNynTvC1c0ho3yXF87SParER99VgLLeMHhzifir1jt7FMjX2clleOXckwTASqrd06fYoa4GqkLmtqZUfUdK46m4bOQxevCKYWFKwhdwvERBLxCF6XMIQhAIQhAIQhAIQhAIQhAIQhAIQhAIQhBL8Lf+Zb/DU/yOW3cBcvJn3uXqEGrUuXkE1xHn5IQrBSuItj/D+KzXHOXkEITVwRVLjmmRXqF566k3L1qELKl0IQj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7" name="תמונה 16" descr="הורד (15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940152" y="3356992"/>
            <a:ext cx="2143125" cy="214312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347864" y="908720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تأمل الصور التالية: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1560" y="5949280"/>
            <a:ext cx="7272808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S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 كل ما تراه في الصور يسمى مادة.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D70C7B9-18BA-479F-822E-0C8C18118FD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pPr algn="r"/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حالات المادة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539552" y="1984248"/>
            <a:ext cx="7611616" cy="50864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r" rtl="1">
              <a:buNone/>
            </a:pP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صلبة                         سائلة                          غازية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683568" y="980728"/>
            <a:ext cx="76328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1052736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800" b="1" dirty="0" smtClean="0">
                <a:solidFill>
                  <a:schemeClr val="bg1"/>
                </a:solidFill>
              </a:rPr>
              <a:t>تختلف المواد من حيث صفاتها لهذا قُسمت الى ثلاث حالات: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84168" y="3212976"/>
            <a:ext cx="2088232" cy="20882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r" rtl="1">
              <a:buFont typeface="+mj-lt"/>
              <a:buAutoNum type="arabicPeriod"/>
            </a:pPr>
            <a:r>
              <a:rPr lang="ar-SA" dirty="0" smtClean="0"/>
              <a:t> </a:t>
            </a:r>
          </a:p>
          <a:p>
            <a:pPr marL="342900" indent="-342900" algn="r" rtl="1">
              <a:buFont typeface="+mj-lt"/>
              <a:buAutoNum type="arabicPeriod"/>
            </a:pPr>
            <a:endParaRPr lang="ar-SA" dirty="0" smtClean="0"/>
          </a:p>
          <a:p>
            <a:pPr marL="342900" indent="-342900" algn="r" rtl="1">
              <a:buFont typeface="+mj-lt"/>
              <a:buAutoNum type="arabicPeriod"/>
            </a:pPr>
            <a:r>
              <a:rPr lang="ar-SA" dirty="0" smtClean="0"/>
              <a:t> </a:t>
            </a:r>
          </a:p>
          <a:p>
            <a:pPr marL="342900" indent="-342900" algn="r" rtl="1">
              <a:buFont typeface="+mj-lt"/>
              <a:buAutoNum type="arabicPeriod"/>
            </a:pPr>
            <a:endParaRPr lang="ar-SA" dirty="0" smtClean="0"/>
          </a:p>
          <a:p>
            <a:pPr marL="342900" indent="-342900" algn="r" rtl="1">
              <a:buFont typeface="+mj-lt"/>
              <a:buAutoNum type="arabicPeriod"/>
            </a:pPr>
            <a:r>
              <a:rPr lang="ar-SA" dirty="0" smtClean="0"/>
              <a:t> </a:t>
            </a:r>
          </a:p>
          <a:p>
            <a:pPr marL="342900" indent="-342900" algn="r" rtl="1">
              <a:buFont typeface="+mj-lt"/>
              <a:buAutoNum type="arabicPeriod"/>
            </a:pPr>
            <a:endParaRPr lang="ar-SA" dirty="0" smtClean="0"/>
          </a:p>
          <a:p>
            <a:pPr marL="342900" indent="-342900" algn="r" rtl="1">
              <a:buFont typeface="+mj-lt"/>
              <a:buAutoNum type="arabicPeriod"/>
            </a:pPr>
            <a:r>
              <a:rPr lang="ar-SA" dirty="0" smtClean="0"/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59832" y="3212977"/>
            <a:ext cx="2160240" cy="20162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r" rtl="1">
              <a:buFont typeface="+mj-lt"/>
              <a:buAutoNum type="arabicPeriod"/>
            </a:pPr>
            <a:r>
              <a:rPr lang="ar-SA" dirty="0" smtClean="0"/>
              <a:t> </a:t>
            </a:r>
          </a:p>
          <a:p>
            <a:pPr marL="342900" indent="-342900" algn="r" rtl="1">
              <a:buFont typeface="+mj-lt"/>
              <a:buAutoNum type="arabicPeriod"/>
            </a:pPr>
            <a:endParaRPr lang="ar-SA" dirty="0" smtClean="0"/>
          </a:p>
          <a:p>
            <a:pPr marL="342900" indent="-342900" algn="r" rtl="1">
              <a:buFont typeface="+mj-lt"/>
              <a:buAutoNum type="arabicPeriod"/>
            </a:pPr>
            <a:r>
              <a:rPr lang="ar-SA" dirty="0" smtClean="0"/>
              <a:t> </a:t>
            </a:r>
          </a:p>
          <a:p>
            <a:pPr marL="342900" indent="-342900" algn="r" rtl="1">
              <a:buFont typeface="+mj-lt"/>
              <a:buAutoNum type="arabicPeriod"/>
            </a:pPr>
            <a:endParaRPr lang="ar-SA" dirty="0" smtClean="0"/>
          </a:p>
          <a:p>
            <a:pPr marL="342900" indent="-342900" algn="r" rtl="1">
              <a:buFont typeface="+mj-lt"/>
              <a:buAutoNum type="arabicPeriod"/>
            </a:pPr>
            <a:r>
              <a:rPr lang="ar-SA" dirty="0" smtClean="0"/>
              <a:t> </a:t>
            </a:r>
          </a:p>
          <a:p>
            <a:pPr marL="342900" indent="-342900" algn="r" rtl="1">
              <a:buFont typeface="+mj-lt"/>
              <a:buAutoNum type="arabicPeriod"/>
            </a:pPr>
            <a:endParaRPr lang="ar-SA" dirty="0" smtClean="0"/>
          </a:p>
          <a:p>
            <a:pPr marL="342900" indent="-342900" algn="r" rtl="1">
              <a:buFont typeface="+mj-lt"/>
              <a:buAutoNum type="arabicPeriod"/>
            </a:pPr>
            <a:r>
              <a:rPr lang="ar-SA" dirty="0" smtClean="0"/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7544" y="3212977"/>
            <a:ext cx="1800200" cy="20162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r" rtl="1">
              <a:buFont typeface="+mj-lt"/>
              <a:buAutoNum type="arabicPeriod"/>
            </a:pPr>
            <a:r>
              <a:rPr lang="ar-SA" dirty="0" smtClean="0"/>
              <a:t> </a:t>
            </a:r>
          </a:p>
          <a:p>
            <a:pPr marL="342900" indent="-342900" algn="r" rtl="1">
              <a:buFont typeface="+mj-lt"/>
              <a:buAutoNum type="arabicPeriod"/>
            </a:pPr>
            <a:endParaRPr lang="ar-SA" dirty="0" smtClean="0"/>
          </a:p>
          <a:p>
            <a:pPr marL="342900" indent="-342900" algn="r" rtl="1">
              <a:buFont typeface="+mj-lt"/>
              <a:buAutoNum type="arabicPeriod"/>
            </a:pPr>
            <a:r>
              <a:rPr lang="ar-SA" dirty="0" smtClean="0"/>
              <a:t> </a:t>
            </a:r>
          </a:p>
          <a:p>
            <a:pPr marL="342900" indent="-342900" algn="r" rtl="1">
              <a:buFont typeface="+mj-lt"/>
              <a:buAutoNum type="arabicPeriod"/>
            </a:pPr>
            <a:endParaRPr lang="ar-SA" dirty="0" smtClean="0"/>
          </a:p>
          <a:p>
            <a:pPr marL="342900" indent="-342900" algn="r" rtl="1">
              <a:buFont typeface="+mj-lt"/>
              <a:buAutoNum type="arabicPeriod"/>
            </a:pPr>
            <a:r>
              <a:rPr lang="ar-SA" dirty="0" smtClean="0"/>
              <a:t> </a:t>
            </a:r>
          </a:p>
          <a:p>
            <a:pPr marL="342900" indent="-342900" algn="r" rtl="1">
              <a:buFont typeface="+mj-lt"/>
              <a:buAutoNum type="arabicPeriod"/>
            </a:pPr>
            <a:endParaRPr lang="ar-SA" dirty="0" smtClean="0"/>
          </a:p>
          <a:p>
            <a:pPr marL="342900" indent="-342900" algn="r" rtl="1">
              <a:buFont typeface="+mj-lt"/>
              <a:buAutoNum type="arabicPeriod"/>
            </a:pPr>
            <a:r>
              <a:rPr lang="ar-SA" dirty="0" smtClean="0"/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04248" y="270892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b="1" dirty="0" smtClean="0"/>
              <a:t>مثال: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779912" y="270892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b="1" dirty="0" smtClean="0"/>
              <a:t>مثال: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27584" y="270892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b="1" smtClean="0"/>
              <a:t>مثال:</a:t>
            </a:r>
            <a:endParaRPr lang="en-US" b="1" dirty="0"/>
          </a:p>
        </p:txBody>
      </p:sp>
      <p:sp>
        <p:nvSpPr>
          <p:cNvPr id="17" name="מציין מיקום של מספר שקופית 1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D70C7B9-18BA-479F-822E-0C8C18118FD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467600" cy="58092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 rtl="1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قياس كتلة وحجم المواد بواسطة أجهزة القياس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7467600" cy="4873752"/>
          </a:xfr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>
              <a:buNone/>
            </a:pPr>
            <a:r>
              <a:rPr lang="ar-SA" b="1" dirty="0" smtClean="0">
                <a:solidFill>
                  <a:srgbClr val="C00000"/>
                </a:solidFill>
              </a:rPr>
              <a:t>الأدوات: </a:t>
            </a:r>
            <a:r>
              <a:rPr lang="ar-SA" dirty="0" smtClean="0"/>
              <a:t>ميزان, مواد صلبه, مواد سائلة.</a:t>
            </a:r>
          </a:p>
          <a:p>
            <a:pPr algn="r" rtl="1">
              <a:buNone/>
            </a:pPr>
            <a:r>
              <a:rPr lang="ar-SA" b="1" dirty="0" smtClean="0">
                <a:solidFill>
                  <a:srgbClr val="C00000"/>
                </a:solidFill>
              </a:rPr>
              <a:t>نفحص كتلة المواد </a:t>
            </a:r>
            <a:r>
              <a:rPr lang="ar-SA" b="1" dirty="0" err="1" smtClean="0">
                <a:solidFill>
                  <a:srgbClr val="C00000"/>
                </a:solidFill>
              </a:rPr>
              <a:t>الصلبة:</a:t>
            </a:r>
            <a:endParaRPr lang="ar-SA" b="1" dirty="0" smtClean="0">
              <a:solidFill>
                <a:srgbClr val="C00000"/>
              </a:solidFill>
            </a:endParaRP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نضع كمية من المادة الصلبة على الميزان.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كم غراماً من المادة يوجد على </a:t>
            </a:r>
            <a:r>
              <a:rPr lang="ar-SA" dirty="0" err="1" smtClean="0"/>
              <a:t>الميزان؟</a:t>
            </a:r>
            <a:endParaRPr lang="ar-SA" dirty="0" smtClean="0"/>
          </a:p>
          <a:p>
            <a:pPr marL="457200" indent="-457200" algn="r" rtl="1">
              <a:buFont typeface="+mj-lt"/>
              <a:buAutoNum type="arabicPeriod"/>
            </a:pPr>
            <a:endParaRPr lang="ar-SA" dirty="0" smtClean="0"/>
          </a:p>
          <a:p>
            <a:pPr marL="457200" indent="-457200" algn="r" rtl="1">
              <a:buNone/>
            </a:pPr>
            <a:r>
              <a:rPr lang="ar-SA" b="1" dirty="0" smtClean="0">
                <a:solidFill>
                  <a:srgbClr val="C00000"/>
                </a:solidFill>
              </a:rPr>
              <a:t>نفحص كتلة المواد </a:t>
            </a:r>
            <a:r>
              <a:rPr lang="ar-SA" b="1" dirty="0" err="1" smtClean="0">
                <a:solidFill>
                  <a:srgbClr val="C00000"/>
                </a:solidFill>
              </a:rPr>
              <a:t>السائلة:</a:t>
            </a:r>
            <a:endParaRPr lang="ar-SA" b="1" dirty="0" smtClean="0">
              <a:solidFill>
                <a:srgbClr val="C00000"/>
              </a:solidFill>
            </a:endParaRP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نضع كمية من المادة السائلة على الميزان.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كم غراماً من المادة يوجد على </a:t>
            </a:r>
            <a:r>
              <a:rPr lang="ar-SA" dirty="0" err="1" smtClean="0"/>
              <a:t>الميزان؟</a:t>
            </a: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جهاز قياس كتلة المادة يسمى: </a:t>
            </a:r>
            <a:r>
              <a:rPr lang="ar-SA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الميزان</a:t>
            </a:r>
            <a:r>
              <a:rPr lang="ar-SA" dirty="0" smtClean="0"/>
              <a:t>.</a:t>
            </a:r>
          </a:p>
          <a:p>
            <a:pPr algn="r" rtl="1">
              <a:buNone/>
            </a:pPr>
            <a:endParaRPr lang="en-US" dirty="0"/>
          </a:p>
        </p:txBody>
      </p:sp>
      <p:pic>
        <p:nvPicPr>
          <p:cNvPr id="4" name="תמונה 3" descr="הורד (1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2636912"/>
            <a:ext cx="2571750" cy="1771650"/>
          </a:xfrm>
          <a:prstGeom prst="rect">
            <a:avLst/>
          </a:prstGeom>
        </p:spPr>
      </p:pic>
      <p:sp>
        <p:nvSpPr>
          <p:cNvPr id="5" name="כוכב עם 5 פינות 4"/>
          <p:cNvSpPr/>
          <p:nvPr/>
        </p:nvSpPr>
        <p:spPr>
          <a:xfrm>
            <a:off x="7884368" y="1124744"/>
            <a:ext cx="216024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D70C7B9-18BA-479F-822E-0C8C18118FD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67600" cy="56207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 rtl="1"/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قياس كتلة وحجم المواد بواسطة أجهزة القياس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7848872" cy="5017768"/>
          </a:xfr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r" rtl="1">
              <a:buNone/>
            </a:pPr>
            <a:r>
              <a:rPr lang="ar-SA" b="1" dirty="0" smtClean="0">
                <a:solidFill>
                  <a:srgbClr val="C00000"/>
                </a:solidFill>
              </a:rPr>
              <a:t>  الأدوات: </a:t>
            </a:r>
            <a:r>
              <a:rPr lang="ar-SA" dirty="0" smtClean="0"/>
              <a:t>أنبوب مدرج, ماء, حليب, زيت.</a:t>
            </a:r>
          </a:p>
          <a:p>
            <a:pPr algn="r" rtl="1">
              <a:buNone/>
            </a:pPr>
            <a:r>
              <a:rPr lang="ar-SA" b="1" dirty="0" smtClean="0">
                <a:solidFill>
                  <a:srgbClr val="C00000"/>
                </a:solidFill>
              </a:rPr>
              <a:t>فحص حجم السوائل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نسكب في الأنبوب المدرج قليلاً من الماء.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سجل حجم </a:t>
            </a:r>
            <a:r>
              <a:rPr lang="ar-SA" dirty="0" err="1" smtClean="0"/>
              <a:t>الماء؟</a:t>
            </a:r>
            <a:endParaRPr lang="ar-SA" dirty="0" smtClean="0"/>
          </a:p>
          <a:p>
            <a:pPr marL="457200" indent="-457200" algn="r" rtl="1">
              <a:buNone/>
            </a:pP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ملاحظة: </a:t>
            </a:r>
            <a:r>
              <a:rPr lang="ar-SA" dirty="0" smtClean="0"/>
              <a:t>الماء الذي في الأنبوب المدرج يشغل </a:t>
            </a:r>
            <a:r>
              <a:rPr lang="ar-SA" dirty="0" err="1" smtClean="0"/>
              <a:t>حيزاً.</a:t>
            </a:r>
            <a:r>
              <a:rPr lang="ar-SA" dirty="0" smtClean="0"/>
              <a:t> الحيّز الذي تشغله المادّة نسمِّيه  </a:t>
            </a:r>
          </a:p>
          <a:p>
            <a:pPr marL="457200" indent="-457200" algn="r" rtl="1">
              <a:buNone/>
            </a:pPr>
            <a:r>
              <a:rPr lang="ar-SA" b="1" dirty="0" smtClean="0">
                <a:solidFill>
                  <a:srgbClr val="C00000"/>
                </a:solidFill>
              </a:rPr>
              <a:t>حجم المادة</a:t>
            </a:r>
            <a:r>
              <a:rPr lang="ar-SA" dirty="0" smtClean="0"/>
              <a:t>.</a:t>
            </a:r>
          </a:p>
          <a:p>
            <a:pPr marL="457200" indent="-457200" algn="r" rtl="1">
              <a:buNone/>
            </a:pPr>
            <a:endParaRPr lang="ar-SA" dirty="0" smtClean="0"/>
          </a:p>
          <a:p>
            <a:pPr marL="457200" indent="-457200" algn="r" rtl="1">
              <a:buNone/>
            </a:pPr>
            <a:r>
              <a:rPr lang="ar-SA" b="1" dirty="0" smtClean="0">
                <a:solidFill>
                  <a:srgbClr val="C00000"/>
                </a:solidFill>
              </a:rPr>
              <a:t>فحص حجم المواد الصلبة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نسكب في الأنبوب المدرج 50 سم3 من الماء.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أضف المادة الصلبة الى داخل الأنبوب المدرج.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كم هو الحيز الذي أشغله الحجر في داخل </a:t>
            </a:r>
            <a:r>
              <a:rPr lang="ar-SA" dirty="0" err="1" smtClean="0"/>
              <a:t>الأنبوب؟</a:t>
            </a: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جهاز قياس حجم المواد الصلبة والسائلة يسمى: </a:t>
            </a:r>
            <a:r>
              <a:rPr lang="ar-SA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أنبوب مدرج</a:t>
            </a:r>
            <a:r>
              <a:rPr lang="ar-SA" dirty="0" smtClean="0"/>
              <a:t>.</a:t>
            </a:r>
            <a:endParaRPr lang="en-US" dirty="0"/>
          </a:p>
        </p:txBody>
      </p:sp>
      <p:sp>
        <p:nvSpPr>
          <p:cNvPr id="4" name="כוכב עם 5 פינות 3"/>
          <p:cNvSpPr/>
          <p:nvPr/>
        </p:nvSpPr>
        <p:spPr>
          <a:xfrm>
            <a:off x="7884368" y="1052736"/>
            <a:ext cx="216024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תמונה 4" descr="הורד (1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852936"/>
            <a:ext cx="1656184" cy="3057500"/>
          </a:xfrm>
          <a:prstGeom prst="rect">
            <a:avLst/>
          </a:prstGeom>
        </p:spPr>
      </p:pic>
      <p:sp>
        <p:nvSpPr>
          <p:cNvPr id="6" name="מציין מיקום של מספר שקופית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D70C7B9-18BA-479F-822E-0C8C18118FDD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"/>
          </p:nvPr>
        </p:nvGraphicFramePr>
        <p:xfrm>
          <a:off x="251521" y="188641"/>
          <a:ext cx="7848870" cy="6327573"/>
        </p:xfrm>
        <a:graphic>
          <a:graphicData uri="http://schemas.openxmlformats.org/drawingml/2006/table">
            <a:tbl>
              <a:tblPr/>
              <a:tblGrid>
                <a:gridCol w="2366160"/>
                <a:gridCol w="1513668"/>
                <a:gridCol w="1596934"/>
                <a:gridCol w="2372108"/>
              </a:tblGrid>
              <a:tr h="123610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Calibri"/>
                          <a:ea typeface="Calibri"/>
                          <a:cs typeface="Arial"/>
                        </a:rPr>
                        <a:t>يوجد لها حجم وكمية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008" marR="660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Calibri"/>
                          <a:cs typeface="Arial"/>
                        </a:rPr>
                        <a:t>شكلها ثابت\متغير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008" marR="660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 smtClean="0">
                          <a:latin typeface="Calibri"/>
                          <a:ea typeface="Calibri"/>
                          <a:cs typeface="Arial"/>
                        </a:rPr>
                        <a:t>تنتشر\تسيل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008" marR="660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5400" b="1" dirty="0">
                          <a:latin typeface="Calibri"/>
                          <a:ea typeface="Calibri"/>
                          <a:cs typeface="Arial"/>
                        </a:rPr>
                        <a:t>المادة</a:t>
                      </a:r>
                      <a:endParaRPr lang="en-US" sz="3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008" marR="660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21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008" marR="660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008" marR="660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008" marR="660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1900" b="1" dirty="0" err="1" smtClean="0">
                          <a:latin typeface="Calibri"/>
                          <a:ea typeface="Calibri"/>
                          <a:cs typeface="Arial"/>
                        </a:rPr>
                        <a:t>1.</a:t>
                      </a:r>
                      <a:r>
                        <a:rPr lang="ar-SA" sz="1900" b="1" dirty="0" smtClean="0">
                          <a:latin typeface="Calibri"/>
                          <a:ea typeface="Calibri"/>
                          <a:cs typeface="Arial"/>
                        </a:rPr>
                        <a:t>  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900" b="1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008" marR="660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16162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008" marR="660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008" marR="660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008" marR="660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2000" dirty="0" smtClean="0">
                          <a:latin typeface="Calibri"/>
                          <a:ea typeface="Calibri"/>
                          <a:cs typeface="Arial"/>
                        </a:rPr>
                        <a:t>2.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008" marR="660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6162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008" marR="660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008" marR="660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008" marR="660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1900" b="1" dirty="0" smtClean="0">
                          <a:latin typeface="Arial"/>
                          <a:ea typeface="Calibri"/>
                          <a:cs typeface="Arial"/>
                        </a:rPr>
                        <a:t>3.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008" marR="660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6201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008" marR="660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008" marR="660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008" marR="660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1900" b="1" dirty="0" smtClean="0">
                          <a:latin typeface="Arial"/>
                          <a:ea typeface="Calibri"/>
                          <a:cs typeface="Arial"/>
                        </a:rPr>
                        <a:t>4.</a:t>
                      </a:r>
                      <a:r>
                        <a:rPr lang="en-US" sz="1900" b="1" dirty="0" smtClean="0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008" marR="660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2047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008" marR="660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008" marR="660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008" marR="660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1900" b="1" dirty="0" err="1" smtClean="0">
                          <a:latin typeface="Calibri"/>
                          <a:ea typeface="Calibri"/>
                          <a:cs typeface="Arial"/>
                        </a:rPr>
                        <a:t>5.</a:t>
                      </a:r>
                      <a:r>
                        <a:rPr lang="ar-SA" sz="1900" b="1" dirty="0" smtClean="0">
                          <a:latin typeface="Calibri"/>
                          <a:ea typeface="Calibri"/>
                          <a:cs typeface="Arial"/>
                        </a:rPr>
                        <a:t>  </a:t>
                      </a:r>
                      <a:endParaRPr lang="en-US" sz="1900" b="1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900" b="1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900" b="1" dirty="0" smtClean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008" marR="660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מציין מיקום של מספר שקופית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D70C7B9-18BA-479F-822E-0C8C18118FD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SA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صفات المواد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683568" y="1196752"/>
            <a:ext cx="7467600" cy="4873752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r" rtl="1">
              <a:buNone/>
            </a:pPr>
            <a:r>
              <a:rPr lang="ar-SA" b="1" dirty="0" smtClean="0">
                <a:solidFill>
                  <a:schemeClr val="bg2">
                    <a:lumMod val="50000"/>
                  </a:schemeClr>
                </a:solidFill>
              </a:rPr>
              <a:t>مواد في الحالة </a:t>
            </a:r>
            <a:r>
              <a:rPr lang="ar-SA" b="1" dirty="0" err="1" smtClean="0">
                <a:solidFill>
                  <a:schemeClr val="bg2">
                    <a:lumMod val="50000"/>
                  </a:schemeClr>
                </a:solidFill>
              </a:rPr>
              <a:t>الصلبة: </a:t>
            </a:r>
            <a:r>
              <a:rPr lang="ar-SA" sz="1800" dirty="0" smtClean="0"/>
              <a:t>(أقلام, </a:t>
            </a:r>
            <a:r>
              <a:rPr lang="ar-SA" sz="1800" dirty="0" err="1" smtClean="0"/>
              <a:t>جحارة</a:t>
            </a:r>
            <a:r>
              <a:rPr lang="ar-SA" sz="1800" dirty="0" smtClean="0"/>
              <a:t>، معادن، زجاج، أقمشة</a:t>
            </a:r>
            <a:r>
              <a:rPr lang="ar-SA" sz="1800" dirty="0" err="1" smtClean="0"/>
              <a:t>)</a:t>
            </a:r>
            <a:endParaRPr lang="ar-SA" dirty="0" smtClean="0"/>
          </a:p>
          <a:p>
            <a:pPr algn="r" rtl="1">
              <a:buNone/>
            </a:pPr>
            <a:r>
              <a:rPr lang="ar-SA" dirty="0" smtClean="0">
                <a:solidFill>
                  <a:srgbClr val="00B050"/>
                </a:solidFill>
              </a:rPr>
              <a:t>صفات المواد </a:t>
            </a:r>
            <a:r>
              <a:rPr lang="ar-SA" dirty="0" err="1" smtClean="0">
                <a:solidFill>
                  <a:srgbClr val="00B050"/>
                </a:solidFill>
              </a:rPr>
              <a:t>الصلبة:</a:t>
            </a:r>
            <a:endParaRPr lang="ar-SA" dirty="0" smtClean="0">
              <a:solidFill>
                <a:srgbClr val="00B050"/>
              </a:solidFill>
            </a:endParaRP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شكلها ثابت.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لا تسيل.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يوجد لها حجم وكتلة.</a:t>
            </a:r>
          </a:p>
          <a:p>
            <a:pPr marL="457200" indent="-457200" algn="r" rtl="1">
              <a:buNone/>
            </a:pPr>
            <a:endParaRPr lang="ar-SA" dirty="0" smtClean="0"/>
          </a:p>
          <a:p>
            <a:pPr marL="457200" indent="-457200" algn="r" rtl="1">
              <a:buNone/>
            </a:pPr>
            <a:endParaRPr lang="ar-SA" dirty="0" smtClean="0"/>
          </a:p>
        </p:txBody>
      </p:sp>
      <p:pic>
        <p:nvPicPr>
          <p:cNvPr id="4" name="תמונה 3" descr="הורד (2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662424">
            <a:off x="431637" y="1513592"/>
            <a:ext cx="2114550" cy="2162175"/>
          </a:xfrm>
          <a:prstGeom prst="rect">
            <a:avLst/>
          </a:prstGeom>
        </p:spPr>
      </p:pic>
      <p:pic>
        <p:nvPicPr>
          <p:cNvPr id="5" name="תמונה 4" descr="הורד (2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111602">
            <a:off x="5691318" y="4109696"/>
            <a:ext cx="2190750" cy="1057275"/>
          </a:xfrm>
          <a:prstGeom prst="rect">
            <a:avLst/>
          </a:prstGeom>
        </p:spPr>
      </p:pic>
      <p:pic>
        <p:nvPicPr>
          <p:cNvPr id="6" name="תמונה 5" descr="הורד (19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701358">
            <a:off x="1060347" y="4511575"/>
            <a:ext cx="1625352" cy="1753273"/>
          </a:xfrm>
          <a:prstGeom prst="rect">
            <a:avLst/>
          </a:prstGeom>
        </p:spPr>
      </p:pic>
      <p:pic>
        <p:nvPicPr>
          <p:cNvPr id="7" name="תמונה 6" descr="הורד (18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400781">
            <a:off x="3692020" y="4903880"/>
            <a:ext cx="1919486" cy="1406646"/>
          </a:xfrm>
          <a:prstGeom prst="rect">
            <a:avLst/>
          </a:prstGeom>
        </p:spPr>
      </p:pic>
      <p:sp>
        <p:nvSpPr>
          <p:cNvPr id="8" name="מציין מיקום של מספר שקופית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D70C7B9-18BA-479F-822E-0C8C18118FDD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539552" y="1340768"/>
            <a:ext cx="7467600" cy="4873752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r" rtl="1">
              <a:buNone/>
            </a:pPr>
            <a:r>
              <a:rPr lang="ar-SA" b="1" dirty="0" smtClean="0">
                <a:solidFill>
                  <a:schemeClr val="bg2">
                    <a:lumMod val="50000"/>
                  </a:schemeClr>
                </a:solidFill>
              </a:rPr>
              <a:t>مواد في الحالة </a:t>
            </a:r>
            <a:r>
              <a:rPr lang="ar-SA" b="1" dirty="0" err="1" smtClean="0">
                <a:solidFill>
                  <a:schemeClr val="bg2">
                    <a:lumMod val="50000"/>
                  </a:schemeClr>
                </a:solidFill>
              </a:rPr>
              <a:t>السائلة: </a:t>
            </a:r>
            <a:r>
              <a:rPr lang="ar-SA" sz="1800" dirty="0" smtClean="0"/>
              <a:t>(عصير, ماء, </a:t>
            </a:r>
            <a:r>
              <a:rPr lang="ar-SA" sz="1800" dirty="0" err="1" smtClean="0"/>
              <a:t>زئبق</a:t>
            </a:r>
            <a:r>
              <a:rPr lang="ar-SA" sz="1800" dirty="0" smtClean="0"/>
              <a:t>, دم</a:t>
            </a:r>
            <a:r>
              <a:rPr lang="ar-SA" sz="1800" dirty="0" err="1" smtClean="0"/>
              <a:t>)</a:t>
            </a:r>
            <a:endParaRPr lang="ar-SA" sz="1800" dirty="0" smtClean="0"/>
          </a:p>
          <a:p>
            <a:pPr algn="r" rtl="1">
              <a:buNone/>
            </a:pPr>
            <a:r>
              <a:rPr lang="ar-SA" dirty="0" smtClean="0">
                <a:solidFill>
                  <a:srgbClr val="00B050"/>
                </a:solidFill>
              </a:rPr>
              <a:t>صفات المواد </a:t>
            </a:r>
            <a:r>
              <a:rPr lang="ar-SA" dirty="0" err="1" smtClean="0">
                <a:solidFill>
                  <a:srgbClr val="00B050"/>
                </a:solidFill>
              </a:rPr>
              <a:t>السائلة:</a:t>
            </a:r>
            <a:endParaRPr lang="ar-SA" dirty="0" smtClean="0">
              <a:solidFill>
                <a:srgbClr val="00B050"/>
              </a:solidFill>
            </a:endParaRP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شكلها يتغيّر.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تسيل.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يوجد لها حجم وكتلة.</a:t>
            </a:r>
            <a:endParaRPr lang="en-US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467600" cy="65293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SA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صفات المواد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תמונה 4" descr="הורד (1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843009">
            <a:off x="611560" y="1916832"/>
            <a:ext cx="2324100" cy="1962150"/>
          </a:xfrm>
          <a:prstGeom prst="rect">
            <a:avLst/>
          </a:prstGeom>
        </p:spPr>
      </p:pic>
      <p:pic>
        <p:nvPicPr>
          <p:cNvPr id="23554" name="Picture 2" descr="http://img.al-wlid.com/imgcache/12345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960890">
            <a:off x="1678434" y="4584736"/>
            <a:ext cx="1835299" cy="1728192"/>
          </a:xfrm>
          <a:prstGeom prst="rect">
            <a:avLst/>
          </a:prstGeom>
          <a:noFill/>
        </p:spPr>
      </p:pic>
      <p:pic>
        <p:nvPicPr>
          <p:cNvPr id="23556" name="Picture 4" descr="http://www.taaam.com/image/lemonJuic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487581">
            <a:off x="4347122" y="4254296"/>
            <a:ext cx="1905000" cy="2066925"/>
          </a:xfrm>
          <a:prstGeom prst="rect">
            <a:avLst/>
          </a:prstGeom>
          <a:noFill/>
        </p:spPr>
      </p:pic>
      <p:sp>
        <p:nvSpPr>
          <p:cNvPr id="7" name="מציין מיקום של מספר שקופית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D70C7B9-18BA-479F-822E-0C8C18118FD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7467600" cy="4873752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r" rtl="1">
              <a:buNone/>
            </a:pPr>
            <a:r>
              <a:rPr lang="ar-SA" b="1" dirty="0" smtClean="0">
                <a:solidFill>
                  <a:schemeClr val="bg2">
                    <a:lumMod val="50000"/>
                  </a:schemeClr>
                </a:solidFill>
              </a:rPr>
              <a:t>مواد في الحالة </a:t>
            </a:r>
            <a:r>
              <a:rPr lang="ar-SA" b="1" dirty="0" err="1" smtClean="0">
                <a:solidFill>
                  <a:schemeClr val="bg2">
                    <a:lumMod val="50000"/>
                  </a:schemeClr>
                </a:solidFill>
              </a:rPr>
              <a:t>الغازية: </a:t>
            </a:r>
            <a:r>
              <a:rPr lang="ar-SA" sz="1800" dirty="0" smtClean="0"/>
              <a:t>(الأوكسجين, بخار الماء, </a:t>
            </a:r>
            <a:r>
              <a:rPr lang="ar-SA" sz="1800" dirty="0" err="1" smtClean="0"/>
              <a:t>هيليوم</a:t>
            </a:r>
            <a:r>
              <a:rPr lang="ar-SA" sz="1800" dirty="0" smtClean="0"/>
              <a:t>, غاز الطبخ</a:t>
            </a:r>
            <a:r>
              <a:rPr lang="ar-SA" sz="1800" dirty="0" err="1" smtClean="0"/>
              <a:t>)</a:t>
            </a:r>
            <a:endParaRPr lang="ar-SA" sz="1800" dirty="0" smtClean="0"/>
          </a:p>
          <a:p>
            <a:pPr algn="r" rtl="1">
              <a:buNone/>
            </a:pPr>
            <a:r>
              <a:rPr lang="ar-SA" dirty="0" smtClean="0">
                <a:solidFill>
                  <a:srgbClr val="00B050"/>
                </a:solidFill>
              </a:rPr>
              <a:t>صفات المواد </a:t>
            </a:r>
            <a:r>
              <a:rPr lang="ar-SA" dirty="0" err="1" smtClean="0">
                <a:solidFill>
                  <a:srgbClr val="00B050"/>
                </a:solidFill>
              </a:rPr>
              <a:t>الغازية:</a:t>
            </a:r>
            <a:endParaRPr lang="ar-SA" dirty="0" smtClean="0">
              <a:solidFill>
                <a:srgbClr val="00B050"/>
              </a:solidFill>
            </a:endParaRPr>
          </a:p>
          <a:p>
            <a:pPr marL="342900" indent="-342900" algn="r" rtl="1">
              <a:buFont typeface="+mj-lt"/>
              <a:buAutoNum type="arabicPeriod"/>
            </a:pPr>
            <a:r>
              <a:rPr lang="ar-SA" dirty="0" smtClean="0"/>
              <a:t>لا يوجد لها شكل ثابت.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dirty="0" smtClean="0"/>
              <a:t>تنتشر.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dirty="0" smtClean="0"/>
              <a:t>يوجد لها حجم وكتلة.</a:t>
            </a:r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SA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صفات المواد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תמונה 4" descr="הורד (1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439737">
            <a:off x="971600" y="2348880"/>
            <a:ext cx="2232248" cy="1743075"/>
          </a:xfrm>
          <a:prstGeom prst="rect">
            <a:avLst/>
          </a:prstGeom>
        </p:spPr>
      </p:pic>
      <p:pic>
        <p:nvPicPr>
          <p:cNvPr id="29698" name="Picture 2" descr="http://www.doannews.com/filemanager.php?action=image&amp;id=105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96995">
            <a:off x="2764320" y="3987485"/>
            <a:ext cx="2536765" cy="2196787"/>
          </a:xfrm>
          <a:prstGeom prst="rect">
            <a:avLst/>
          </a:prstGeom>
          <a:noFill/>
        </p:spPr>
      </p:pic>
      <p:pic>
        <p:nvPicPr>
          <p:cNvPr id="7" name="תמונה 6" descr="הורד (1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0077495">
            <a:off x="5590238" y="4064539"/>
            <a:ext cx="2088505" cy="2088505"/>
          </a:xfrm>
          <a:prstGeom prst="rect">
            <a:avLst/>
          </a:prstGeom>
        </p:spPr>
      </p:pic>
      <p:sp>
        <p:nvSpPr>
          <p:cNvPr id="8" name="מציין מיקום של מספר שקופית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D70C7B9-18BA-479F-822E-0C8C18118FD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לון">
  <a:themeElements>
    <a:clrScheme name="חלון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חלון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חלון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519</TotalTime>
  <Words>367</Words>
  <Application>Microsoft Office PowerPoint</Application>
  <PresentationFormat>On-screen Show (4:3)</PresentationFormat>
  <Paragraphs>109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חלון</vt:lpstr>
      <vt:lpstr>Slide 1</vt:lpstr>
      <vt:lpstr>   حالات المادة</vt:lpstr>
      <vt:lpstr>حالات المادة</vt:lpstr>
      <vt:lpstr>قياس كتلة وحجم المواد بواسطة أجهزة القياس</vt:lpstr>
      <vt:lpstr>قياس كتلة وحجم المواد بواسطة أجهزة القياس</vt:lpstr>
      <vt:lpstr>Slide 6</vt:lpstr>
      <vt:lpstr>صفات المواد</vt:lpstr>
      <vt:lpstr>صفات المواد</vt:lpstr>
      <vt:lpstr>صفات المواد</vt:lpstr>
      <vt:lpstr>هل يُمكننا؟!</vt:lpstr>
      <vt:lpstr>هيا نلخص المعلومات التي حصلنا عليها  في هذا الدرس من خلال هذه الأسئلة السريعة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yakeen</dc:creator>
  <cp:lastModifiedBy>win7473</cp:lastModifiedBy>
  <cp:revision>34</cp:revision>
  <dcterms:created xsi:type="dcterms:W3CDTF">2012-12-29T13:07:56Z</dcterms:created>
  <dcterms:modified xsi:type="dcterms:W3CDTF">2013-04-14T09:10:57Z</dcterms:modified>
</cp:coreProperties>
</file>