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6"/>
  </p:notesMasterIdLst>
  <p:handoutMasterIdLst>
    <p:handoutMasterId r:id="rId37"/>
  </p:handoutMasterIdLst>
  <p:sldIdLst>
    <p:sldId id="259"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11979B7-4DEE-441E-862D-E87008E51E12}" type="datetimeFigureOut">
              <a:rPr lang="en-US" smtClean="0"/>
              <a:t>5/15/2013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8D63A64-FB09-4635-9762-3EF783DEA48F}" type="slidenum">
              <a:rPr lang="en-US" smtClean="0"/>
              <a:t>‹#›</a:t>
            </a:fld>
            <a:endParaRPr lang="en-US"/>
          </a:p>
        </p:txBody>
      </p:sp>
    </p:spTree>
    <p:extLst>
      <p:ext uri="{BB962C8B-B14F-4D97-AF65-F5344CB8AC3E}">
        <p14:creationId xmlns:p14="http://schemas.microsoft.com/office/powerpoint/2010/main" val="2741763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A34763-D3C1-4406-84BF-67FEF7BAB642}" type="datetimeFigureOut">
              <a:rPr lang="en-US" smtClean="0"/>
              <a:t>5/15/2013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F9E579-2CAD-4D8B-BE29-CFBB4E4B1F83}" type="slidenum">
              <a:rPr lang="en-US" smtClean="0"/>
              <a:t>‹#›</a:t>
            </a:fld>
            <a:endParaRPr lang="en-US"/>
          </a:p>
        </p:txBody>
      </p:sp>
    </p:spTree>
    <p:extLst>
      <p:ext uri="{BB962C8B-B14F-4D97-AF65-F5344CB8AC3E}">
        <p14:creationId xmlns:p14="http://schemas.microsoft.com/office/powerpoint/2010/main" val="45182282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youtube.com/watch?v=Mv6NAwRw7vk" TargetMode="External"/><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mtClean="0">
                <a:hlinkClick r:id="rId3"/>
              </a:rPr>
              <a:t>http://www.youtube.com/watch?v=Mv6NAwRw7vk</a:t>
            </a:r>
            <a:endParaRPr lang="en-US" smtClean="0"/>
          </a:p>
          <a:p>
            <a:endParaRPr lang="en-US"/>
          </a:p>
        </p:txBody>
      </p:sp>
      <p:sp>
        <p:nvSpPr>
          <p:cNvPr id="4" name="Slide Number Placeholder 3"/>
          <p:cNvSpPr>
            <a:spLocks noGrp="1"/>
          </p:cNvSpPr>
          <p:nvPr>
            <p:ph type="sldNum" sz="quarter" idx="10"/>
          </p:nvPr>
        </p:nvSpPr>
        <p:spPr/>
        <p:txBody>
          <a:bodyPr/>
          <a:lstStyle/>
          <a:p>
            <a:fld id="{4BF9E579-2CAD-4D8B-BE29-CFBB4E4B1F83}" type="slidenum">
              <a:rPr lang="en-US" smtClean="0"/>
              <a:t>33</a:t>
            </a:fld>
            <a:endParaRPr lang="en-US"/>
          </a:p>
        </p:txBody>
      </p:sp>
    </p:spTree>
    <p:extLst>
      <p:ext uri="{BB962C8B-B14F-4D97-AF65-F5344CB8AC3E}">
        <p14:creationId xmlns:p14="http://schemas.microsoft.com/office/powerpoint/2010/main" val="30512005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B354182-8CBB-4A0B-B511-D6A5A19960AF}" type="datetime1">
              <a:rPr lang="en-US" smtClean="0"/>
              <a:t>5/15/2013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F7A402-9A84-4A73-884D-7C308FB68554}" type="datetime1">
              <a:rPr lang="en-US" smtClean="0"/>
              <a:t>5/15/2013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BFA46D-92E0-4E6A-8B9B-03D7D0ADB957}" type="datetime1">
              <a:rPr lang="en-US" smtClean="0"/>
              <a:t>5/15/2013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05D96E9-91D1-4907-A146-ED3007AD1581}" type="datetime1">
              <a:rPr lang="en-US" smtClean="0"/>
              <a:t>5/15/2013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FBAA0B6C-3947-402A-BA71-6B74E90FD3E3}" type="datetime1">
              <a:rPr lang="en-US" smtClean="0"/>
              <a:t>5/15/2013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AFE3973-72AF-42B4-A5BF-74A3504BA4FD}" type="datetime1">
              <a:rPr lang="en-US" smtClean="0"/>
              <a:t>5/15/2013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EEE1B44-003E-4443-A3A7-F7C5A2BEA952}" type="datetime1">
              <a:rPr lang="en-US" smtClean="0"/>
              <a:t>5/15/2013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B0C1DF-2855-4848-9A58-81ACB46794D7}" type="datetime1">
              <a:rPr lang="en-US" smtClean="0"/>
              <a:t>5/15/2013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FB1445-F251-45F7-86E3-A5C9EA30515B}" type="datetime1">
              <a:rPr lang="en-US" smtClean="0"/>
              <a:t>5/15/2013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EACA2142-3BE1-473D-A95F-49B67E828AEA}" type="datetime1">
              <a:rPr lang="en-US" smtClean="0"/>
              <a:t>5/15/2013</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1F3F01-7658-467D-831A-1D5735C03614}" type="datetime1">
              <a:rPr lang="en-US" smtClean="0"/>
              <a:t>5/15/2013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B89884D0-BCB5-437B-9A06-1CF5882F1C97}" type="datetime1">
              <a:rPr lang="en-US" smtClean="0"/>
              <a:t>5/15/2013</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hyperlink" Target="http://www.youtube.com/watch?v=Mv6NAwRw7vk"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7.jpeg"/></Relationships>
</file>

<file path=ppt/slides/_rels/slide3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rot="21318865">
            <a:off x="737657" y="1843999"/>
            <a:ext cx="7792425" cy="1569660"/>
          </a:xfrm>
          <a:prstGeom prst="rect">
            <a:avLst/>
          </a:prstGeom>
          <a:solidFill>
            <a:schemeClr val="accent2">
              <a:lumMod val="40000"/>
              <a:lumOff val="60000"/>
            </a:schemeClr>
          </a:solidFill>
          <a:ln>
            <a:solidFill>
              <a:schemeClr val="accent3"/>
            </a:solidFill>
          </a:ln>
        </p:spPr>
        <p:txBody>
          <a:bodyPr wrap="square" rtlCol="0">
            <a:spAutoFit/>
          </a:bodyPr>
          <a:lstStyle/>
          <a:p>
            <a:pPr algn="ctr" rtl="1"/>
            <a:r>
              <a:rPr lang="ar-SA" sz="9600" dirty="0" smtClean="0">
                <a:ln>
                  <a:solidFill>
                    <a:sysClr val="windowText" lastClr="000000"/>
                  </a:solidFill>
                </a:ln>
                <a:latin typeface="Andalus" pitchFamily="18" charset="-78"/>
                <a:cs typeface="Andalus" pitchFamily="18" charset="-78"/>
              </a:rPr>
              <a:t>مسرحية حماية البيئة</a:t>
            </a:r>
            <a:endParaRPr lang="en-US" sz="9600" dirty="0">
              <a:ln>
                <a:solidFill>
                  <a:sysClr val="windowText" lastClr="000000"/>
                </a:solidFill>
              </a:ln>
              <a:latin typeface="Andalus" pitchFamily="18" charset="-78"/>
              <a:cs typeface="Andalus" pitchFamily="18" charset="-78"/>
            </a:endParaRPr>
          </a:p>
        </p:txBody>
      </p:sp>
      <p:pic>
        <p:nvPicPr>
          <p:cNvPr id="9" name="Picture 11" descr="Cortina azul 1"/>
          <p:cNvPicPr>
            <a:picLocks noChangeAspect="1" noChangeArrowheads="1"/>
          </p:cNvPicPr>
          <p:nvPr/>
        </p:nvPicPr>
        <p:blipFill>
          <a:blip r:embed="rId2" cstate="print"/>
          <a:srcRect/>
          <a:stretch>
            <a:fillRect/>
          </a:stretch>
        </p:blipFill>
        <p:spPr bwMode="auto">
          <a:xfrm>
            <a:off x="0" y="0"/>
            <a:ext cx="4572000" cy="7029450"/>
          </a:xfrm>
          <a:prstGeom prst="rect">
            <a:avLst/>
          </a:prstGeom>
          <a:noFill/>
        </p:spPr>
      </p:pic>
      <p:pic>
        <p:nvPicPr>
          <p:cNvPr id="10" name="Picture 12" descr="Cortina azul 2"/>
          <p:cNvPicPr>
            <a:picLocks noChangeAspect="1" noChangeArrowheads="1"/>
          </p:cNvPicPr>
          <p:nvPr/>
        </p:nvPicPr>
        <p:blipFill>
          <a:blip r:embed="rId3" cstate="print"/>
          <a:srcRect/>
          <a:stretch>
            <a:fillRect/>
          </a:stretch>
        </p:blipFill>
        <p:spPr bwMode="auto">
          <a:xfrm>
            <a:off x="4500563" y="0"/>
            <a:ext cx="4643437" cy="7011988"/>
          </a:xfrm>
          <a:prstGeom prst="rect">
            <a:avLst/>
          </a:prstGeom>
          <a:noFill/>
        </p:spPr>
      </p:pic>
      <p:pic>
        <p:nvPicPr>
          <p:cNvPr id="11" name="Picture 13" descr="Franja azul"/>
          <p:cNvPicPr>
            <a:picLocks noChangeAspect="1" noChangeArrowheads="1"/>
          </p:cNvPicPr>
          <p:nvPr/>
        </p:nvPicPr>
        <p:blipFill>
          <a:blip r:embed="rId4" cstate="print"/>
          <a:srcRect/>
          <a:stretch>
            <a:fillRect/>
          </a:stretch>
        </p:blipFill>
        <p:spPr bwMode="auto">
          <a:xfrm>
            <a:off x="0" y="0"/>
            <a:ext cx="9144000" cy="981075"/>
          </a:xfrm>
          <a:prstGeom prst="rect">
            <a:avLst/>
          </a:prstGeom>
          <a:noFill/>
        </p:spPr>
      </p:pic>
    </p:spTree>
    <p:extLst>
      <p:ext uri="{BB962C8B-B14F-4D97-AF65-F5344CB8AC3E}">
        <p14:creationId xmlns:p14="http://schemas.microsoft.com/office/powerpoint/2010/main" val="271545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8" fill="hold" nodeType="clickEffect">
                                  <p:stCondLst>
                                    <p:cond delay="0"/>
                                  </p:stCondLst>
                                  <p:childTnLst>
                                    <p:anim calcmode="lin" valueType="num">
                                      <p:cBhvr additive="base">
                                        <p:cTn id="6" dur="5000"/>
                                        <p:tgtEl>
                                          <p:spTgt spid="9"/>
                                        </p:tgtEl>
                                        <p:attrNameLst>
                                          <p:attrName>ppt_x</p:attrName>
                                        </p:attrNameLst>
                                      </p:cBhvr>
                                      <p:tavLst>
                                        <p:tav tm="0">
                                          <p:val>
                                            <p:strVal val="ppt_x"/>
                                          </p:val>
                                        </p:tav>
                                        <p:tav tm="100000">
                                          <p:val>
                                            <p:strVal val="0-ppt_w/2"/>
                                          </p:val>
                                        </p:tav>
                                      </p:tavLst>
                                    </p:anim>
                                    <p:anim calcmode="lin" valueType="num">
                                      <p:cBhvr additive="base">
                                        <p:cTn id="7" dur="5000"/>
                                        <p:tgtEl>
                                          <p:spTgt spid="9"/>
                                        </p:tgtEl>
                                        <p:attrNameLst>
                                          <p:attrName>ppt_y</p:attrName>
                                        </p:attrNameLst>
                                      </p:cBhvr>
                                      <p:tavLst>
                                        <p:tav tm="0">
                                          <p:val>
                                            <p:strVal val="ppt_y"/>
                                          </p:val>
                                        </p:tav>
                                        <p:tav tm="100000">
                                          <p:val>
                                            <p:strVal val="ppt_y"/>
                                          </p:val>
                                        </p:tav>
                                      </p:tavLst>
                                    </p:anim>
                                    <p:set>
                                      <p:cBhvr>
                                        <p:cTn id="8" dur="1" fill="hold">
                                          <p:stCondLst>
                                            <p:cond delay="4999"/>
                                          </p:stCondLst>
                                        </p:cTn>
                                        <p:tgtEl>
                                          <p:spTgt spid="9"/>
                                        </p:tgtEl>
                                        <p:attrNameLst>
                                          <p:attrName>style.visibility</p:attrName>
                                        </p:attrNameLst>
                                      </p:cBhvr>
                                      <p:to>
                                        <p:strVal val="hidden"/>
                                      </p:to>
                                    </p:set>
                                  </p:childTnLst>
                                </p:cTn>
                              </p:par>
                              <p:par>
                                <p:cTn id="9" presetID="2" presetClass="exit" presetSubtype="2" fill="hold" nodeType="withEffect">
                                  <p:stCondLst>
                                    <p:cond delay="0"/>
                                  </p:stCondLst>
                                  <p:childTnLst>
                                    <p:anim calcmode="lin" valueType="num">
                                      <p:cBhvr additive="base">
                                        <p:cTn id="10" dur="5000"/>
                                        <p:tgtEl>
                                          <p:spTgt spid="10"/>
                                        </p:tgtEl>
                                        <p:attrNameLst>
                                          <p:attrName>ppt_x</p:attrName>
                                        </p:attrNameLst>
                                      </p:cBhvr>
                                      <p:tavLst>
                                        <p:tav tm="0">
                                          <p:val>
                                            <p:strVal val="ppt_x"/>
                                          </p:val>
                                        </p:tav>
                                        <p:tav tm="100000">
                                          <p:val>
                                            <p:strVal val="1+ppt_w/2"/>
                                          </p:val>
                                        </p:tav>
                                      </p:tavLst>
                                    </p:anim>
                                    <p:anim calcmode="lin" valueType="num">
                                      <p:cBhvr additive="base">
                                        <p:cTn id="11" dur="5000"/>
                                        <p:tgtEl>
                                          <p:spTgt spid="10"/>
                                        </p:tgtEl>
                                        <p:attrNameLst>
                                          <p:attrName>ppt_y</p:attrName>
                                        </p:attrNameLst>
                                      </p:cBhvr>
                                      <p:tavLst>
                                        <p:tav tm="0">
                                          <p:val>
                                            <p:strVal val="ppt_y"/>
                                          </p:val>
                                        </p:tav>
                                        <p:tav tm="100000">
                                          <p:val>
                                            <p:strVal val="ppt_y"/>
                                          </p:val>
                                        </p:tav>
                                      </p:tavLst>
                                    </p:anim>
                                    <p:set>
                                      <p:cBhvr>
                                        <p:cTn id="12" dur="1" fill="hold">
                                          <p:stCondLst>
                                            <p:cond delay="4999"/>
                                          </p:stCondLst>
                                        </p:cTn>
                                        <p:tgtEl>
                                          <p:spTgt spid="10"/>
                                        </p:tgtEl>
                                        <p:attrNameLst>
                                          <p:attrName>style.visibility</p:attrName>
                                        </p:attrNameLst>
                                      </p:cBhvr>
                                      <p:to>
                                        <p:strVal val="hidden"/>
                                      </p:to>
                                    </p:set>
                                  </p:childTnLst>
                                </p:cTn>
                              </p:par>
                              <p:par>
                                <p:cTn id="13" presetID="2" presetClass="exit" presetSubtype="1" fill="hold" nodeType="withEffect">
                                  <p:stCondLst>
                                    <p:cond delay="0"/>
                                  </p:stCondLst>
                                  <p:childTnLst>
                                    <p:anim calcmode="lin" valueType="num">
                                      <p:cBhvr additive="base">
                                        <p:cTn id="14" dur="5000"/>
                                        <p:tgtEl>
                                          <p:spTgt spid="11"/>
                                        </p:tgtEl>
                                        <p:attrNameLst>
                                          <p:attrName>ppt_x</p:attrName>
                                        </p:attrNameLst>
                                      </p:cBhvr>
                                      <p:tavLst>
                                        <p:tav tm="0">
                                          <p:val>
                                            <p:strVal val="ppt_x"/>
                                          </p:val>
                                        </p:tav>
                                        <p:tav tm="100000">
                                          <p:val>
                                            <p:strVal val="ppt_x"/>
                                          </p:val>
                                        </p:tav>
                                      </p:tavLst>
                                    </p:anim>
                                    <p:anim calcmode="lin" valueType="num">
                                      <p:cBhvr additive="base">
                                        <p:cTn id="15" dur="5000"/>
                                        <p:tgtEl>
                                          <p:spTgt spid="11"/>
                                        </p:tgtEl>
                                        <p:attrNameLst>
                                          <p:attrName>ppt_y</p:attrName>
                                        </p:attrNameLst>
                                      </p:cBhvr>
                                      <p:tavLst>
                                        <p:tav tm="0">
                                          <p:val>
                                            <p:strVal val="ppt_y"/>
                                          </p:val>
                                        </p:tav>
                                        <p:tav tm="100000">
                                          <p:val>
                                            <p:strVal val="0-ppt_h/2"/>
                                          </p:val>
                                        </p:tav>
                                      </p:tavLst>
                                    </p:anim>
                                    <p:set>
                                      <p:cBhvr>
                                        <p:cTn id="16" dur="1" fill="hold">
                                          <p:stCondLst>
                                            <p:cond delay="4999"/>
                                          </p:stCondLst>
                                        </p:cTn>
                                        <p:tgtEl>
                                          <p:spTgt spid="11"/>
                                        </p:tgtEl>
                                        <p:attrNameLst>
                                          <p:attrName>style.visibility</p:attrName>
                                        </p:attrNameLst>
                                      </p:cBhvr>
                                      <p:to>
                                        <p:strVal val="hidden"/>
                                      </p:to>
                                    </p:set>
                                  </p:childTnLst>
                                </p:cTn>
                              </p:par>
                            </p:childTnLst>
                          </p:cTn>
                        </p:par>
                        <p:par>
                          <p:cTn id="17" fill="hold">
                            <p:stCondLst>
                              <p:cond delay="5000"/>
                            </p:stCondLst>
                            <p:childTnLst>
                              <p:par>
                                <p:cTn id="18" presetID="53" presetClass="entr" presetSubtype="16" fill="hold" grpId="0" nodeType="afterEffect">
                                  <p:stCondLst>
                                    <p:cond delay="0"/>
                                  </p:stCondLst>
                                  <p:childTnLst>
                                    <p:set>
                                      <p:cBhvr>
                                        <p:cTn id="19" dur="1" fill="hold">
                                          <p:stCondLst>
                                            <p:cond delay="0"/>
                                          </p:stCondLst>
                                        </p:cTn>
                                        <p:tgtEl>
                                          <p:spTgt spid="8"/>
                                        </p:tgtEl>
                                        <p:attrNameLst>
                                          <p:attrName>style.visibility</p:attrName>
                                        </p:attrNameLst>
                                      </p:cBhvr>
                                      <p:to>
                                        <p:strVal val="visible"/>
                                      </p:to>
                                    </p:set>
                                    <p:anim calcmode="lin" valueType="num">
                                      <p:cBhvr>
                                        <p:cTn id="20" dur="500" fill="hold"/>
                                        <p:tgtEl>
                                          <p:spTgt spid="8"/>
                                        </p:tgtEl>
                                        <p:attrNameLst>
                                          <p:attrName>ppt_w</p:attrName>
                                        </p:attrNameLst>
                                      </p:cBhvr>
                                      <p:tavLst>
                                        <p:tav tm="0">
                                          <p:val>
                                            <p:fltVal val="0"/>
                                          </p:val>
                                        </p:tav>
                                        <p:tav tm="100000">
                                          <p:val>
                                            <p:strVal val="#ppt_w"/>
                                          </p:val>
                                        </p:tav>
                                      </p:tavLst>
                                    </p:anim>
                                    <p:anim calcmode="lin" valueType="num">
                                      <p:cBhvr>
                                        <p:cTn id="21" dur="500" fill="hold"/>
                                        <p:tgtEl>
                                          <p:spTgt spid="8"/>
                                        </p:tgtEl>
                                        <p:attrNameLst>
                                          <p:attrName>ppt_h</p:attrName>
                                        </p:attrNameLst>
                                      </p:cBhvr>
                                      <p:tavLst>
                                        <p:tav tm="0">
                                          <p:val>
                                            <p:fltVal val="0"/>
                                          </p:val>
                                        </p:tav>
                                        <p:tav tm="100000">
                                          <p:val>
                                            <p:strVal val="#ppt_h"/>
                                          </p:val>
                                        </p:tav>
                                      </p:tavLst>
                                    </p:anim>
                                    <p:animEffect transition="in" filter="fade">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
        <p:nvSpPr>
          <p:cNvPr id="5" name="Rectangle 4"/>
          <p:cNvSpPr/>
          <p:nvPr/>
        </p:nvSpPr>
        <p:spPr>
          <a:xfrm>
            <a:off x="1100123" y="1752600"/>
            <a:ext cx="6548588" cy="2123658"/>
          </a:xfrm>
          <a:prstGeom prst="rect">
            <a:avLst/>
          </a:prstGeom>
        </p:spPr>
        <p:style>
          <a:lnRef idx="2">
            <a:schemeClr val="accent3"/>
          </a:lnRef>
          <a:fillRef idx="1">
            <a:schemeClr val="lt1"/>
          </a:fillRef>
          <a:effectRef idx="0">
            <a:schemeClr val="accent3"/>
          </a:effectRef>
          <a:fontRef idx="minor">
            <a:schemeClr val="dk1"/>
          </a:fontRef>
        </p:style>
        <p:txBody>
          <a:bodyPr wrap="none">
            <a:spAutoFit/>
          </a:bodyPr>
          <a:lstStyle/>
          <a:p>
            <a:pPr algn="ctr" rtl="1"/>
            <a:r>
              <a:rPr lang="ar-AE" sz="6600" dirty="0">
                <a:latin typeface="Traditional Arabic" pitchFamily="18" charset="-78"/>
                <a:cs typeface="Traditional Arabic" pitchFamily="18" charset="-78"/>
              </a:rPr>
              <a:t>عجبا... </a:t>
            </a:r>
            <a:endParaRPr lang="ar-SA" sz="6600" dirty="0" smtClean="0">
              <a:latin typeface="Traditional Arabic" pitchFamily="18" charset="-78"/>
              <a:cs typeface="Traditional Arabic" pitchFamily="18" charset="-78"/>
            </a:endParaRPr>
          </a:p>
          <a:p>
            <a:pPr algn="ctr" rtl="1"/>
            <a:r>
              <a:rPr lang="ar-AE" sz="6600" dirty="0" smtClean="0">
                <a:latin typeface="Traditional Arabic" pitchFamily="18" charset="-78"/>
                <a:cs typeface="Traditional Arabic" pitchFamily="18" charset="-78"/>
              </a:rPr>
              <a:t>إذا </a:t>
            </a:r>
            <a:r>
              <a:rPr lang="ar-AE" sz="6600" dirty="0">
                <a:latin typeface="Traditional Arabic" pitchFamily="18" charset="-78"/>
                <a:cs typeface="Traditional Arabic" pitchFamily="18" charset="-78"/>
              </a:rPr>
              <a:t>لا بد أن تكونا قليلتا النظر</a:t>
            </a:r>
            <a:endParaRPr lang="en-US" sz="6600" dirty="0">
              <a:latin typeface="Traditional Arabic" pitchFamily="18" charset="-78"/>
              <a:cs typeface="Traditional Arabic" pitchFamily="18" charset="-78"/>
            </a:endParaRPr>
          </a:p>
        </p:txBody>
      </p:sp>
      <p:sp>
        <p:nvSpPr>
          <p:cNvPr id="6" name="Rectangle 5"/>
          <p:cNvSpPr/>
          <p:nvPr/>
        </p:nvSpPr>
        <p:spPr>
          <a:xfrm>
            <a:off x="-3619" y="0"/>
            <a:ext cx="9144000" cy="144655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8800" b="1" u="sng"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rPr>
              <a:t>عمر</a:t>
            </a:r>
            <a:endParaRPr lang="en-US" sz="6600" b="1" u="sng"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endParaRPr>
          </a:p>
        </p:txBody>
      </p:sp>
      <p:pic>
        <p:nvPicPr>
          <p:cNvPr id="7170" name="Picture 2" descr="http://3.bp.blogspot.com/-61x8FOTSQ0Q/UOWA3lNQjJI/AAAAAAAAAMg/_Fe2-4S-buA/s1600/%D8%B9%D9%84%D8%A7%D9%85%D8%A9+%D8%AA%D8%B9%D8%AC%D8%A8.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6196" b="22795"/>
          <a:stretch/>
        </p:blipFill>
        <p:spPr bwMode="auto">
          <a:xfrm>
            <a:off x="2161101" y="4181058"/>
            <a:ext cx="4426632" cy="25146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25355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11</a:t>
            </a:fld>
            <a:endParaRPr lang="en-US"/>
          </a:p>
        </p:txBody>
      </p:sp>
      <p:sp>
        <p:nvSpPr>
          <p:cNvPr id="3" name="Rectangle 2"/>
          <p:cNvSpPr/>
          <p:nvPr/>
        </p:nvSpPr>
        <p:spPr>
          <a:xfrm>
            <a:off x="3429000" y="1676400"/>
            <a:ext cx="5498621" cy="2215991"/>
          </a:xfrm>
          <a:prstGeom prst="rect">
            <a:avLst/>
          </a:prstGeom>
        </p:spPr>
        <p:txBody>
          <a:bodyPr wrap="none">
            <a:spAutoFit/>
          </a:bodyPr>
          <a:lstStyle/>
          <a:p>
            <a:r>
              <a:rPr lang="ar-AE" sz="13800" dirty="0">
                <a:latin typeface="Traditional Arabic" pitchFamily="18" charset="-78"/>
                <a:cs typeface="Traditional Arabic" pitchFamily="18" charset="-78"/>
              </a:rPr>
              <a:t>ماذا </a:t>
            </a:r>
            <a:r>
              <a:rPr lang="ar-AE" sz="13800" dirty="0" smtClean="0">
                <a:latin typeface="Traditional Arabic" pitchFamily="18" charset="-78"/>
                <a:cs typeface="Traditional Arabic" pitchFamily="18" charset="-78"/>
              </a:rPr>
              <a:t>تقول</a:t>
            </a:r>
            <a:r>
              <a:rPr lang="ar-SA" sz="13800" dirty="0" smtClean="0">
                <a:latin typeface="Traditional Arabic" pitchFamily="18" charset="-78"/>
                <a:cs typeface="Traditional Arabic" pitchFamily="18" charset="-78"/>
              </a:rPr>
              <a:t>؟!</a:t>
            </a:r>
            <a:endParaRPr lang="en-US" sz="13800" dirty="0">
              <a:latin typeface="Traditional Arabic" pitchFamily="18" charset="-78"/>
              <a:cs typeface="Traditional Arabic" pitchFamily="18" charset="-78"/>
            </a:endParaRPr>
          </a:p>
        </p:txBody>
      </p:sp>
      <p:sp>
        <p:nvSpPr>
          <p:cNvPr id="4" name="Rectangle 3"/>
          <p:cNvSpPr/>
          <p:nvPr/>
        </p:nvSpPr>
        <p:spPr>
          <a:xfrm>
            <a:off x="0" y="187404"/>
            <a:ext cx="9144000" cy="1107996"/>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6600" b="1" u="sng"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rPr>
              <a:t>الاء وسناء</a:t>
            </a:r>
            <a:endParaRPr lang="en-US" sz="6600" b="1" u="sng"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endParaRPr>
          </a:p>
        </p:txBody>
      </p:sp>
      <p:pic>
        <p:nvPicPr>
          <p:cNvPr id="9218" name="Picture 2" descr="http://www.featurepics.com/FI/Thumb300/20090513/Exclamation-Mark-118204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318655" y="1551340"/>
            <a:ext cx="2888673" cy="286299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49314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12</a:t>
            </a:fld>
            <a:endParaRPr lang="en-US"/>
          </a:p>
        </p:txBody>
      </p:sp>
      <p:sp>
        <p:nvSpPr>
          <p:cNvPr id="3" name="Rectangle 2"/>
          <p:cNvSpPr/>
          <p:nvPr/>
        </p:nvSpPr>
        <p:spPr>
          <a:xfrm>
            <a:off x="1177481" y="1981200"/>
            <a:ext cx="6781800" cy="258532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rtl="1"/>
            <a:r>
              <a:rPr lang="ar-AE" sz="5400" b="1" dirty="0">
                <a:latin typeface="Traditional Arabic" pitchFamily="18" charset="-78"/>
                <a:cs typeface="Traditional Arabic" pitchFamily="18" charset="-78"/>
              </a:rPr>
              <a:t>لقد سمعتما ما قلته لكما وقد أرجح أن تكونا ضعيفتا عقل وربما أصبتما بتلوث</a:t>
            </a:r>
            <a:endParaRPr lang="en-US" sz="5400" b="1" dirty="0">
              <a:latin typeface="Traditional Arabic" pitchFamily="18" charset="-78"/>
              <a:cs typeface="Traditional Arabic" pitchFamily="18" charset="-78"/>
            </a:endParaRPr>
          </a:p>
        </p:txBody>
      </p:sp>
      <p:sp>
        <p:nvSpPr>
          <p:cNvPr id="4" name="Rectangle 3"/>
          <p:cNvSpPr/>
          <p:nvPr/>
        </p:nvSpPr>
        <p:spPr>
          <a:xfrm>
            <a:off x="-3619" y="0"/>
            <a:ext cx="9144000" cy="144655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8800" b="1" u="sng"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rPr>
              <a:t>عمر</a:t>
            </a:r>
            <a:endParaRPr lang="en-US" sz="6600" b="1" u="sng"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endParaRPr>
          </a:p>
        </p:txBody>
      </p:sp>
    </p:spTree>
    <p:extLst>
      <p:ext uri="{BB962C8B-B14F-4D97-AF65-F5344CB8AC3E}">
        <p14:creationId xmlns:p14="http://schemas.microsoft.com/office/powerpoint/2010/main" val="29961327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13</a:t>
            </a:fld>
            <a:endParaRPr lang="en-US"/>
          </a:p>
        </p:txBody>
      </p:sp>
      <p:sp>
        <p:nvSpPr>
          <p:cNvPr id="3" name="Rectangle 2"/>
          <p:cNvSpPr/>
          <p:nvPr/>
        </p:nvSpPr>
        <p:spPr>
          <a:xfrm>
            <a:off x="1884218" y="2286000"/>
            <a:ext cx="5543505" cy="1107996"/>
          </a:xfrm>
          <a:prstGeom prst="rect">
            <a:avLst/>
          </a:prstGeom>
        </p:spPr>
        <p:style>
          <a:lnRef idx="2">
            <a:schemeClr val="accent3"/>
          </a:lnRef>
          <a:fillRef idx="1">
            <a:schemeClr val="lt1"/>
          </a:fillRef>
          <a:effectRef idx="0">
            <a:schemeClr val="accent3"/>
          </a:effectRef>
          <a:fontRef idx="minor">
            <a:schemeClr val="dk1"/>
          </a:fontRef>
        </p:style>
        <p:txBody>
          <a:bodyPr wrap="none">
            <a:spAutoFit/>
          </a:bodyPr>
          <a:lstStyle/>
          <a:p>
            <a:r>
              <a:rPr lang="ar-AE" sz="6600" b="1" dirty="0">
                <a:latin typeface="Traditional Arabic" pitchFamily="18" charset="-78"/>
                <a:cs typeface="Traditional Arabic" pitchFamily="18" charset="-78"/>
              </a:rPr>
              <a:t>ضعيفتا عقل....</a:t>
            </a:r>
            <a:r>
              <a:rPr lang="ar-AE" sz="6600" b="1" dirty="0" smtClean="0">
                <a:latin typeface="Traditional Arabic" pitchFamily="18" charset="-78"/>
                <a:cs typeface="Traditional Arabic" pitchFamily="18" charset="-78"/>
              </a:rPr>
              <a:t>تلوث</a:t>
            </a:r>
            <a:r>
              <a:rPr lang="ar-SA" sz="6600" b="1" dirty="0" smtClean="0">
                <a:latin typeface="Traditional Arabic" pitchFamily="18" charset="-78"/>
                <a:cs typeface="Traditional Arabic" pitchFamily="18" charset="-78"/>
              </a:rPr>
              <a:t>!!</a:t>
            </a:r>
            <a:endParaRPr lang="en-US" sz="6600" b="1" dirty="0">
              <a:latin typeface="Traditional Arabic" pitchFamily="18" charset="-78"/>
              <a:cs typeface="Traditional Arabic" pitchFamily="18" charset="-78"/>
            </a:endParaRPr>
          </a:p>
        </p:txBody>
      </p:sp>
      <p:sp>
        <p:nvSpPr>
          <p:cNvPr id="4" name="Rectangle 3"/>
          <p:cNvSpPr/>
          <p:nvPr/>
        </p:nvSpPr>
        <p:spPr>
          <a:xfrm>
            <a:off x="0" y="458909"/>
            <a:ext cx="9144000" cy="1200329"/>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7200" b="1" u="sng"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rPr>
              <a:t>الاء</a:t>
            </a:r>
            <a:endParaRPr lang="en-US" sz="7200" b="1" u="sng"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endParaRPr>
          </a:p>
        </p:txBody>
      </p:sp>
      <p:pic>
        <p:nvPicPr>
          <p:cNvPr id="29698" name="Picture 2" descr="http://www.stellenanzeiger.ch/system/pics/237/original/ExclamationMar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27" y="0"/>
            <a:ext cx="3359727" cy="22279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73152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14</a:t>
            </a:fld>
            <a:endParaRPr lang="en-US"/>
          </a:p>
        </p:txBody>
      </p:sp>
      <p:sp>
        <p:nvSpPr>
          <p:cNvPr id="3" name="Rectangle 2"/>
          <p:cNvSpPr/>
          <p:nvPr/>
        </p:nvSpPr>
        <p:spPr>
          <a:xfrm>
            <a:off x="796636" y="1981200"/>
            <a:ext cx="7324442" cy="2308324"/>
          </a:xfrm>
          <a:prstGeom prst="rect">
            <a:avLst/>
          </a:prstGeom>
        </p:spPr>
        <p:txBody>
          <a:bodyPr wrap="none">
            <a:spAutoFit/>
          </a:bodyPr>
          <a:lstStyle/>
          <a:p>
            <a:pPr algn="ctr" rtl="1"/>
            <a:r>
              <a:rPr lang="ar-AE" sz="7200" dirty="0" smtClean="0">
                <a:latin typeface="Traditional Arabic" pitchFamily="18" charset="-78"/>
                <a:cs typeface="Traditional Arabic" pitchFamily="18" charset="-78"/>
              </a:rPr>
              <a:t>طبعا</a:t>
            </a:r>
            <a:r>
              <a:rPr lang="ar-SA" sz="7200" dirty="0" smtClean="0">
                <a:latin typeface="Traditional Arabic" pitchFamily="18" charset="-78"/>
                <a:cs typeface="Traditional Arabic" pitchFamily="18" charset="-78"/>
              </a:rPr>
              <a:t>...</a:t>
            </a:r>
          </a:p>
          <a:p>
            <a:pPr algn="ctr" rtl="1"/>
            <a:r>
              <a:rPr lang="ar-AE" sz="7200" dirty="0" smtClean="0">
                <a:latin typeface="Traditional Arabic" pitchFamily="18" charset="-78"/>
                <a:cs typeface="Traditional Arabic" pitchFamily="18" charset="-78"/>
              </a:rPr>
              <a:t> ألا </a:t>
            </a:r>
            <a:r>
              <a:rPr lang="ar-AE" sz="7200" dirty="0">
                <a:latin typeface="Traditional Arabic" pitchFamily="18" charset="-78"/>
                <a:cs typeface="Traditional Arabic" pitchFamily="18" charset="-78"/>
              </a:rPr>
              <a:t>تريا المكان الذي تلعبا فيه؟</a:t>
            </a:r>
            <a:endParaRPr lang="en-US" sz="7200" dirty="0">
              <a:latin typeface="Traditional Arabic" pitchFamily="18" charset="-78"/>
              <a:cs typeface="Traditional Arabic" pitchFamily="18" charset="-78"/>
            </a:endParaRPr>
          </a:p>
        </p:txBody>
      </p:sp>
      <p:sp>
        <p:nvSpPr>
          <p:cNvPr id="4" name="Rectangle 3"/>
          <p:cNvSpPr/>
          <p:nvPr/>
        </p:nvSpPr>
        <p:spPr>
          <a:xfrm>
            <a:off x="-3619" y="0"/>
            <a:ext cx="9144000" cy="144655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8800" b="1" u="sng"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rPr>
              <a:t>عمر</a:t>
            </a:r>
            <a:endParaRPr lang="en-US" sz="6600" b="1" u="sng"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endParaRPr>
          </a:p>
        </p:txBody>
      </p:sp>
    </p:spTree>
    <p:extLst>
      <p:ext uri="{BB962C8B-B14F-4D97-AF65-F5344CB8AC3E}">
        <p14:creationId xmlns:p14="http://schemas.microsoft.com/office/powerpoint/2010/main" val="32442879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15</a:t>
            </a:fld>
            <a:endParaRPr lang="en-US"/>
          </a:p>
        </p:txBody>
      </p:sp>
      <p:sp>
        <p:nvSpPr>
          <p:cNvPr id="3" name="Rectangle 2"/>
          <p:cNvSpPr/>
          <p:nvPr/>
        </p:nvSpPr>
        <p:spPr>
          <a:xfrm>
            <a:off x="6710560" y="381000"/>
            <a:ext cx="1891615" cy="1015663"/>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rtl="1"/>
            <a:r>
              <a:rPr lang="ar-SA" sz="6000" b="1" u="sng"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rPr>
              <a:t>سناء:</a:t>
            </a:r>
            <a:endParaRPr lang="en-US" sz="6600" b="1" u="sng"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endParaRPr>
          </a:p>
        </p:txBody>
      </p:sp>
      <p:sp>
        <p:nvSpPr>
          <p:cNvPr id="4" name="Rectangle 3"/>
          <p:cNvSpPr/>
          <p:nvPr/>
        </p:nvSpPr>
        <p:spPr>
          <a:xfrm>
            <a:off x="3962400" y="627222"/>
            <a:ext cx="2957861" cy="769441"/>
          </a:xfrm>
          <a:prstGeom prst="rect">
            <a:avLst/>
          </a:prstGeom>
        </p:spPr>
        <p:txBody>
          <a:bodyPr wrap="none">
            <a:spAutoFit/>
          </a:bodyPr>
          <a:lstStyle/>
          <a:p>
            <a:r>
              <a:rPr lang="ar-AE" sz="4400" b="1" dirty="0">
                <a:latin typeface="Traditional Arabic" pitchFamily="18" charset="-78"/>
                <a:cs typeface="Traditional Arabic" pitchFamily="18" charset="-78"/>
              </a:rPr>
              <a:t>نراه ولكن ماذا به؟</a:t>
            </a:r>
            <a:endParaRPr lang="en-US" sz="4400" b="1" dirty="0">
              <a:latin typeface="Traditional Arabic" pitchFamily="18" charset="-78"/>
              <a:cs typeface="Traditional Arabic" pitchFamily="18" charset="-78"/>
            </a:endParaRPr>
          </a:p>
        </p:txBody>
      </p:sp>
      <p:sp>
        <p:nvSpPr>
          <p:cNvPr id="5" name="Rectangle 4"/>
          <p:cNvSpPr/>
          <p:nvPr/>
        </p:nvSpPr>
        <p:spPr>
          <a:xfrm>
            <a:off x="4446743" y="2280172"/>
            <a:ext cx="2672526" cy="769441"/>
          </a:xfrm>
          <a:prstGeom prst="rect">
            <a:avLst/>
          </a:prstGeom>
        </p:spPr>
        <p:txBody>
          <a:bodyPr wrap="none">
            <a:spAutoFit/>
          </a:bodyPr>
          <a:lstStyle/>
          <a:p>
            <a:r>
              <a:rPr lang="ar-AE" sz="4400" b="1" dirty="0">
                <a:latin typeface="Traditional Arabic" pitchFamily="18" charset="-78"/>
                <a:cs typeface="Traditional Arabic" pitchFamily="18" charset="-78"/>
              </a:rPr>
              <a:t>وتسألاني ماذا به</a:t>
            </a:r>
            <a:endParaRPr lang="en-US" sz="4400" b="1" dirty="0">
              <a:latin typeface="Traditional Arabic" pitchFamily="18" charset="-78"/>
              <a:cs typeface="Traditional Arabic" pitchFamily="18" charset="-78"/>
            </a:endParaRPr>
          </a:p>
        </p:txBody>
      </p:sp>
      <p:sp>
        <p:nvSpPr>
          <p:cNvPr id="6" name="Rectangle 5"/>
          <p:cNvSpPr/>
          <p:nvPr/>
        </p:nvSpPr>
        <p:spPr>
          <a:xfrm>
            <a:off x="7167761" y="1995990"/>
            <a:ext cx="1434414" cy="1015663"/>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rtl="1"/>
            <a:r>
              <a:rPr lang="ar-SA" sz="6000" b="1" u="sng"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rPr>
              <a:t>عمر:</a:t>
            </a:r>
            <a:endParaRPr lang="en-US" sz="4400" b="1" u="sng"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endParaRPr>
          </a:p>
        </p:txBody>
      </p:sp>
      <p:sp>
        <p:nvSpPr>
          <p:cNvPr id="7" name="Rectangle 6"/>
          <p:cNvSpPr/>
          <p:nvPr/>
        </p:nvSpPr>
        <p:spPr>
          <a:xfrm>
            <a:off x="7091560" y="3581400"/>
            <a:ext cx="1416393" cy="1015663"/>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rtl="1"/>
            <a:r>
              <a:rPr lang="ar-SA" sz="6000" b="1" u="sng"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rPr>
              <a:t>الاء:</a:t>
            </a:r>
            <a:endParaRPr lang="en-US" sz="6000" b="1" u="sng"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endParaRPr>
          </a:p>
        </p:txBody>
      </p:sp>
      <p:sp>
        <p:nvSpPr>
          <p:cNvPr id="8" name="Rectangle 7"/>
          <p:cNvSpPr/>
          <p:nvPr/>
        </p:nvSpPr>
        <p:spPr>
          <a:xfrm>
            <a:off x="4933476" y="3843617"/>
            <a:ext cx="2111475" cy="769441"/>
          </a:xfrm>
          <a:prstGeom prst="rect">
            <a:avLst/>
          </a:prstGeom>
        </p:spPr>
        <p:txBody>
          <a:bodyPr wrap="none">
            <a:spAutoFit/>
          </a:bodyPr>
          <a:lstStyle/>
          <a:p>
            <a:r>
              <a:rPr lang="ar-AE" sz="4400" b="1" dirty="0">
                <a:latin typeface="Traditional Arabic" pitchFamily="18" charset="-78"/>
                <a:cs typeface="Traditional Arabic" pitchFamily="18" charset="-78"/>
              </a:rPr>
              <a:t>لم نفهم شيئا</a:t>
            </a:r>
            <a:endParaRPr lang="en-US" sz="4400" b="1" dirty="0">
              <a:latin typeface="Traditional Arabic" pitchFamily="18" charset="-78"/>
              <a:cs typeface="Traditional Arabic" pitchFamily="18" charset="-78"/>
            </a:endParaRPr>
          </a:p>
        </p:txBody>
      </p:sp>
      <p:pic>
        <p:nvPicPr>
          <p:cNvPr id="27650" name="Picture 2" descr="http://store1.up-00.com/Jun11/uSL2801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5" y="1536571"/>
            <a:ext cx="3619500" cy="30003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9109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1000"/>
                                        <p:tgtEl>
                                          <p:spTgt spid="8"/>
                                        </p:tgtEl>
                                      </p:cBhvr>
                                    </p:animEffect>
                                    <p:anim calcmode="lin" valueType="num">
                                      <p:cBhvr>
                                        <p:cTn id="25" dur="1000" fill="hold"/>
                                        <p:tgtEl>
                                          <p:spTgt spid="8"/>
                                        </p:tgtEl>
                                        <p:attrNameLst>
                                          <p:attrName>ppt_x</p:attrName>
                                        </p:attrNameLst>
                                      </p:cBhvr>
                                      <p:tavLst>
                                        <p:tav tm="0">
                                          <p:val>
                                            <p:strVal val="#ppt_x"/>
                                          </p:val>
                                        </p:tav>
                                        <p:tav tm="100000">
                                          <p:val>
                                            <p:strVal val="#ppt_x"/>
                                          </p:val>
                                        </p:tav>
                                      </p:tavLst>
                                    </p:anim>
                                    <p:anim calcmode="lin" valueType="num">
                                      <p:cBhvr>
                                        <p:cTn id="2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16</a:t>
            </a:fld>
            <a:endParaRPr lang="en-US"/>
          </a:p>
        </p:txBody>
      </p:sp>
      <p:sp>
        <p:nvSpPr>
          <p:cNvPr id="3" name="Rectangle 2"/>
          <p:cNvSpPr/>
          <p:nvPr/>
        </p:nvSpPr>
        <p:spPr>
          <a:xfrm>
            <a:off x="301181" y="1565564"/>
            <a:ext cx="8534400" cy="3347070"/>
          </a:xfrm>
          <a:prstGeom prst="rect">
            <a:avLst/>
          </a:prstGeom>
          <a:solidFill>
            <a:schemeClr val="accent2">
              <a:lumMod val="20000"/>
              <a:lumOff val="80000"/>
            </a:schemeClr>
          </a:solidFill>
        </p:spPr>
        <p:style>
          <a:lnRef idx="2">
            <a:schemeClr val="accent2"/>
          </a:lnRef>
          <a:fillRef idx="1">
            <a:schemeClr val="lt1"/>
          </a:fillRef>
          <a:effectRef idx="0">
            <a:schemeClr val="accent2"/>
          </a:effectRef>
          <a:fontRef idx="minor">
            <a:schemeClr val="dk1"/>
          </a:fontRef>
        </p:style>
        <p:txBody>
          <a:bodyPr wrap="square">
            <a:spAutoFit/>
          </a:bodyPr>
          <a:lstStyle/>
          <a:p>
            <a:pPr algn="ctr" rtl="1">
              <a:lnSpc>
                <a:spcPct val="150000"/>
              </a:lnSpc>
            </a:pPr>
            <a:r>
              <a:rPr lang="ar-AE" sz="3600" b="1" dirty="0">
                <a:latin typeface="Traditional Arabic" pitchFamily="18" charset="-78"/>
                <a:cs typeface="Traditional Arabic" pitchFamily="18" charset="-78"/>
              </a:rPr>
              <a:t>حسنا صديقتاي الاء وسناء سأعمل على افهامكما. إن الحديقة التي نلعب فيها بكل بساطة متسخة تعج بالنفايات والقارورات طافحة بالأوراق والأكياس البلاستيكية. هل اكتفيتما بهذه المعلومات أم ما زلتما بحاجة لتوضيح أكثر</a:t>
            </a:r>
            <a:endParaRPr lang="en-US" sz="3600" b="1" dirty="0">
              <a:latin typeface="Traditional Arabic" pitchFamily="18" charset="-78"/>
              <a:cs typeface="Traditional Arabic" pitchFamily="18" charset="-78"/>
            </a:endParaRPr>
          </a:p>
        </p:txBody>
      </p:sp>
      <p:sp>
        <p:nvSpPr>
          <p:cNvPr id="4" name="Rectangle 3"/>
          <p:cNvSpPr/>
          <p:nvPr/>
        </p:nvSpPr>
        <p:spPr>
          <a:xfrm>
            <a:off x="0" y="-151150"/>
            <a:ext cx="9144000" cy="144655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8800" b="1" u="sng"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rPr>
              <a:t>عمر</a:t>
            </a:r>
            <a:endParaRPr lang="en-US" sz="6600" b="1" u="sng"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endParaRPr>
          </a:p>
        </p:txBody>
      </p:sp>
    </p:spTree>
    <p:extLst>
      <p:ext uri="{BB962C8B-B14F-4D97-AF65-F5344CB8AC3E}">
        <p14:creationId xmlns:p14="http://schemas.microsoft.com/office/powerpoint/2010/main" val="13981979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http://3.bp.blogspot.com/-61x8FOTSQ0Q/UOWA3lNQjJI/AAAAAAAAAMg/_Fe2-4S-buA/s1600/%D8%B9%D9%84%D8%A7%D9%85%D8%A9+%D8%AA%D8%B9%D8%AC%D8%A8.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8753" t="24633" r="31365" b="24934"/>
          <a:stretch/>
        </p:blipFill>
        <p:spPr bwMode="auto">
          <a:xfrm>
            <a:off x="304800" y="173548"/>
            <a:ext cx="1937520" cy="196005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2" name="Slide Number Placeholder 1"/>
          <p:cNvSpPr>
            <a:spLocks noGrp="1"/>
          </p:cNvSpPr>
          <p:nvPr>
            <p:ph type="sldNum" sz="quarter" idx="12"/>
          </p:nvPr>
        </p:nvSpPr>
        <p:spPr/>
        <p:txBody>
          <a:bodyPr/>
          <a:lstStyle/>
          <a:p>
            <a:fld id="{B6F15528-21DE-4FAA-801E-634DDDAF4B2B}" type="slidenum">
              <a:rPr lang="en-US" smtClean="0"/>
              <a:pPr/>
              <a:t>17</a:t>
            </a:fld>
            <a:endParaRPr lang="en-US"/>
          </a:p>
        </p:txBody>
      </p:sp>
      <p:sp>
        <p:nvSpPr>
          <p:cNvPr id="3" name="Rectangle 2"/>
          <p:cNvSpPr/>
          <p:nvPr/>
        </p:nvSpPr>
        <p:spPr>
          <a:xfrm>
            <a:off x="912470" y="2438400"/>
            <a:ext cx="7305205" cy="1754326"/>
          </a:xfrm>
          <a:prstGeom prst="rect">
            <a:avLst/>
          </a:prstGeom>
          <a:solidFill>
            <a:schemeClr val="accent2">
              <a:lumMod val="20000"/>
              <a:lumOff val="80000"/>
            </a:schemeClr>
          </a:solidFill>
        </p:spPr>
        <p:style>
          <a:lnRef idx="2">
            <a:schemeClr val="accent3"/>
          </a:lnRef>
          <a:fillRef idx="1">
            <a:schemeClr val="lt1"/>
          </a:fillRef>
          <a:effectRef idx="0">
            <a:schemeClr val="accent3"/>
          </a:effectRef>
          <a:fontRef idx="minor">
            <a:schemeClr val="dk1"/>
          </a:fontRef>
        </p:style>
        <p:txBody>
          <a:bodyPr wrap="none">
            <a:spAutoFit/>
          </a:bodyPr>
          <a:lstStyle/>
          <a:p>
            <a:pPr algn="ctr" rtl="1"/>
            <a:r>
              <a:rPr lang="ar-AE" sz="5400" b="1" dirty="0">
                <a:latin typeface="Traditional Arabic" pitchFamily="18" charset="-78"/>
                <a:cs typeface="Traditional Arabic" pitchFamily="18" charset="-78"/>
              </a:rPr>
              <a:t>هذا إذن</a:t>
            </a:r>
            <a:r>
              <a:rPr lang="ar-AE" sz="5400" b="1" dirty="0" smtClean="0">
                <a:latin typeface="Traditional Arabic" pitchFamily="18" charset="-78"/>
                <a:cs typeface="Traditional Arabic" pitchFamily="18" charset="-78"/>
              </a:rPr>
              <a:t>.</a:t>
            </a:r>
            <a:r>
              <a:rPr lang="ar-SA" sz="5400" b="1" dirty="0" smtClean="0">
                <a:latin typeface="Traditional Arabic" pitchFamily="18" charset="-78"/>
                <a:cs typeface="Traditional Arabic" pitchFamily="18" charset="-78"/>
              </a:rPr>
              <a:t>..</a:t>
            </a:r>
            <a:r>
              <a:rPr lang="ar-AE" sz="5400" b="1" dirty="0" smtClean="0">
                <a:latin typeface="Traditional Arabic" pitchFamily="18" charset="-78"/>
                <a:cs typeface="Traditional Arabic" pitchFamily="18" charset="-78"/>
              </a:rPr>
              <a:t> </a:t>
            </a:r>
            <a:endParaRPr lang="ar-SA" sz="5400" b="1" dirty="0" smtClean="0">
              <a:latin typeface="Traditional Arabic" pitchFamily="18" charset="-78"/>
              <a:cs typeface="Traditional Arabic" pitchFamily="18" charset="-78"/>
            </a:endParaRPr>
          </a:p>
          <a:p>
            <a:pPr algn="ctr" rtl="1"/>
            <a:r>
              <a:rPr lang="ar-AE" sz="5400" b="1" dirty="0" smtClean="0">
                <a:latin typeface="Traditional Arabic" pitchFamily="18" charset="-78"/>
                <a:cs typeface="Traditional Arabic" pitchFamily="18" charset="-78"/>
              </a:rPr>
              <a:t>ها </a:t>
            </a:r>
            <a:r>
              <a:rPr lang="ar-AE" sz="5400" b="1" dirty="0">
                <a:latin typeface="Traditional Arabic" pitchFamily="18" charset="-78"/>
                <a:cs typeface="Traditional Arabic" pitchFamily="18" charset="-78"/>
              </a:rPr>
              <a:t>ها ها ها ها حسبنا أن القيامة قامت</a:t>
            </a:r>
            <a:endParaRPr lang="en-US" sz="5400" b="1" dirty="0">
              <a:latin typeface="Traditional Arabic" pitchFamily="18" charset="-78"/>
              <a:cs typeface="Traditional Arabic" pitchFamily="18" charset="-78"/>
            </a:endParaRPr>
          </a:p>
        </p:txBody>
      </p:sp>
      <p:sp>
        <p:nvSpPr>
          <p:cNvPr id="4" name="Rectangle 3"/>
          <p:cNvSpPr/>
          <p:nvPr/>
        </p:nvSpPr>
        <p:spPr>
          <a:xfrm>
            <a:off x="-6928" y="491853"/>
            <a:ext cx="9144000" cy="1323439"/>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8000" b="1" u="sng"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rPr>
              <a:t>سناء</a:t>
            </a:r>
            <a:endParaRPr lang="en-US" sz="8000" b="1" u="sng"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endParaRPr>
          </a:p>
        </p:txBody>
      </p:sp>
    </p:spTree>
    <p:extLst>
      <p:ext uri="{BB962C8B-B14F-4D97-AF65-F5344CB8AC3E}">
        <p14:creationId xmlns:p14="http://schemas.microsoft.com/office/powerpoint/2010/main" val="25558273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18</a:t>
            </a:fld>
            <a:endParaRPr lang="en-US"/>
          </a:p>
        </p:txBody>
      </p:sp>
      <p:sp>
        <p:nvSpPr>
          <p:cNvPr id="3" name="Rectangle 2"/>
          <p:cNvSpPr/>
          <p:nvPr/>
        </p:nvSpPr>
        <p:spPr>
          <a:xfrm>
            <a:off x="366486" y="1536412"/>
            <a:ext cx="6949338" cy="584775"/>
          </a:xfrm>
          <a:prstGeom prst="rect">
            <a:avLst/>
          </a:prstGeom>
        </p:spPr>
        <p:txBody>
          <a:bodyPr wrap="none">
            <a:spAutoFit/>
          </a:bodyPr>
          <a:lstStyle/>
          <a:p>
            <a:r>
              <a:rPr lang="ar-AE" sz="3200" b="1" dirty="0">
                <a:latin typeface="Traditional Arabic" pitchFamily="18" charset="-78"/>
                <a:cs typeface="Traditional Arabic" pitchFamily="18" charset="-78"/>
              </a:rPr>
              <a:t>اسكتا واسمعا ولا تضحكا أبدا فمثلنا يجب أن يبكي وينزعج.</a:t>
            </a:r>
            <a:endParaRPr lang="en-US" sz="3200" b="1" dirty="0">
              <a:latin typeface="Traditional Arabic" pitchFamily="18" charset="-78"/>
              <a:cs typeface="Traditional Arabic" pitchFamily="18" charset="-78"/>
            </a:endParaRPr>
          </a:p>
        </p:txBody>
      </p:sp>
      <p:sp>
        <p:nvSpPr>
          <p:cNvPr id="4" name="Rectangle 3"/>
          <p:cNvSpPr/>
          <p:nvPr/>
        </p:nvSpPr>
        <p:spPr>
          <a:xfrm>
            <a:off x="-304800" y="1090136"/>
            <a:ext cx="9144000" cy="1107996"/>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rtl="1"/>
            <a:r>
              <a:rPr lang="ar-SA" sz="6600" b="1" u="sng"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rPr>
              <a:t>عمر:</a:t>
            </a:r>
            <a:endParaRPr lang="en-US" sz="4800" b="1" u="sng"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endParaRPr>
          </a:p>
        </p:txBody>
      </p:sp>
      <p:sp>
        <p:nvSpPr>
          <p:cNvPr id="5" name="Rectangle 4"/>
          <p:cNvSpPr/>
          <p:nvPr/>
        </p:nvSpPr>
        <p:spPr>
          <a:xfrm>
            <a:off x="678854" y="3266182"/>
            <a:ext cx="6636969" cy="1077218"/>
          </a:xfrm>
          <a:prstGeom prst="rect">
            <a:avLst/>
          </a:prstGeom>
        </p:spPr>
        <p:txBody>
          <a:bodyPr wrap="square">
            <a:spAutoFit/>
          </a:bodyPr>
          <a:lstStyle/>
          <a:p>
            <a:pPr algn="r" rtl="1"/>
            <a:r>
              <a:rPr lang="ar-AE" sz="3200" b="1" dirty="0">
                <a:latin typeface="Traditional Arabic" pitchFamily="18" charset="-78"/>
                <a:cs typeface="Traditional Arabic" pitchFamily="18" charset="-78"/>
              </a:rPr>
              <a:t>ماذا بك يا صديقي كأنك تحولت فجأة إلى واعظ أو مرشد اجتماعي.</a:t>
            </a:r>
            <a:endParaRPr lang="en-US" sz="3200" b="1" dirty="0">
              <a:latin typeface="Traditional Arabic" pitchFamily="18" charset="-78"/>
              <a:cs typeface="Traditional Arabic" pitchFamily="18" charset="-78"/>
            </a:endParaRPr>
          </a:p>
        </p:txBody>
      </p:sp>
      <p:sp>
        <p:nvSpPr>
          <p:cNvPr id="6" name="Rectangle 5"/>
          <p:cNvSpPr/>
          <p:nvPr/>
        </p:nvSpPr>
        <p:spPr>
          <a:xfrm>
            <a:off x="-330200" y="3048000"/>
            <a:ext cx="9144000" cy="1107996"/>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rtl="1"/>
            <a:r>
              <a:rPr lang="ar-SA" sz="6600" b="1" u="sng"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rPr>
              <a:t>الاء:</a:t>
            </a:r>
            <a:endParaRPr lang="en-US" sz="6600" b="1" u="sng"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endParaRPr>
          </a:p>
        </p:txBody>
      </p:sp>
    </p:spTree>
    <p:extLst>
      <p:ext uri="{BB962C8B-B14F-4D97-AF65-F5344CB8AC3E}">
        <p14:creationId xmlns:p14="http://schemas.microsoft.com/office/powerpoint/2010/main" val="3029638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19</a:t>
            </a:fld>
            <a:endParaRPr lang="en-US"/>
          </a:p>
        </p:txBody>
      </p:sp>
      <p:sp>
        <p:nvSpPr>
          <p:cNvPr id="3" name="Rectangle 2"/>
          <p:cNvSpPr/>
          <p:nvPr/>
        </p:nvSpPr>
        <p:spPr>
          <a:xfrm>
            <a:off x="228600" y="2057400"/>
            <a:ext cx="8610600" cy="2554545"/>
          </a:xfrm>
          <a:prstGeom prst="rect">
            <a:avLst/>
          </a:prstGeom>
          <a:solidFill>
            <a:schemeClr val="accent2">
              <a:lumMod val="20000"/>
              <a:lumOff val="80000"/>
            </a:schemeClr>
          </a:solidFill>
        </p:spPr>
        <p:style>
          <a:lnRef idx="2">
            <a:schemeClr val="accent1"/>
          </a:lnRef>
          <a:fillRef idx="1">
            <a:schemeClr val="lt1"/>
          </a:fillRef>
          <a:effectRef idx="0">
            <a:schemeClr val="accent1"/>
          </a:effectRef>
          <a:fontRef idx="minor">
            <a:schemeClr val="dk1"/>
          </a:fontRef>
        </p:style>
        <p:txBody>
          <a:bodyPr wrap="square">
            <a:spAutoFit/>
          </a:bodyPr>
          <a:lstStyle/>
          <a:p>
            <a:pPr algn="ctr" rtl="1"/>
            <a:r>
              <a:rPr lang="ar-AE" sz="4000" b="1" dirty="0">
                <a:latin typeface="Traditional Arabic" pitchFamily="18" charset="-78"/>
                <a:cs typeface="Traditional Arabic" pitchFamily="18" charset="-78"/>
              </a:rPr>
              <a:t>أنتما ماذا بكن؟ لم أعد اعرفكما، هل انتما حقا صديقتاي التي كنت أعتز بهما</a:t>
            </a:r>
            <a:r>
              <a:rPr lang="ar-AE" sz="4000" b="1" dirty="0" smtClean="0">
                <a:latin typeface="Traditional Arabic" pitchFamily="18" charset="-78"/>
                <a:cs typeface="Traditional Arabic" pitchFamily="18" charset="-78"/>
              </a:rPr>
              <a:t>؟</a:t>
            </a:r>
            <a:endParaRPr lang="ar-SA" sz="4000" b="1" dirty="0" smtClean="0">
              <a:latin typeface="Traditional Arabic" pitchFamily="18" charset="-78"/>
              <a:cs typeface="Traditional Arabic" pitchFamily="18" charset="-78"/>
            </a:endParaRPr>
          </a:p>
          <a:p>
            <a:pPr algn="ctr" rtl="1"/>
            <a:r>
              <a:rPr lang="ar-AE" sz="4000" b="1" dirty="0">
                <a:latin typeface="Traditional Arabic" pitchFamily="18" charset="-78"/>
                <a:cs typeface="Traditional Arabic" pitchFamily="18" charset="-78"/>
              </a:rPr>
              <a:t>كيف تقبلن اللعب داخل هذه المزبلة التي تحسب علينا حديقة</a:t>
            </a:r>
            <a:r>
              <a:rPr lang="ar-AE" sz="4000" b="1" dirty="0" smtClean="0">
                <a:latin typeface="Traditional Arabic" pitchFamily="18" charset="-78"/>
                <a:cs typeface="Traditional Arabic" pitchFamily="18" charset="-78"/>
              </a:rPr>
              <a:t>؟</a:t>
            </a:r>
            <a:endParaRPr lang="en-US" sz="4000" b="1" dirty="0">
              <a:latin typeface="Traditional Arabic" pitchFamily="18" charset="-78"/>
              <a:cs typeface="Traditional Arabic" pitchFamily="18" charset="-78"/>
            </a:endParaRPr>
          </a:p>
        </p:txBody>
      </p:sp>
      <p:sp>
        <p:nvSpPr>
          <p:cNvPr id="4" name="Rectangle 3"/>
          <p:cNvSpPr/>
          <p:nvPr/>
        </p:nvSpPr>
        <p:spPr>
          <a:xfrm>
            <a:off x="-152400" y="152400"/>
            <a:ext cx="9144000" cy="144655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8800" b="1" u="sng"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rPr>
              <a:t>عمر</a:t>
            </a:r>
            <a:endParaRPr lang="en-US" sz="6600" b="1" u="sng"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endParaRPr>
          </a:p>
        </p:txBody>
      </p:sp>
      <p:pic>
        <p:nvPicPr>
          <p:cNvPr id="23554" name="Picture 2" descr="http://1.bp.blogspot.com/_q3-BDbg2cNU/Slm1lYVgEQI/AAAAAAAAAOc/9kmcMYaw7VM/s400/%D8%B9%D9%84%D8%A7%D9%85%D9%87+%D8%AA%D8%B9%D8%AC%D8%A8+%D8%AC%D8%A7%D9%85%D8%AF%D9%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2912" y="174171"/>
            <a:ext cx="2896288"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89305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
        <p:nvSpPr>
          <p:cNvPr id="5" name="Rectangle 4"/>
          <p:cNvSpPr/>
          <p:nvPr/>
        </p:nvSpPr>
        <p:spPr>
          <a:xfrm>
            <a:off x="713509" y="1219200"/>
            <a:ext cx="7696200" cy="3727944"/>
          </a:xfrm>
          <a:prstGeom prst="rect">
            <a:avLst/>
          </a:prstGeom>
          <a:solidFill>
            <a:schemeClr val="accent2">
              <a:lumMod val="40000"/>
              <a:lumOff val="60000"/>
            </a:schemeClr>
          </a:solidFill>
        </p:spPr>
        <p:style>
          <a:lnRef idx="0">
            <a:schemeClr val="accent2"/>
          </a:lnRef>
          <a:fillRef idx="3">
            <a:schemeClr val="accent2"/>
          </a:fillRef>
          <a:effectRef idx="3">
            <a:schemeClr val="accent2"/>
          </a:effectRef>
          <a:fontRef idx="minor">
            <a:schemeClr val="lt1"/>
          </a:fontRef>
        </p:style>
        <p:txBody>
          <a:bodyPr wrap="square">
            <a:spAutoFit/>
          </a:bodyPr>
          <a:lstStyle/>
          <a:p>
            <a:pPr algn="ctr" rtl="1">
              <a:lnSpc>
                <a:spcPct val="150000"/>
              </a:lnSpc>
            </a:pPr>
            <a:r>
              <a:rPr lang="ar-AE" sz="5400" b="1" dirty="0" smtClean="0">
                <a:solidFill>
                  <a:sysClr val="windowText" lastClr="000000"/>
                </a:solidFill>
                <a:latin typeface="Traditional Arabic" pitchFamily="18" charset="-78"/>
                <a:cs typeface="Traditional Arabic" pitchFamily="18" charset="-78"/>
              </a:rPr>
              <a:t>ألاء </a:t>
            </a:r>
            <a:r>
              <a:rPr lang="ar-AE" sz="5400" b="1" dirty="0">
                <a:solidFill>
                  <a:sysClr val="windowText" lastClr="000000"/>
                </a:solidFill>
                <a:latin typeface="Traditional Arabic" pitchFamily="18" charset="-78"/>
                <a:cs typeface="Traditional Arabic" pitchFamily="18" charset="-78"/>
              </a:rPr>
              <a:t>وسناء أختان في يوم من الأيام فكرتا ماذا يمكن أن تلعبا، تناولتا الكرة الذهبية وذهبتا إلى الحديقة، وأخذن ينشدن.</a:t>
            </a:r>
            <a:endParaRPr lang="en-US" sz="5400" b="1" dirty="0">
              <a:solidFill>
                <a:sysClr val="windowText" lastClr="000000"/>
              </a:solidFill>
              <a:latin typeface="Traditional Arabic" pitchFamily="18" charset="-78"/>
              <a:cs typeface="Traditional Arabic" pitchFamily="18" charset="-78"/>
            </a:endParaRPr>
          </a:p>
        </p:txBody>
      </p:sp>
      <p:sp>
        <p:nvSpPr>
          <p:cNvPr id="6" name="Rectangle 5"/>
          <p:cNvSpPr/>
          <p:nvPr/>
        </p:nvSpPr>
        <p:spPr>
          <a:xfrm>
            <a:off x="0" y="0"/>
            <a:ext cx="9144000" cy="1107996"/>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6600" b="1" u="sng"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rPr>
              <a:t>الراوي</a:t>
            </a:r>
            <a:endParaRPr lang="en-US" sz="6600" b="1" u="sng"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endParaRPr>
          </a:p>
        </p:txBody>
      </p:sp>
    </p:spTree>
    <p:extLst>
      <p:ext uri="{BB962C8B-B14F-4D97-AF65-F5344CB8AC3E}">
        <p14:creationId xmlns:p14="http://schemas.microsoft.com/office/powerpoint/2010/main" val="16831061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20</a:t>
            </a:fld>
            <a:endParaRPr lang="en-US"/>
          </a:p>
        </p:txBody>
      </p:sp>
      <p:sp>
        <p:nvSpPr>
          <p:cNvPr id="3" name="Rectangle 2"/>
          <p:cNvSpPr/>
          <p:nvPr/>
        </p:nvSpPr>
        <p:spPr>
          <a:xfrm>
            <a:off x="692572" y="2017486"/>
            <a:ext cx="7758855" cy="2123658"/>
          </a:xfrm>
          <a:prstGeom prst="rect">
            <a:avLst/>
          </a:prstGeom>
          <a:solidFill>
            <a:schemeClr val="accent3">
              <a:lumMod val="20000"/>
              <a:lumOff val="80000"/>
            </a:schemeClr>
          </a:solidFill>
        </p:spPr>
        <p:style>
          <a:lnRef idx="2">
            <a:schemeClr val="accent2"/>
          </a:lnRef>
          <a:fillRef idx="1">
            <a:schemeClr val="lt1"/>
          </a:fillRef>
          <a:effectRef idx="0">
            <a:schemeClr val="accent2"/>
          </a:effectRef>
          <a:fontRef idx="minor">
            <a:schemeClr val="dk1"/>
          </a:fontRef>
        </p:style>
        <p:txBody>
          <a:bodyPr wrap="none">
            <a:spAutoFit/>
          </a:bodyPr>
          <a:lstStyle/>
          <a:p>
            <a:pPr algn="ctr" rtl="1"/>
            <a:r>
              <a:rPr lang="ar-AE" sz="6600" b="1" dirty="0">
                <a:latin typeface="Traditional Arabic" pitchFamily="18" charset="-78"/>
                <a:cs typeface="Traditional Arabic" pitchFamily="18" charset="-78"/>
              </a:rPr>
              <a:t>وهل هذا ذنبنا </a:t>
            </a:r>
            <a:r>
              <a:rPr lang="ar-AE" sz="6600" b="1" dirty="0" smtClean="0">
                <a:latin typeface="Traditional Arabic" pitchFamily="18" charset="-78"/>
                <a:cs typeface="Traditional Arabic" pitchFamily="18" charset="-78"/>
              </a:rPr>
              <a:t>نحن</a:t>
            </a:r>
            <a:r>
              <a:rPr lang="ar-SA" sz="6600" b="1" dirty="0" smtClean="0">
                <a:latin typeface="Traditional Arabic" pitchFamily="18" charset="-78"/>
                <a:cs typeface="Traditional Arabic" pitchFamily="18" charset="-78"/>
              </a:rPr>
              <a:t>؟</a:t>
            </a:r>
          </a:p>
          <a:p>
            <a:pPr algn="ctr" rtl="1"/>
            <a:r>
              <a:rPr lang="ar-AE" sz="6600" b="1" dirty="0" smtClean="0">
                <a:latin typeface="Traditional Arabic" pitchFamily="18" charset="-78"/>
                <a:cs typeface="Traditional Arabic" pitchFamily="18" charset="-78"/>
              </a:rPr>
              <a:t> إنها </a:t>
            </a:r>
            <a:r>
              <a:rPr lang="ar-AE" sz="6600" b="1" dirty="0">
                <a:latin typeface="Traditional Arabic" pitchFamily="18" charset="-78"/>
                <a:cs typeface="Traditional Arabic" pitchFamily="18" charset="-78"/>
              </a:rPr>
              <a:t>البلدية التي لا تقوم بواجبها.</a:t>
            </a:r>
            <a:endParaRPr lang="en-US" sz="6600" b="1" dirty="0">
              <a:latin typeface="Traditional Arabic" pitchFamily="18" charset="-78"/>
              <a:cs typeface="Traditional Arabic" pitchFamily="18" charset="-78"/>
            </a:endParaRPr>
          </a:p>
        </p:txBody>
      </p:sp>
      <p:sp>
        <p:nvSpPr>
          <p:cNvPr id="4" name="Rectangle 3"/>
          <p:cNvSpPr/>
          <p:nvPr/>
        </p:nvSpPr>
        <p:spPr>
          <a:xfrm>
            <a:off x="0" y="187404"/>
            <a:ext cx="9144000" cy="1323439"/>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8000" b="1" u="sng"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rPr>
              <a:t>سناء</a:t>
            </a:r>
            <a:endParaRPr lang="en-US" sz="8000" b="1" u="sng"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endParaRPr>
          </a:p>
        </p:txBody>
      </p:sp>
    </p:spTree>
    <p:extLst>
      <p:ext uri="{BB962C8B-B14F-4D97-AF65-F5344CB8AC3E}">
        <p14:creationId xmlns:p14="http://schemas.microsoft.com/office/powerpoint/2010/main" val="638213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21</a:t>
            </a:fld>
            <a:endParaRPr lang="en-US"/>
          </a:p>
        </p:txBody>
      </p:sp>
      <p:sp>
        <p:nvSpPr>
          <p:cNvPr id="3" name="Rectangle 2"/>
          <p:cNvSpPr/>
          <p:nvPr/>
        </p:nvSpPr>
        <p:spPr>
          <a:xfrm>
            <a:off x="685800" y="1828800"/>
            <a:ext cx="8001000" cy="2800767"/>
          </a:xfrm>
          <a:prstGeom prst="rect">
            <a:avLst/>
          </a:prstGeom>
          <a:solidFill>
            <a:schemeClr val="accent2">
              <a:lumMod val="20000"/>
              <a:lumOff val="80000"/>
            </a:schemeClr>
          </a:solidFill>
        </p:spPr>
        <p:style>
          <a:lnRef idx="2">
            <a:schemeClr val="accent3"/>
          </a:lnRef>
          <a:fillRef idx="1">
            <a:schemeClr val="lt1"/>
          </a:fillRef>
          <a:effectRef idx="0">
            <a:schemeClr val="accent3"/>
          </a:effectRef>
          <a:fontRef idx="minor">
            <a:schemeClr val="dk1"/>
          </a:fontRef>
        </p:style>
        <p:txBody>
          <a:bodyPr wrap="square">
            <a:spAutoFit/>
          </a:bodyPr>
          <a:lstStyle/>
          <a:p>
            <a:pPr algn="ctr" rtl="1"/>
            <a:r>
              <a:rPr lang="ar-AE" sz="4400" b="1" dirty="0">
                <a:latin typeface="Traditional Arabic" pitchFamily="18" charset="-78"/>
                <a:cs typeface="Traditional Arabic" pitchFamily="18" charset="-78"/>
              </a:rPr>
              <a:t>أنا معك يا صديقتي البلدية لها نصيبها في هذه المعضلة ولكننا نحن كذلك نساهم بنصيب وافر في تخريب البيئة بل ونزيد في صعوبة الأمر على المصالح المختصة.</a:t>
            </a:r>
            <a:endParaRPr lang="en-US" sz="4400" b="1" dirty="0">
              <a:latin typeface="Traditional Arabic" pitchFamily="18" charset="-78"/>
              <a:cs typeface="Traditional Arabic" pitchFamily="18" charset="-78"/>
            </a:endParaRPr>
          </a:p>
        </p:txBody>
      </p:sp>
      <p:sp>
        <p:nvSpPr>
          <p:cNvPr id="4" name="Rectangle 3"/>
          <p:cNvSpPr/>
          <p:nvPr/>
        </p:nvSpPr>
        <p:spPr>
          <a:xfrm>
            <a:off x="-3619" y="0"/>
            <a:ext cx="9144000" cy="144655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8800" b="1" u="sng"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rPr>
              <a:t>عمر</a:t>
            </a:r>
            <a:endParaRPr lang="en-US" sz="6600" b="1" u="sng"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endParaRPr>
          </a:p>
        </p:txBody>
      </p:sp>
    </p:spTree>
    <p:extLst>
      <p:ext uri="{BB962C8B-B14F-4D97-AF65-F5344CB8AC3E}">
        <p14:creationId xmlns:p14="http://schemas.microsoft.com/office/powerpoint/2010/main" val="7032400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22</a:t>
            </a:fld>
            <a:endParaRPr lang="en-US"/>
          </a:p>
        </p:txBody>
      </p:sp>
      <p:sp>
        <p:nvSpPr>
          <p:cNvPr id="3" name="Rectangle 2"/>
          <p:cNvSpPr/>
          <p:nvPr/>
        </p:nvSpPr>
        <p:spPr>
          <a:xfrm>
            <a:off x="3264078" y="1316901"/>
            <a:ext cx="4261103" cy="707886"/>
          </a:xfrm>
          <a:prstGeom prst="rect">
            <a:avLst/>
          </a:prstGeom>
        </p:spPr>
        <p:txBody>
          <a:bodyPr wrap="none">
            <a:spAutoFit/>
          </a:bodyPr>
          <a:lstStyle/>
          <a:p>
            <a:pPr algn="r" rtl="1"/>
            <a:r>
              <a:rPr lang="ar-AE" sz="4000" b="1" dirty="0">
                <a:latin typeface="Traditional Arabic" pitchFamily="18" charset="-78"/>
                <a:cs typeface="Traditional Arabic" pitchFamily="18" charset="-78"/>
              </a:rPr>
              <a:t>إن هذا كلاما كبيرا يا صديقي.</a:t>
            </a:r>
            <a:endParaRPr lang="en-US" sz="4000" b="1" dirty="0">
              <a:latin typeface="Traditional Arabic" pitchFamily="18" charset="-78"/>
              <a:cs typeface="Traditional Arabic" pitchFamily="18" charset="-78"/>
            </a:endParaRPr>
          </a:p>
        </p:txBody>
      </p:sp>
      <p:sp>
        <p:nvSpPr>
          <p:cNvPr id="4" name="Rectangle 3"/>
          <p:cNvSpPr/>
          <p:nvPr/>
        </p:nvSpPr>
        <p:spPr>
          <a:xfrm>
            <a:off x="381000" y="2674947"/>
            <a:ext cx="6994204" cy="1323439"/>
          </a:xfrm>
          <a:prstGeom prst="rect">
            <a:avLst/>
          </a:prstGeom>
        </p:spPr>
        <p:txBody>
          <a:bodyPr wrap="square">
            <a:spAutoFit/>
          </a:bodyPr>
          <a:lstStyle/>
          <a:p>
            <a:pPr algn="r" rtl="1"/>
            <a:r>
              <a:rPr lang="ar-AE" sz="4000" b="1" dirty="0">
                <a:latin typeface="Traditional Arabic" pitchFamily="18" charset="-78"/>
                <a:cs typeface="Traditional Arabic" pitchFamily="18" charset="-78"/>
              </a:rPr>
              <a:t>لهذا فلا بد من جلسة مستعجلة لدراسة الموضوع وتدارك العواقب.</a:t>
            </a:r>
            <a:endParaRPr lang="en-US" sz="4000" b="1" dirty="0">
              <a:latin typeface="Traditional Arabic" pitchFamily="18" charset="-78"/>
              <a:cs typeface="Traditional Arabic" pitchFamily="18" charset="-78"/>
            </a:endParaRPr>
          </a:p>
        </p:txBody>
      </p:sp>
      <p:sp>
        <p:nvSpPr>
          <p:cNvPr id="5" name="Rectangle 4"/>
          <p:cNvSpPr/>
          <p:nvPr/>
        </p:nvSpPr>
        <p:spPr>
          <a:xfrm>
            <a:off x="7106690" y="2438400"/>
            <a:ext cx="1768796" cy="1015663"/>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rtl="1"/>
            <a:r>
              <a:rPr lang="ar-SA" sz="6000" b="1" u="sng"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rPr>
              <a:t>سناء:</a:t>
            </a:r>
            <a:endParaRPr lang="en-US" sz="6000" b="1" u="sng"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endParaRPr>
          </a:p>
        </p:txBody>
      </p:sp>
      <p:sp>
        <p:nvSpPr>
          <p:cNvPr id="6" name="Rectangle 5"/>
          <p:cNvSpPr/>
          <p:nvPr/>
        </p:nvSpPr>
        <p:spPr>
          <a:xfrm>
            <a:off x="1219200" y="976691"/>
            <a:ext cx="7620000" cy="1015663"/>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rtl="1"/>
            <a:r>
              <a:rPr lang="ar-SA" sz="6000" b="1" u="sng"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rPr>
              <a:t>الاء:</a:t>
            </a:r>
            <a:endParaRPr lang="en-US" sz="6000" b="1" u="sng"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endParaRPr>
          </a:p>
        </p:txBody>
      </p:sp>
    </p:spTree>
    <p:extLst>
      <p:ext uri="{BB962C8B-B14F-4D97-AF65-F5344CB8AC3E}">
        <p14:creationId xmlns:p14="http://schemas.microsoft.com/office/powerpoint/2010/main" val="2004912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23</a:t>
            </a:fld>
            <a:endParaRPr lang="en-US"/>
          </a:p>
        </p:txBody>
      </p:sp>
      <p:sp>
        <p:nvSpPr>
          <p:cNvPr id="3" name="Rectangle 2"/>
          <p:cNvSpPr/>
          <p:nvPr/>
        </p:nvSpPr>
        <p:spPr>
          <a:xfrm>
            <a:off x="304800" y="1905000"/>
            <a:ext cx="8534400" cy="2585323"/>
          </a:xfrm>
          <a:prstGeom prst="rect">
            <a:avLst/>
          </a:prstGeom>
          <a:solidFill>
            <a:schemeClr val="accent2">
              <a:lumMod val="20000"/>
              <a:lumOff val="80000"/>
            </a:schemeClr>
          </a:solidFill>
        </p:spPr>
        <p:style>
          <a:lnRef idx="2">
            <a:schemeClr val="dk1"/>
          </a:lnRef>
          <a:fillRef idx="1">
            <a:schemeClr val="lt1"/>
          </a:fillRef>
          <a:effectRef idx="0">
            <a:schemeClr val="dk1"/>
          </a:effectRef>
          <a:fontRef idx="minor">
            <a:schemeClr val="dk1"/>
          </a:fontRef>
        </p:style>
        <p:txBody>
          <a:bodyPr wrap="square">
            <a:spAutoFit/>
          </a:bodyPr>
          <a:lstStyle/>
          <a:p>
            <a:pPr algn="ctr" rtl="1">
              <a:lnSpc>
                <a:spcPct val="150000"/>
              </a:lnSpc>
            </a:pPr>
            <a:r>
              <a:rPr lang="ar-AE" sz="3600" b="1" dirty="0">
                <a:latin typeface="Traditional Arabic" pitchFamily="18" charset="-78"/>
                <a:cs typeface="Traditional Arabic" pitchFamily="18" charset="-78"/>
              </a:rPr>
              <a:t>ليس هذا وقت الجلسات فالأيام تسرقنا شيئا فشيئا حياتنا أصبحت مهددة لا الطبيعة استمرت في بهائها ولا الهواء استمر في نقاءه وتصوروا معي لو أصابت هذه الآفة أجسادنا كيف ستكون عقولنا؟</a:t>
            </a:r>
            <a:endParaRPr lang="en-US" sz="3600" b="1" dirty="0">
              <a:latin typeface="Traditional Arabic" pitchFamily="18" charset="-78"/>
              <a:cs typeface="Traditional Arabic" pitchFamily="18" charset="-78"/>
            </a:endParaRPr>
          </a:p>
        </p:txBody>
      </p:sp>
      <p:sp>
        <p:nvSpPr>
          <p:cNvPr id="4" name="Rectangle 3"/>
          <p:cNvSpPr/>
          <p:nvPr/>
        </p:nvSpPr>
        <p:spPr>
          <a:xfrm>
            <a:off x="-3619" y="0"/>
            <a:ext cx="9144000" cy="144655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8800" b="1" u="sng"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rPr>
              <a:t>عمر</a:t>
            </a:r>
            <a:endParaRPr lang="en-US" sz="6600" b="1" u="sng"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endParaRPr>
          </a:p>
        </p:txBody>
      </p:sp>
    </p:spTree>
    <p:extLst>
      <p:ext uri="{BB962C8B-B14F-4D97-AF65-F5344CB8AC3E}">
        <p14:creationId xmlns:p14="http://schemas.microsoft.com/office/powerpoint/2010/main" val="25314912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24</a:t>
            </a:fld>
            <a:endParaRPr lang="en-US"/>
          </a:p>
        </p:txBody>
      </p:sp>
      <p:sp>
        <p:nvSpPr>
          <p:cNvPr id="3" name="Rectangle 2"/>
          <p:cNvSpPr/>
          <p:nvPr/>
        </p:nvSpPr>
        <p:spPr>
          <a:xfrm>
            <a:off x="684829" y="1447800"/>
            <a:ext cx="7848600" cy="3416320"/>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algn="ctr" rtl="1">
              <a:lnSpc>
                <a:spcPct val="150000"/>
              </a:lnSpc>
            </a:pPr>
            <a:r>
              <a:rPr lang="ar-AE" sz="4800" b="1" dirty="0">
                <a:latin typeface="Traditional Arabic" pitchFamily="18" charset="-78"/>
                <a:cs typeface="Traditional Arabic" pitchFamily="18" charset="-78"/>
              </a:rPr>
              <a:t>معك كل الحق يا صديقي </a:t>
            </a:r>
            <a:endParaRPr lang="ar-SA" sz="4800" b="1" dirty="0" smtClean="0">
              <a:latin typeface="Traditional Arabic" pitchFamily="18" charset="-78"/>
              <a:cs typeface="Traditional Arabic" pitchFamily="18" charset="-78"/>
            </a:endParaRPr>
          </a:p>
          <a:p>
            <a:pPr algn="ctr" rtl="1">
              <a:lnSpc>
                <a:spcPct val="150000"/>
              </a:lnSpc>
            </a:pPr>
            <a:r>
              <a:rPr lang="ar-AE" sz="4800" b="1" dirty="0" smtClean="0">
                <a:latin typeface="Traditional Arabic" pitchFamily="18" charset="-78"/>
                <a:cs typeface="Traditional Arabic" pitchFamily="18" charset="-78"/>
              </a:rPr>
              <a:t>فالمثل </a:t>
            </a:r>
            <a:r>
              <a:rPr lang="ar-AE" sz="4800" b="1" dirty="0">
                <a:latin typeface="Traditional Arabic" pitchFamily="18" charset="-78"/>
                <a:cs typeface="Traditional Arabic" pitchFamily="18" charset="-78"/>
              </a:rPr>
              <a:t>يقول: "العقل السليم في الجسم السليم".</a:t>
            </a:r>
            <a:endParaRPr lang="en-US" sz="4800" b="1" dirty="0">
              <a:latin typeface="Traditional Arabic" pitchFamily="18" charset="-78"/>
              <a:cs typeface="Traditional Arabic" pitchFamily="18" charset="-78"/>
            </a:endParaRPr>
          </a:p>
        </p:txBody>
      </p:sp>
      <p:sp>
        <p:nvSpPr>
          <p:cNvPr id="4" name="Rectangle 3"/>
          <p:cNvSpPr/>
          <p:nvPr/>
        </p:nvSpPr>
        <p:spPr>
          <a:xfrm>
            <a:off x="0" y="95071"/>
            <a:ext cx="9144000" cy="1200329"/>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7200" b="1" u="sng"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rPr>
              <a:t>الاء</a:t>
            </a:r>
            <a:endParaRPr lang="en-US" sz="7200" b="1" u="sng"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endParaRPr>
          </a:p>
        </p:txBody>
      </p:sp>
    </p:spTree>
    <p:extLst>
      <p:ext uri="{BB962C8B-B14F-4D97-AF65-F5344CB8AC3E}">
        <p14:creationId xmlns:p14="http://schemas.microsoft.com/office/powerpoint/2010/main" val="36470242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25</a:t>
            </a:fld>
            <a:endParaRPr lang="en-US"/>
          </a:p>
        </p:txBody>
      </p:sp>
      <p:sp>
        <p:nvSpPr>
          <p:cNvPr id="3" name="Rectangle 2"/>
          <p:cNvSpPr/>
          <p:nvPr/>
        </p:nvSpPr>
        <p:spPr>
          <a:xfrm>
            <a:off x="1101281" y="1752600"/>
            <a:ext cx="6934199" cy="2862322"/>
          </a:xfrm>
          <a:prstGeom prst="rect">
            <a:avLst/>
          </a:prstGeom>
        </p:spPr>
        <p:txBody>
          <a:bodyPr wrap="square">
            <a:spAutoFit/>
          </a:bodyPr>
          <a:lstStyle/>
          <a:p>
            <a:pPr algn="ctr" rtl="1">
              <a:lnSpc>
                <a:spcPct val="150000"/>
              </a:lnSpc>
            </a:pPr>
            <a:r>
              <a:rPr lang="ar-AE" sz="4000" b="1" dirty="0">
                <a:latin typeface="Traditional Arabic" pitchFamily="18" charset="-78"/>
                <a:cs typeface="Traditional Arabic" pitchFamily="18" charset="-78"/>
              </a:rPr>
              <a:t> لا تنسوا كذلك السياحة كيف ستحقق بلادنا الأرباح منها ونحن لا نستطيع جمع نفاياتنا واستغلالها بالطريقة الصحيحة.</a:t>
            </a:r>
            <a:endParaRPr lang="en-US" sz="4000" b="1" dirty="0">
              <a:latin typeface="Traditional Arabic" pitchFamily="18" charset="-78"/>
              <a:cs typeface="Traditional Arabic" pitchFamily="18" charset="-78"/>
            </a:endParaRPr>
          </a:p>
        </p:txBody>
      </p:sp>
      <p:sp>
        <p:nvSpPr>
          <p:cNvPr id="4" name="Rectangle 3"/>
          <p:cNvSpPr/>
          <p:nvPr/>
        </p:nvSpPr>
        <p:spPr>
          <a:xfrm>
            <a:off x="-3619" y="0"/>
            <a:ext cx="9144000" cy="144655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8800" b="1" u="sng"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rPr>
              <a:t>عمر</a:t>
            </a:r>
            <a:endParaRPr lang="en-US" sz="6600" b="1" u="sng"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endParaRPr>
          </a:p>
        </p:txBody>
      </p:sp>
    </p:spTree>
    <p:extLst>
      <p:ext uri="{BB962C8B-B14F-4D97-AF65-F5344CB8AC3E}">
        <p14:creationId xmlns:p14="http://schemas.microsoft.com/office/powerpoint/2010/main" val="265481717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26</a:t>
            </a:fld>
            <a:endParaRPr lang="en-US"/>
          </a:p>
        </p:txBody>
      </p:sp>
      <p:sp>
        <p:nvSpPr>
          <p:cNvPr id="3" name="Rectangle 2"/>
          <p:cNvSpPr/>
          <p:nvPr/>
        </p:nvSpPr>
        <p:spPr>
          <a:xfrm>
            <a:off x="34636" y="1828800"/>
            <a:ext cx="9109364" cy="2123658"/>
          </a:xfrm>
          <a:prstGeom prst="rect">
            <a:avLst/>
          </a:prstGeom>
          <a:solidFill>
            <a:schemeClr val="accent2">
              <a:lumMod val="20000"/>
              <a:lumOff val="80000"/>
            </a:schemeClr>
          </a:solidFill>
        </p:spPr>
        <p:txBody>
          <a:bodyPr wrap="square">
            <a:spAutoFit/>
          </a:bodyPr>
          <a:lstStyle/>
          <a:p>
            <a:pPr algn="ctr" rtl="1">
              <a:lnSpc>
                <a:spcPct val="150000"/>
              </a:lnSpc>
            </a:pPr>
            <a:r>
              <a:rPr lang="ar-AE" sz="4400" b="1" dirty="0">
                <a:latin typeface="Traditional Arabic" pitchFamily="18" charset="-78"/>
                <a:cs typeface="Traditional Arabic" pitchFamily="18" charset="-78"/>
              </a:rPr>
              <a:t>ولكنها نفايات ماذا تقصد باستغلالها بالطريقة الصحيحة وهل النفايات تستغل</a:t>
            </a:r>
            <a:endParaRPr lang="en-US" sz="4400" b="1" dirty="0">
              <a:latin typeface="Traditional Arabic" pitchFamily="18" charset="-78"/>
              <a:cs typeface="Traditional Arabic" pitchFamily="18" charset="-78"/>
            </a:endParaRPr>
          </a:p>
        </p:txBody>
      </p:sp>
      <p:sp>
        <p:nvSpPr>
          <p:cNvPr id="4" name="Rectangle 3"/>
          <p:cNvSpPr/>
          <p:nvPr/>
        </p:nvSpPr>
        <p:spPr>
          <a:xfrm>
            <a:off x="-34636" y="228600"/>
            <a:ext cx="9144000" cy="1107996"/>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6600" b="1" u="sng"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rPr>
              <a:t>سناء</a:t>
            </a:r>
            <a:endParaRPr lang="en-US" sz="6600" b="1" u="sng"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endParaRPr>
          </a:p>
        </p:txBody>
      </p:sp>
    </p:spTree>
    <p:extLst>
      <p:ext uri="{BB962C8B-B14F-4D97-AF65-F5344CB8AC3E}">
        <p14:creationId xmlns:p14="http://schemas.microsoft.com/office/powerpoint/2010/main" val="343507943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27</a:t>
            </a:fld>
            <a:endParaRPr lang="en-US"/>
          </a:p>
        </p:txBody>
      </p:sp>
      <p:sp>
        <p:nvSpPr>
          <p:cNvPr id="3" name="Rectangle 2"/>
          <p:cNvSpPr/>
          <p:nvPr/>
        </p:nvSpPr>
        <p:spPr>
          <a:xfrm>
            <a:off x="914400" y="1981200"/>
            <a:ext cx="7620000" cy="2554545"/>
          </a:xfrm>
          <a:prstGeom prst="rect">
            <a:avLst/>
          </a:prstGeom>
          <a:solidFill>
            <a:schemeClr val="accent2">
              <a:lumMod val="20000"/>
              <a:lumOff val="80000"/>
            </a:schemeClr>
          </a:solidFill>
        </p:spPr>
        <p:style>
          <a:lnRef idx="2">
            <a:schemeClr val="accent3"/>
          </a:lnRef>
          <a:fillRef idx="1">
            <a:schemeClr val="lt1"/>
          </a:fillRef>
          <a:effectRef idx="0">
            <a:schemeClr val="accent3"/>
          </a:effectRef>
          <a:fontRef idx="minor">
            <a:schemeClr val="dk1"/>
          </a:fontRef>
        </p:style>
        <p:txBody>
          <a:bodyPr wrap="square">
            <a:spAutoFit/>
          </a:bodyPr>
          <a:lstStyle/>
          <a:p>
            <a:pPr algn="ctr" rtl="1">
              <a:lnSpc>
                <a:spcPct val="200000"/>
              </a:lnSpc>
            </a:pPr>
            <a:r>
              <a:rPr lang="ar-AE" sz="4000" dirty="0">
                <a:latin typeface="Traditional Arabic" pitchFamily="18" charset="-78"/>
                <a:cs typeface="Traditional Arabic" pitchFamily="18" charset="-78"/>
              </a:rPr>
              <a:t>طبعا تستغل من خلال إعادة تصنيعها من جديد لأغراض مختلفة. أتعرفا ما أكثر المواد التي تسبب كل هذا التلوث.</a:t>
            </a:r>
            <a:endParaRPr lang="en-US" sz="4000" dirty="0">
              <a:latin typeface="Traditional Arabic" pitchFamily="18" charset="-78"/>
              <a:cs typeface="Traditional Arabic" pitchFamily="18" charset="-78"/>
            </a:endParaRPr>
          </a:p>
        </p:txBody>
      </p:sp>
      <p:sp>
        <p:nvSpPr>
          <p:cNvPr id="4" name="Rectangle 3"/>
          <p:cNvSpPr/>
          <p:nvPr/>
        </p:nvSpPr>
        <p:spPr>
          <a:xfrm>
            <a:off x="-3619" y="0"/>
            <a:ext cx="9144000" cy="144655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8800" b="1" u="sng"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rPr>
              <a:t>عمر</a:t>
            </a:r>
            <a:endParaRPr lang="en-US" sz="6600" b="1" u="sng"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endParaRPr>
          </a:p>
        </p:txBody>
      </p:sp>
    </p:spTree>
    <p:extLst>
      <p:ext uri="{BB962C8B-B14F-4D97-AF65-F5344CB8AC3E}">
        <p14:creationId xmlns:p14="http://schemas.microsoft.com/office/powerpoint/2010/main" val="108730561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28</a:t>
            </a:fld>
            <a:endParaRPr lang="en-US"/>
          </a:p>
        </p:txBody>
      </p:sp>
      <p:sp>
        <p:nvSpPr>
          <p:cNvPr id="3" name="Rectangle 2"/>
          <p:cNvSpPr/>
          <p:nvPr/>
        </p:nvSpPr>
        <p:spPr>
          <a:xfrm>
            <a:off x="2057400" y="1981200"/>
            <a:ext cx="5400837" cy="2215991"/>
          </a:xfrm>
          <a:prstGeom prst="rect">
            <a:avLst/>
          </a:prstGeom>
          <a:solidFill>
            <a:schemeClr val="accent3">
              <a:lumMod val="20000"/>
              <a:lumOff val="80000"/>
            </a:schemeClr>
          </a:solidFill>
        </p:spPr>
        <p:txBody>
          <a:bodyPr wrap="none">
            <a:spAutoFit/>
          </a:bodyPr>
          <a:lstStyle/>
          <a:p>
            <a:pPr algn="ctr" rtl="1">
              <a:lnSpc>
                <a:spcPct val="150000"/>
              </a:lnSpc>
            </a:pPr>
            <a:r>
              <a:rPr lang="ar-AE" sz="4800" b="1" dirty="0">
                <a:latin typeface="Traditional Arabic" pitchFamily="18" charset="-78"/>
                <a:cs typeface="Traditional Arabic" pitchFamily="18" charset="-78"/>
              </a:rPr>
              <a:t>حقا ما الذي يسبب </a:t>
            </a:r>
            <a:endParaRPr lang="ar-SA" sz="4800" b="1" dirty="0" smtClean="0">
              <a:latin typeface="Traditional Arabic" pitchFamily="18" charset="-78"/>
              <a:cs typeface="Traditional Arabic" pitchFamily="18" charset="-78"/>
            </a:endParaRPr>
          </a:p>
          <a:p>
            <a:pPr algn="ctr" rtl="1">
              <a:lnSpc>
                <a:spcPct val="150000"/>
              </a:lnSpc>
            </a:pPr>
            <a:r>
              <a:rPr lang="ar-AE" sz="4800" b="1" dirty="0" smtClean="0">
                <a:latin typeface="Traditional Arabic" pitchFamily="18" charset="-78"/>
                <a:cs typeface="Traditional Arabic" pitchFamily="18" charset="-78"/>
              </a:rPr>
              <a:t>كل </a:t>
            </a:r>
            <a:r>
              <a:rPr lang="ar-AE" sz="4800" b="1" dirty="0">
                <a:latin typeface="Traditional Arabic" pitchFamily="18" charset="-78"/>
                <a:cs typeface="Traditional Arabic" pitchFamily="18" charset="-78"/>
              </a:rPr>
              <a:t>هذا الخطر والتلوث </a:t>
            </a:r>
            <a:r>
              <a:rPr lang="ar-AE" sz="4800" b="1" dirty="0" smtClean="0">
                <a:latin typeface="Traditional Arabic" pitchFamily="18" charset="-78"/>
                <a:cs typeface="Traditional Arabic" pitchFamily="18" charset="-78"/>
              </a:rPr>
              <a:t>البيئي</a:t>
            </a:r>
            <a:r>
              <a:rPr lang="ar-SA" sz="4800" b="1" dirty="0" smtClean="0">
                <a:latin typeface="Traditional Arabic" pitchFamily="18" charset="-78"/>
                <a:cs typeface="Traditional Arabic" pitchFamily="18" charset="-78"/>
              </a:rPr>
              <a:t>؟</a:t>
            </a:r>
            <a:endParaRPr lang="en-US" sz="4800" b="1" dirty="0">
              <a:latin typeface="Traditional Arabic" pitchFamily="18" charset="-78"/>
              <a:cs typeface="Traditional Arabic" pitchFamily="18" charset="-78"/>
            </a:endParaRPr>
          </a:p>
        </p:txBody>
      </p:sp>
      <p:sp>
        <p:nvSpPr>
          <p:cNvPr id="4" name="Rectangle 3"/>
          <p:cNvSpPr/>
          <p:nvPr/>
        </p:nvSpPr>
        <p:spPr>
          <a:xfrm>
            <a:off x="64838" y="443345"/>
            <a:ext cx="9144000" cy="1107996"/>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6600" b="1" u="sng"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rPr>
              <a:t>الاء</a:t>
            </a:r>
            <a:endParaRPr lang="en-US" sz="6600" b="1" u="sng"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endParaRPr>
          </a:p>
        </p:txBody>
      </p:sp>
    </p:spTree>
    <p:extLst>
      <p:ext uri="{BB962C8B-B14F-4D97-AF65-F5344CB8AC3E}">
        <p14:creationId xmlns:p14="http://schemas.microsoft.com/office/powerpoint/2010/main" val="63383243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29</a:t>
            </a:fld>
            <a:endParaRPr lang="en-US"/>
          </a:p>
        </p:txBody>
      </p:sp>
      <p:sp>
        <p:nvSpPr>
          <p:cNvPr id="3" name="Rectangle 2"/>
          <p:cNvSpPr/>
          <p:nvPr/>
        </p:nvSpPr>
        <p:spPr>
          <a:xfrm>
            <a:off x="1217383" y="1297052"/>
            <a:ext cx="6252033" cy="707886"/>
          </a:xfrm>
          <a:prstGeom prst="rect">
            <a:avLst/>
          </a:prstGeom>
        </p:spPr>
        <p:txBody>
          <a:bodyPr wrap="none">
            <a:spAutoFit/>
          </a:bodyPr>
          <a:lstStyle/>
          <a:p>
            <a:r>
              <a:rPr lang="ar-AE" sz="4000" b="1" dirty="0">
                <a:latin typeface="Traditional Arabic" pitchFamily="18" charset="-78"/>
                <a:cs typeface="Traditional Arabic" pitchFamily="18" charset="-78"/>
              </a:rPr>
              <a:t>إنه ذلك المركب اللعين المسمى </a:t>
            </a:r>
            <a:r>
              <a:rPr lang="ar-AE" sz="4000" b="1" dirty="0" smtClean="0">
                <a:latin typeface="Traditional Arabic" pitchFamily="18" charset="-78"/>
                <a:cs typeface="Traditional Arabic" pitchFamily="18" charset="-78"/>
              </a:rPr>
              <a:t>بالبلاستيك</a:t>
            </a:r>
            <a:endParaRPr lang="en-US" sz="4000" b="1" dirty="0">
              <a:latin typeface="Traditional Arabic" pitchFamily="18" charset="-78"/>
              <a:cs typeface="Traditional Arabic" pitchFamily="18" charset="-78"/>
            </a:endParaRPr>
          </a:p>
        </p:txBody>
      </p:sp>
      <p:sp>
        <p:nvSpPr>
          <p:cNvPr id="4" name="Rectangle 3"/>
          <p:cNvSpPr/>
          <p:nvPr/>
        </p:nvSpPr>
        <p:spPr>
          <a:xfrm>
            <a:off x="5468246" y="2902206"/>
            <a:ext cx="1879041" cy="707886"/>
          </a:xfrm>
          <a:prstGeom prst="rect">
            <a:avLst/>
          </a:prstGeom>
        </p:spPr>
        <p:txBody>
          <a:bodyPr wrap="none">
            <a:spAutoFit/>
          </a:bodyPr>
          <a:lstStyle/>
          <a:p>
            <a:r>
              <a:rPr lang="ar-AE" sz="4000" b="1" dirty="0">
                <a:latin typeface="Traditional Arabic" pitchFamily="18" charset="-78"/>
                <a:cs typeface="Traditional Arabic" pitchFamily="18" charset="-78"/>
              </a:rPr>
              <a:t>البلاستيك؟!</a:t>
            </a:r>
            <a:endParaRPr lang="en-US" sz="4000" b="1" dirty="0">
              <a:latin typeface="Traditional Arabic" pitchFamily="18" charset="-78"/>
              <a:cs typeface="Traditional Arabic" pitchFamily="18" charset="-78"/>
            </a:endParaRPr>
          </a:p>
        </p:txBody>
      </p:sp>
      <p:sp>
        <p:nvSpPr>
          <p:cNvPr id="5" name="Rectangle 4"/>
          <p:cNvSpPr/>
          <p:nvPr/>
        </p:nvSpPr>
        <p:spPr>
          <a:xfrm>
            <a:off x="-228600" y="1001149"/>
            <a:ext cx="9144000" cy="1015663"/>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rtl="1"/>
            <a:r>
              <a:rPr lang="ar-SA" sz="6000" b="1" u="sng"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rPr>
              <a:t>عمر:</a:t>
            </a:r>
            <a:endParaRPr lang="en-US" sz="4400" b="1" u="sng"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endParaRPr>
          </a:p>
        </p:txBody>
      </p:sp>
      <p:sp>
        <p:nvSpPr>
          <p:cNvPr id="6" name="Rectangle 5"/>
          <p:cNvSpPr/>
          <p:nvPr/>
        </p:nvSpPr>
        <p:spPr>
          <a:xfrm>
            <a:off x="2021092" y="2590800"/>
            <a:ext cx="6894308" cy="1015663"/>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rtl="1"/>
            <a:r>
              <a:rPr lang="ar-SA" sz="6000" b="1" u="sng"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rPr>
              <a:t>سناء:</a:t>
            </a:r>
            <a:endParaRPr lang="en-US" sz="6000" b="1" u="sng"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endParaRPr>
          </a:p>
        </p:txBody>
      </p:sp>
    </p:spTree>
    <p:extLst>
      <p:ext uri="{BB962C8B-B14F-4D97-AF65-F5344CB8AC3E}">
        <p14:creationId xmlns:p14="http://schemas.microsoft.com/office/powerpoint/2010/main" val="234448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pic>
        <p:nvPicPr>
          <p:cNvPr id="1026" name="Picture 2" descr="http://img.t555t.com/imgcache/48204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619250"/>
            <a:ext cx="3105150" cy="318135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6" name="Rectangle 5"/>
          <p:cNvSpPr/>
          <p:nvPr/>
        </p:nvSpPr>
        <p:spPr>
          <a:xfrm>
            <a:off x="0" y="187404"/>
            <a:ext cx="9144000" cy="1107996"/>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6600" b="1" u="sng"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rPr>
              <a:t>الاء وسناء</a:t>
            </a:r>
            <a:endParaRPr lang="en-US" sz="6600" b="1" u="sng"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endParaRPr>
          </a:p>
        </p:txBody>
      </p:sp>
      <p:sp>
        <p:nvSpPr>
          <p:cNvPr id="5" name="Rectangle 4"/>
          <p:cNvSpPr/>
          <p:nvPr/>
        </p:nvSpPr>
        <p:spPr>
          <a:xfrm>
            <a:off x="2819400" y="1447800"/>
            <a:ext cx="6324600" cy="3416320"/>
          </a:xfrm>
          <a:prstGeom prst="rect">
            <a:avLst/>
          </a:prstGeom>
        </p:spPr>
        <p:txBody>
          <a:bodyPr wrap="square">
            <a:spAutoFit/>
          </a:bodyPr>
          <a:lstStyle/>
          <a:p>
            <a:pPr algn="ctr" rtl="1"/>
            <a:r>
              <a:rPr lang="ar-AE" sz="5400" dirty="0">
                <a:latin typeface="Traditional Arabic" pitchFamily="18" charset="-78"/>
                <a:cs typeface="Traditional Arabic" pitchFamily="18" charset="-78"/>
              </a:rPr>
              <a:t>هي....هي....نحن أختان حنونتان... نحب بعضنا كثيرا نلعب ونمرح سويا في أحضان الطبيعة، هييييي... هييييييي.</a:t>
            </a:r>
            <a:endParaRPr lang="en-US" sz="54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36345753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30</a:t>
            </a:fld>
            <a:endParaRPr lang="en-US"/>
          </a:p>
        </p:txBody>
      </p:sp>
      <p:sp>
        <p:nvSpPr>
          <p:cNvPr id="3" name="Rectangle 2"/>
          <p:cNvSpPr/>
          <p:nvPr/>
        </p:nvSpPr>
        <p:spPr>
          <a:xfrm>
            <a:off x="290945" y="1828800"/>
            <a:ext cx="8534400" cy="251607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rtl="1">
              <a:lnSpc>
                <a:spcPct val="150000"/>
              </a:lnSpc>
            </a:pPr>
            <a:r>
              <a:rPr lang="ar-AE" sz="3600" b="1" dirty="0">
                <a:latin typeface="Traditional Arabic" pitchFamily="18" charset="-78"/>
                <a:cs typeface="Traditional Arabic" pitchFamily="18" charset="-78"/>
              </a:rPr>
              <a:t>نعم هو البلاستيك الذي يستخدم في صناعة منتوجات كثيرة ولكنها مادة بطيئة التحلل وهذا ما يجعلها عبئا على المكان الذي تستقر به ومسببة لتلوث التربة والهواء والماء وحتى في حال حرقها</a:t>
            </a:r>
            <a:endParaRPr lang="en-US" sz="3600" b="1" dirty="0">
              <a:latin typeface="Traditional Arabic" pitchFamily="18" charset="-78"/>
              <a:cs typeface="Traditional Arabic" pitchFamily="18" charset="-78"/>
            </a:endParaRPr>
          </a:p>
        </p:txBody>
      </p:sp>
      <p:sp>
        <p:nvSpPr>
          <p:cNvPr id="4" name="Rectangle 3"/>
          <p:cNvSpPr/>
          <p:nvPr/>
        </p:nvSpPr>
        <p:spPr>
          <a:xfrm>
            <a:off x="-3619" y="0"/>
            <a:ext cx="9144000" cy="144655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8800" b="1" u="sng"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rPr>
              <a:t>عمر</a:t>
            </a:r>
            <a:endParaRPr lang="en-US" sz="6600" b="1" u="sng"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endParaRPr>
          </a:p>
        </p:txBody>
      </p:sp>
    </p:spTree>
    <p:extLst>
      <p:ext uri="{BB962C8B-B14F-4D97-AF65-F5344CB8AC3E}">
        <p14:creationId xmlns:p14="http://schemas.microsoft.com/office/powerpoint/2010/main" val="136953461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31</a:t>
            </a:fld>
            <a:endParaRPr lang="en-US"/>
          </a:p>
        </p:txBody>
      </p:sp>
      <p:sp>
        <p:nvSpPr>
          <p:cNvPr id="3" name="Rectangle 2"/>
          <p:cNvSpPr/>
          <p:nvPr/>
        </p:nvSpPr>
        <p:spPr>
          <a:xfrm>
            <a:off x="2133600" y="2057400"/>
            <a:ext cx="5235729" cy="2169825"/>
          </a:xfrm>
          <a:prstGeom prst="rect">
            <a:avLst/>
          </a:prstGeom>
          <a:solidFill>
            <a:schemeClr val="accent3">
              <a:lumMod val="20000"/>
              <a:lumOff val="80000"/>
            </a:schemeClr>
          </a:solidFill>
        </p:spPr>
        <p:txBody>
          <a:bodyPr wrap="none">
            <a:spAutoFit/>
          </a:bodyPr>
          <a:lstStyle/>
          <a:p>
            <a:pPr algn="ctr" rtl="1">
              <a:lnSpc>
                <a:spcPct val="200000"/>
              </a:lnSpc>
            </a:pPr>
            <a:r>
              <a:rPr lang="ar-AE" sz="3600" b="1" dirty="0">
                <a:latin typeface="Traditional Arabic" pitchFamily="18" charset="-78"/>
                <a:cs typeface="Traditional Arabic" pitchFamily="18" charset="-78"/>
              </a:rPr>
              <a:t>إذا اعطِنا فكرة </a:t>
            </a:r>
            <a:r>
              <a:rPr lang="ar-AE" sz="3600" b="1" dirty="0" smtClean="0">
                <a:latin typeface="Traditional Arabic" pitchFamily="18" charset="-78"/>
                <a:cs typeface="Traditional Arabic" pitchFamily="18" charset="-78"/>
              </a:rPr>
              <a:t>لإعادة</a:t>
            </a:r>
            <a:endParaRPr lang="ar-SA" sz="3600" b="1" dirty="0" smtClean="0">
              <a:latin typeface="Traditional Arabic" pitchFamily="18" charset="-78"/>
              <a:cs typeface="Traditional Arabic" pitchFamily="18" charset="-78"/>
            </a:endParaRPr>
          </a:p>
          <a:p>
            <a:pPr algn="ctr" rtl="1">
              <a:lnSpc>
                <a:spcPct val="200000"/>
              </a:lnSpc>
            </a:pPr>
            <a:r>
              <a:rPr lang="ar-AE" sz="3600" b="1" dirty="0" smtClean="0">
                <a:latin typeface="Traditional Arabic" pitchFamily="18" charset="-78"/>
                <a:cs typeface="Traditional Arabic" pitchFamily="18" charset="-78"/>
              </a:rPr>
              <a:t> </a:t>
            </a:r>
            <a:r>
              <a:rPr lang="ar-AE" sz="3600" b="1" dirty="0">
                <a:latin typeface="Traditional Arabic" pitchFamily="18" charset="-78"/>
                <a:cs typeface="Traditional Arabic" pitchFamily="18" charset="-78"/>
              </a:rPr>
              <a:t>استخدام البلاستيك واستغلاله من </a:t>
            </a:r>
            <a:r>
              <a:rPr lang="ar-AE" sz="3600" b="1" dirty="0" smtClean="0">
                <a:latin typeface="Traditional Arabic" pitchFamily="18" charset="-78"/>
                <a:cs typeface="Traditional Arabic" pitchFamily="18" charset="-78"/>
              </a:rPr>
              <a:t>جديد</a:t>
            </a:r>
            <a:endParaRPr lang="en-US" sz="3600" b="1" dirty="0">
              <a:latin typeface="Traditional Arabic" pitchFamily="18" charset="-78"/>
              <a:cs typeface="Traditional Arabic" pitchFamily="18" charset="-78"/>
            </a:endParaRPr>
          </a:p>
        </p:txBody>
      </p:sp>
      <p:sp>
        <p:nvSpPr>
          <p:cNvPr id="4" name="Rectangle 3"/>
          <p:cNvSpPr/>
          <p:nvPr/>
        </p:nvSpPr>
        <p:spPr>
          <a:xfrm>
            <a:off x="64838" y="443345"/>
            <a:ext cx="9144000" cy="1107996"/>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6600" b="1" u="sng"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rPr>
              <a:t>الاء</a:t>
            </a:r>
            <a:endParaRPr lang="en-US" sz="6600" b="1" u="sng"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endParaRPr>
          </a:p>
        </p:txBody>
      </p:sp>
    </p:spTree>
    <p:extLst>
      <p:ext uri="{BB962C8B-B14F-4D97-AF65-F5344CB8AC3E}">
        <p14:creationId xmlns:p14="http://schemas.microsoft.com/office/powerpoint/2010/main" val="181612535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32</a:t>
            </a:fld>
            <a:endParaRPr lang="en-US"/>
          </a:p>
        </p:txBody>
      </p:sp>
      <p:sp>
        <p:nvSpPr>
          <p:cNvPr id="3" name="Rectangle 2"/>
          <p:cNvSpPr/>
          <p:nvPr/>
        </p:nvSpPr>
        <p:spPr>
          <a:xfrm>
            <a:off x="762000" y="1219200"/>
            <a:ext cx="7543800" cy="1077218"/>
          </a:xfrm>
          <a:prstGeom prst="rect">
            <a:avLst/>
          </a:prstGeom>
          <a:solidFill>
            <a:schemeClr val="accent3">
              <a:lumMod val="20000"/>
              <a:lumOff val="80000"/>
            </a:schemeClr>
          </a:solidFill>
        </p:spPr>
        <p:txBody>
          <a:bodyPr wrap="square">
            <a:spAutoFit/>
          </a:bodyPr>
          <a:lstStyle/>
          <a:p>
            <a:pPr algn="ctr" rtl="1"/>
            <a:r>
              <a:rPr lang="ar-AE" sz="3200" dirty="0">
                <a:latin typeface="Traditional Arabic" pitchFamily="18" charset="-78"/>
                <a:cs typeface="Traditional Arabic" pitchFamily="18" charset="-78"/>
              </a:rPr>
              <a:t>هنالك الكثير من الامكانيات ولكن ما رايكما بان نجمع المواد البلاستيكية الموجودة حولنا ونستغلها زينة لهذه الحديقة.</a:t>
            </a:r>
            <a:endParaRPr lang="en-US" sz="3200" dirty="0">
              <a:latin typeface="Traditional Arabic" pitchFamily="18" charset="-78"/>
              <a:cs typeface="Traditional Arabic" pitchFamily="18" charset="-78"/>
            </a:endParaRPr>
          </a:p>
        </p:txBody>
      </p:sp>
      <p:sp>
        <p:nvSpPr>
          <p:cNvPr id="4" name="Rectangle 3"/>
          <p:cNvSpPr/>
          <p:nvPr/>
        </p:nvSpPr>
        <p:spPr>
          <a:xfrm>
            <a:off x="-10546" y="0"/>
            <a:ext cx="9144000" cy="1015663"/>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6000" b="1" u="sng"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rPr>
              <a:t>عمر</a:t>
            </a:r>
            <a:endParaRPr lang="en-US" sz="4400" b="1" u="sng"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endParaRPr>
          </a:p>
        </p:txBody>
      </p:sp>
      <p:sp>
        <p:nvSpPr>
          <p:cNvPr id="5" name="Rectangle 4"/>
          <p:cNvSpPr/>
          <p:nvPr/>
        </p:nvSpPr>
        <p:spPr>
          <a:xfrm>
            <a:off x="0" y="2667000"/>
            <a:ext cx="9144000" cy="1015663"/>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6000" b="1" u="sng"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rPr>
              <a:t>الاء وسناء</a:t>
            </a:r>
            <a:endParaRPr lang="en-US" sz="6000" b="1" u="sng"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endParaRPr>
          </a:p>
        </p:txBody>
      </p:sp>
      <p:sp>
        <p:nvSpPr>
          <p:cNvPr id="6" name="Rectangle 5"/>
          <p:cNvSpPr/>
          <p:nvPr/>
        </p:nvSpPr>
        <p:spPr>
          <a:xfrm>
            <a:off x="2596756" y="4063425"/>
            <a:ext cx="3970959" cy="584775"/>
          </a:xfrm>
          <a:prstGeom prst="rect">
            <a:avLst/>
          </a:prstGeom>
          <a:solidFill>
            <a:schemeClr val="accent3">
              <a:lumMod val="20000"/>
              <a:lumOff val="80000"/>
            </a:schemeClr>
          </a:solidFill>
        </p:spPr>
        <p:txBody>
          <a:bodyPr wrap="none">
            <a:spAutoFit/>
          </a:bodyPr>
          <a:lstStyle/>
          <a:p>
            <a:r>
              <a:rPr lang="ar-AE" sz="3200" dirty="0">
                <a:latin typeface="Traditional Arabic" pitchFamily="18" charset="-78"/>
                <a:cs typeface="Traditional Arabic" pitchFamily="18" charset="-78"/>
              </a:rPr>
              <a:t>يا لها من فكرة رائعة، هيا لنبدا حالا.</a:t>
            </a:r>
            <a:endParaRPr lang="en-US" sz="32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4149204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33</a:t>
            </a:fld>
            <a:endParaRPr lang="en-US"/>
          </a:p>
        </p:txBody>
      </p:sp>
      <p:pic>
        <p:nvPicPr>
          <p:cNvPr id="31746" name="Picture 2" descr="http://rack.0.mshcdn.com/media/ZgkyMDEyLzEyLzA0LzEzL3lvdXR1YmV0aGVzLmJSai5qcGcKcAl0aHVtYgk5NTB4NTM0IwplCWpwZw/42783b3b/0f7/youtube-the-secret-ingredient-for-job-recruitment-infographic--501ecffedf.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1200" y="1135460"/>
            <a:ext cx="5029200" cy="282694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362955882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2" descr="http://syrianchange.files.wordpress.com/2011/12/d987d984-d8aad8b9d984d985.jpg"/>
          <p:cNvPicPr/>
          <p:nvPr/>
        </p:nvPicPr>
        <p:blipFill rotWithShape="1">
          <a:blip r:embed="rId2">
            <a:extLst>
              <a:ext uri="{BEBA8EAE-BF5A-486C-A8C5-ECC9F3942E4B}">
                <a14:imgProps xmlns:a14="http://schemas.microsoft.com/office/drawing/2010/main">
                  <a14:imgLayer r:embed="rId3">
                    <a14:imgEffect>
                      <a14:saturation sat="200000"/>
                    </a14:imgEffect>
                  </a14:imgLayer>
                </a14:imgProps>
              </a:ext>
              <a:ext uri="{28A0092B-C50C-407E-A947-70E740481C1C}">
                <a14:useLocalDpi xmlns:a14="http://schemas.microsoft.com/office/drawing/2010/main" val="0"/>
              </a:ext>
            </a:extLst>
          </a:blip>
          <a:srcRect l="13817" r="11432"/>
          <a:stretch/>
        </p:blipFill>
        <p:spPr bwMode="auto">
          <a:xfrm>
            <a:off x="76200" y="2057399"/>
            <a:ext cx="2133600" cy="2907607"/>
          </a:xfrm>
          <a:prstGeom prst="rect">
            <a:avLst/>
          </a:prstGeom>
          <a:ln>
            <a:noFill/>
          </a:ln>
          <a:effectLst>
            <a:softEdge rad="112500"/>
          </a:effectLst>
        </p:spPr>
      </p:pic>
      <p:sp>
        <p:nvSpPr>
          <p:cNvPr id="6" name="مربع نص 1"/>
          <p:cNvSpPr txBox="1"/>
          <p:nvPr/>
        </p:nvSpPr>
        <p:spPr>
          <a:xfrm>
            <a:off x="1143000" y="406400"/>
            <a:ext cx="7902938" cy="3811270"/>
          </a:xfrm>
          <a:prstGeom prst="rect">
            <a:avLst/>
          </a:prstGeom>
          <a:noFill/>
          <a:ln>
            <a:noFill/>
          </a:ln>
          <a:effectLst/>
        </p:spPr>
        <p:txBody>
          <a:bodyPr rot="0" spcFirstLastPara="0" vert="horz" wrap="square" lIns="91440" tIns="45720" rIns="91440" bIns="45720" numCol="1" spcCol="0" rtlCol="1" fromWordArt="0" anchor="t" anchorCtr="0" forceAA="0" compatLnSpc="1">
            <a:prstTxWarp prst="textNoShape">
              <a:avLst/>
            </a:prstTxWarp>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algn="ctr" rtl="1">
              <a:lnSpc>
                <a:spcPct val="115000"/>
              </a:lnSpc>
              <a:spcBef>
                <a:spcPts val="0"/>
              </a:spcBef>
              <a:spcAft>
                <a:spcPts val="1000"/>
              </a:spcAft>
            </a:pPr>
            <a:r>
              <a:rPr lang="ar-AE" sz="4800" b="1" spc="50" dirty="0">
                <a:ln w="11430"/>
                <a:effectLst>
                  <a:outerShdw blurRad="76200" dist="50800" dir="5400000" algn="tl" rotWithShape="0">
                    <a:srgbClr val="000000">
                      <a:alpha val="65000"/>
                    </a:srgbClr>
                  </a:outerShdw>
                </a:effectLst>
                <a:latin typeface="Calibri"/>
                <a:ea typeface="Calibri"/>
                <a:cs typeface="Traditional Arabic"/>
              </a:rPr>
              <a:t>ما رأيكم بما </a:t>
            </a:r>
            <a:r>
              <a:rPr lang="ar-AE" sz="4800" b="1" spc="50" dirty="0" smtClean="0">
                <a:ln w="11430"/>
                <a:effectLst>
                  <a:outerShdw blurRad="76200" dist="50800" dir="5400000" algn="tl" rotWithShape="0">
                    <a:srgbClr val="000000">
                      <a:alpha val="65000"/>
                    </a:srgbClr>
                  </a:outerShdw>
                </a:effectLst>
                <a:latin typeface="Calibri"/>
                <a:ea typeface="Calibri"/>
                <a:cs typeface="Traditional Arabic"/>
              </a:rPr>
              <a:t>توصل </a:t>
            </a:r>
            <a:r>
              <a:rPr lang="ar-AE" sz="4800" b="1" spc="50" dirty="0">
                <a:ln w="11430"/>
                <a:effectLst>
                  <a:outerShdw blurRad="76200" dist="50800" dir="5400000" algn="tl" rotWithShape="0">
                    <a:srgbClr val="000000">
                      <a:alpha val="65000"/>
                    </a:srgbClr>
                  </a:outerShdw>
                </a:effectLst>
                <a:latin typeface="Calibri"/>
                <a:ea typeface="Calibri"/>
                <a:cs typeface="Traditional Arabic"/>
              </a:rPr>
              <a:t>إليه </a:t>
            </a:r>
            <a:r>
              <a:rPr lang="ar-SA" sz="4800" b="1" spc="50" dirty="0" smtClean="0">
                <a:ln w="11430"/>
                <a:effectLst>
                  <a:outerShdw blurRad="76200" dist="50800" dir="5400000" algn="tl" rotWithShape="0">
                    <a:srgbClr val="000000">
                      <a:alpha val="65000"/>
                    </a:srgbClr>
                  </a:outerShdw>
                </a:effectLst>
                <a:latin typeface="Calibri"/>
                <a:ea typeface="Calibri"/>
                <a:cs typeface="Traditional Arabic"/>
              </a:rPr>
              <a:t>الأصدقاء</a:t>
            </a:r>
            <a:r>
              <a:rPr lang="ar-AE" sz="4800" b="1" spc="50" dirty="0" smtClean="0">
                <a:ln w="11430"/>
                <a:effectLst>
                  <a:outerShdw blurRad="76200" dist="50800" dir="5400000" algn="tl" rotWithShape="0">
                    <a:srgbClr val="000000">
                      <a:alpha val="65000"/>
                    </a:srgbClr>
                  </a:outerShdw>
                </a:effectLst>
                <a:latin typeface="Calibri"/>
                <a:ea typeface="Calibri"/>
                <a:cs typeface="Traditional Arabic"/>
              </a:rPr>
              <a:t> الثلاث</a:t>
            </a:r>
            <a:r>
              <a:rPr lang="ar-SA" sz="4800" b="1" spc="50" dirty="0" smtClean="0">
                <a:ln w="11430"/>
                <a:effectLst>
                  <a:outerShdw blurRad="76200" dist="50800" dir="5400000" algn="tl" rotWithShape="0">
                    <a:srgbClr val="000000">
                      <a:alpha val="65000"/>
                    </a:srgbClr>
                  </a:outerShdw>
                </a:effectLst>
                <a:latin typeface="Calibri"/>
                <a:ea typeface="Calibri"/>
                <a:cs typeface="Traditional Arabic"/>
              </a:rPr>
              <a:t>ة</a:t>
            </a:r>
            <a:r>
              <a:rPr lang="ar-AE" sz="4800" b="1" spc="50" dirty="0" smtClean="0">
                <a:ln w="11430"/>
                <a:effectLst>
                  <a:outerShdw blurRad="76200" dist="50800" dir="5400000" algn="tl" rotWithShape="0">
                    <a:srgbClr val="000000">
                      <a:alpha val="65000"/>
                    </a:srgbClr>
                  </a:outerShdw>
                </a:effectLst>
                <a:latin typeface="Calibri"/>
                <a:ea typeface="Calibri"/>
                <a:cs typeface="Traditional Arabic"/>
              </a:rPr>
              <a:t>؟ </a:t>
            </a:r>
            <a:endParaRPr lang="en-US" sz="1100" b="1" spc="50" dirty="0">
              <a:ln w="11430"/>
              <a:effectLst>
                <a:outerShdw blurRad="76200" dist="50800" dir="5400000" algn="tl" rotWithShape="0">
                  <a:srgbClr val="000000">
                    <a:alpha val="65000"/>
                  </a:srgbClr>
                </a:outerShdw>
              </a:effectLst>
              <a:latin typeface="Calibri"/>
              <a:ea typeface="Calibri"/>
              <a:cs typeface="Arial"/>
            </a:endParaRPr>
          </a:p>
          <a:p>
            <a:pPr marL="0" marR="0" algn="ctr" rtl="1">
              <a:lnSpc>
                <a:spcPct val="115000"/>
              </a:lnSpc>
              <a:spcBef>
                <a:spcPts val="0"/>
              </a:spcBef>
              <a:spcAft>
                <a:spcPts val="1000"/>
              </a:spcAft>
            </a:pPr>
            <a:r>
              <a:rPr lang="ar-AE" sz="4800" b="1" spc="50" dirty="0">
                <a:ln w="11430"/>
                <a:effectLst>
                  <a:outerShdw blurRad="76200" dist="50800" dir="5400000" algn="tl" rotWithShape="0">
                    <a:srgbClr val="000000">
                      <a:alpha val="65000"/>
                    </a:srgbClr>
                  </a:outerShdw>
                </a:effectLst>
                <a:latin typeface="Calibri"/>
                <a:ea typeface="Calibri"/>
                <a:cs typeface="Traditional Arabic"/>
              </a:rPr>
              <a:t>وما رأيكم بأن نجعل إعادة استغلال واستخدام</a:t>
            </a:r>
            <a:endParaRPr lang="en-US" sz="1100" b="1" spc="50" dirty="0">
              <a:ln w="11430"/>
              <a:effectLst>
                <a:outerShdw blurRad="76200" dist="50800" dir="5400000" algn="tl" rotWithShape="0">
                  <a:srgbClr val="000000">
                    <a:alpha val="65000"/>
                  </a:srgbClr>
                </a:outerShdw>
              </a:effectLst>
              <a:latin typeface="Calibri"/>
              <a:ea typeface="Calibri"/>
              <a:cs typeface="Arial"/>
            </a:endParaRPr>
          </a:p>
          <a:p>
            <a:pPr marL="0" marR="0" algn="ctr" rtl="1">
              <a:lnSpc>
                <a:spcPct val="115000"/>
              </a:lnSpc>
              <a:spcBef>
                <a:spcPts val="0"/>
              </a:spcBef>
              <a:spcAft>
                <a:spcPts val="1000"/>
              </a:spcAft>
            </a:pPr>
            <a:r>
              <a:rPr lang="ar-AE" sz="4800" b="1" spc="50" dirty="0">
                <a:ln w="11430"/>
                <a:effectLst>
                  <a:outerShdw blurRad="76200" dist="50800" dir="5400000" algn="tl" rotWithShape="0">
                    <a:srgbClr val="000000">
                      <a:alpha val="65000"/>
                    </a:srgbClr>
                  </a:outerShdw>
                </a:effectLst>
                <a:latin typeface="Calibri"/>
                <a:ea typeface="Calibri"/>
                <a:cs typeface="Traditional Arabic"/>
              </a:rPr>
              <a:t> البلاستيك منهجا من مناهج حياتنا؟</a:t>
            </a:r>
            <a:endParaRPr lang="en-US" sz="1100" b="1" spc="50" dirty="0">
              <a:ln w="11430"/>
              <a:effectLst>
                <a:outerShdw blurRad="76200" dist="50800" dir="5400000" algn="tl" rotWithShape="0">
                  <a:srgbClr val="000000">
                    <a:alpha val="65000"/>
                  </a:srgbClr>
                </a:outerShdw>
              </a:effectLst>
              <a:latin typeface="Calibri"/>
              <a:ea typeface="Calibri"/>
              <a:cs typeface="Arial"/>
            </a:endParaRPr>
          </a:p>
        </p:txBody>
      </p:sp>
    </p:spTree>
    <p:extLst>
      <p:ext uri="{BB962C8B-B14F-4D97-AF65-F5344CB8AC3E}">
        <p14:creationId xmlns:p14="http://schemas.microsoft.com/office/powerpoint/2010/main" val="3343852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31" presetClass="entr" presetSubtype="0" fill="hold" nodeType="after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1000" fill="hold"/>
                                        <p:tgtEl>
                                          <p:spTgt spid="5"/>
                                        </p:tgtEl>
                                        <p:attrNameLst>
                                          <p:attrName>ppt_w</p:attrName>
                                        </p:attrNameLst>
                                      </p:cBhvr>
                                      <p:tavLst>
                                        <p:tav tm="0">
                                          <p:val>
                                            <p:fltVal val="0"/>
                                          </p:val>
                                        </p:tav>
                                        <p:tav tm="100000">
                                          <p:val>
                                            <p:strVal val="#ppt_w"/>
                                          </p:val>
                                        </p:tav>
                                      </p:tavLst>
                                    </p:anim>
                                    <p:anim calcmode="lin" valueType="num">
                                      <p:cBhvr>
                                        <p:cTn id="14" dur="1000" fill="hold"/>
                                        <p:tgtEl>
                                          <p:spTgt spid="5"/>
                                        </p:tgtEl>
                                        <p:attrNameLst>
                                          <p:attrName>ppt_h</p:attrName>
                                        </p:attrNameLst>
                                      </p:cBhvr>
                                      <p:tavLst>
                                        <p:tav tm="0">
                                          <p:val>
                                            <p:fltVal val="0"/>
                                          </p:val>
                                        </p:tav>
                                        <p:tav tm="100000">
                                          <p:val>
                                            <p:strVal val="#ppt_h"/>
                                          </p:val>
                                        </p:tav>
                                      </p:tavLst>
                                    </p:anim>
                                    <p:anim calcmode="lin" valueType="num">
                                      <p:cBhvr>
                                        <p:cTn id="15" dur="1000" fill="hold"/>
                                        <p:tgtEl>
                                          <p:spTgt spid="5"/>
                                        </p:tgtEl>
                                        <p:attrNameLst>
                                          <p:attrName>style.rotation</p:attrName>
                                        </p:attrNameLst>
                                      </p:cBhvr>
                                      <p:tavLst>
                                        <p:tav tm="0">
                                          <p:val>
                                            <p:fltVal val="90"/>
                                          </p:val>
                                        </p:tav>
                                        <p:tav tm="100000">
                                          <p:val>
                                            <p:fltVal val="0"/>
                                          </p:val>
                                        </p:tav>
                                      </p:tavLst>
                                    </p:anim>
                                    <p:animEffect transition="in" filter="fade">
                                      <p:cBhvr>
                                        <p:cTn id="16"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
        <p:nvSpPr>
          <p:cNvPr id="5" name="Rectangle 4"/>
          <p:cNvSpPr/>
          <p:nvPr/>
        </p:nvSpPr>
        <p:spPr>
          <a:xfrm>
            <a:off x="3276600" y="2169855"/>
            <a:ext cx="5695790" cy="2554545"/>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r>
              <a:rPr lang="ar-AE" sz="8000" dirty="0">
                <a:latin typeface="Traditional Arabic" pitchFamily="18" charset="-78"/>
                <a:cs typeface="Traditional Arabic" pitchFamily="18" charset="-78"/>
              </a:rPr>
              <a:t>انتظرن، انتظرن ألاء، </a:t>
            </a:r>
            <a:endParaRPr lang="ar-SA" sz="8000" dirty="0" smtClean="0">
              <a:latin typeface="Traditional Arabic" pitchFamily="18" charset="-78"/>
              <a:cs typeface="Traditional Arabic" pitchFamily="18" charset="-78"/>
            </a:endParaRPr>
          </a:p>
          <a:p>
            <a:r>
              <a:rPr lang="ar-AE" sz="8000" dirty="0" smtClean="0">
                <a:latin typeface="Traditional Arabic" pitchFamily="18" charset="-78"/>
                <a:cs typeface="Traditional Arabic" pitchFamily="18" charset="-78"/>
              </a:rPr>
              <a:t>سناء </a:t>
            </a:r>
            <a:r>
              <a:rPr lang="ar-AE" sz="8000" dirty="0">
                <a:latin typeface="Traditional Arabic" pitchFamily="18" charset="-78"/>
                <a:cs typeface="Traditional Arabic" pitchFamily="18" charset="-78"/>
              </a:rPr>
              <a:t>ألا تريان شيئا؟</a:t>
            </a:r>
            <a:endParaRPr lang="en-US" sz="8000" dirty="0">
              <a:latin typeface="Traditional Arabic" pitchFamily="18" charset="-78"/>
              <a:cs typeface="Traditional Arabic" pitchFamily="18" charset="-78"/>
            </a:endParaRPr>
          </a:p>
        </p:txBody>
      </p:sp>
      <p:sp>
        <p:nvSpPr>
          <p:cNvPr id="6" name="Rectangle 5"/>
          <p:cNvSpPr/>
          <p:nvPr/>
        </p:nvSpPr>
        <p:spPr>
          <a:xfrm>
            <a:off x="0" y="229850"/>
            <a:ext cx="9144000" cy="144655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8800" b="1" u="sng"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rPr>
              <a:t>عمر</a:t>
            </a:r>
            <a:endParaRPr lang="en-US" sz="6600" b="1" u="sng"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endParaRPr>
          </a:p>
        </p:txBody>
      </p:sp>
      <p:pic>
        <p:nvPicPr>
          <p:cNvPr id="2050" name="Picture 2" descr="http://jeleeb.com/wp-content/uploads/2012/12/28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1" y="533399"/>
            <a:ext cx="2895600" cy="289560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17682365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
        <p:nvSpPr>
          <p:cNvPr id="5" name="Rectangle 4"/>
          <p:cNvSpPr/>
          <p:nvPr/>
        </p:nvSpPr>
        <p:spPr>
          <a:xfrm>
            <a:off x="533400" y="1905000"/>
            <a:ext cx="5022529" cy="1569660"/>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ar-AE" sz="9600" dirty="0">
                <a:effectLst>
                  <a:outerShdw blurRad="38100" dist="38100" dir="2700000" algn="tl">
                    <a:srgbClr val="000000">
                      <a:alpha val="43137"/>
                    </a:srgbClr>
                  </a:outerShdw>
                </a:effectLst>
                <a:latin typeface="Traditional Arabic" pitchFamily="18" charset="-78"/>
                <a:cs typeface="Traditional Arabic" pitchFamily="18" charset="-78"/>
              </a:rPr>
              <a:t>لا، لا نرى </a:t>
            </a:r>
            <a:r>
              <a:rPr lang="ar-AE" sz="9600" dirty="0" smtClean="0">
                <a:effectLst>
                  <a:outerShdw blurRad="38100" dist="38100" dir="2700000" algn="tl">
                    <a:srgbClr val="000000">
                      <a:alpha val="43137"/>
                    </a:srgbClr>
                  </a:outerShdw>
                </a:effectLst>
                <a:latin typeface="Traditional Arabic" pitchFamily="18" charset="-78"/>
                <a:cs typeface="Traditional Arabic" pitchFamily="18" charset="-78"/>
              </a:rPr>
              <a:t>شيئا</a:t>
            </a:r>
            <a:endParaRPr lang="en-US" sz="9600" dirty="0">
              <a:effectLst>
                <a:outerShdw blurRad="38100" dist="38100" dir="2700000" algn="tl">
                  <a:srgbClr val="000000">
                    <a:alpha val="43137"/>
                  </a:srgbClr>
                </a:outerShdw>
              </a:effectLst>
              <a:latin typeface="Traditional Arabic" pitchFamily="18" charset="-78"/>
              <a:cs typeface="Traditional Arabic" pitchFamily="18" charset="-78"/>
            </a:endParaRPr>
          </a:p>
        </p:txBody>
      </p:sp>
      <p:pic>
        <p:nvPicPr>
          <p:cNvPr id="3074" name="Picture 2" descr="http://www.700bk.com/vb/uploadcenter/uploads/03-2013/PIC-751-13637823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0800" y="1859437"/>
            <a:ext cx="2562225" cy="3169763"/>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0" y="187404"/>
            <a:ext cx="9144000" cy="1107996"/>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6600" b="1" u="sng"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rPr>
              <a:t>الاء وسناء</a:t>
            </a:r>
            <a:endParaRPr lang="en-US" sz="6600" b="1" u="sng"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endParaRPr>
          </a:p>
        </p:txBody>
      </p:sp>
    </p:spTree>
    <p:extLst>
      <p:ext uri="{BB962C8B-B14F-4D97-AF65-F5344CB8AC3E}">
        <p14:creationId xmlns:p14="http://schemas.microsoft.com/office/powerpoint/2010/main" val="15086103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s://encrypted-tbn0.gstatic.com/images?q=tbn:ANd9GcREuj0FOB7h0Mqht-slLRGCjHpOXoG_QDgJW7p-y50puWa0gDx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08243" y="2628276"/>
            <a:ext cx="3835757" cy="239059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
        <p:nvSpPr>
          <p:cNvPr id="5" name="Rectangle 4"/>
          <p:cNvSpPr/>
          <p:nvPr/>
        </p:nvSpPr>
        <p:spPr>
          <a:xfrm>
            <a:off x="0" y="0"/>
            <a:ext cx="9144000" cy="144655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8800" b="1" u="sng"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rPr>
              <a:t>عمر</a:t>
            </a:r>
            <a:endParaRPr lang="en-US" sz="6600" b="1" u="sng"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endParaRPr>
          </a:p>
        </p:txBody>
      </p:sp>
      <p:sp>
        <p:nvSpPr>
          <p:cNvPr id="6" name="Rectangle 5"/>
          <p:cNvSpPr/>
          <p:nvPr/>
        </p:nvSpPr>
        <p:spPr>
          <a:xfrm>
            <a:off x="152400" y="1752600"/>
            <a:ext cx="5054589" cy="1446550"/>
          </a:xfrm>
          <a:prstGeom prst="rect">
            <a:avLst/>
          </a:prstGeom>
        </p:spPr>
        <p:style>
          <a:lnRef idx="2">
            <a:schemeClr val="accent3"/>
          </a:lnRef>
          <a:fillRef idx="1">
            <a:schemeClr val="lt1"/>
          </a:fillRef>
          <a:effectRef idx="0">
            <a:schemeClr val="accent3"/>
          </a:effectRef>
          <a:fontRef idx="minor">
            <a:schemeClr val="dk1"/>
          </a:fontRef>
        </p:style>
        <p:txBody>
          <a:bodyPr wrap="none">
            <a:spAutoFit/>
          </a:bodyPr>
          <a:lstStyle/>
          <a:p>
            <a:r>
              <a:rPr lang="ar-AE" sz="8800" dirty="0">
                <a:effectLst>
                  <a:outerShdw blurRad="38100" dist="38100" dir="2700000" algn="tl">
                    <a:srgbClr val="000000">
                      <a:alpha val="43137"/>
                    </a:srgbClr>
                  </a:outerShdw>
                </a:effectLst>
                <a:latin typeface="Traditional Arabic" pitchFamily="18" charset="-78"/>
                <a:cs typeface="Traditional Arabic" pitchFamily="18" charset="-78"/>
              </a:rPr>
              <a:t>ألم تلاحظا شيئا؟</a:t>
            </a:r>
            <a:endParaRPr lang="en-US" sz="8800" dirty="0">
              <a:effectLst>
                <a:outerShdw blurRad="38100" dist="38100" dir="2700000" algn="tl">
                  <a:srgbClr val="000000">
                    <a:alpha val="43137"/>
                  </a:srgbClr>
                </a:outerShdw>
              </a:effectLst>
              <a:latin typeface="Traditional Arabic" pitchFamily="18" charset="-78"/>
              <a:cs typeface="Traditional Arabic" pitchFamily="18" charset="-78"/>
            </a:endParaRPr>
          </a:p>
        </p:txBody>
      </p:sp>
    </p:spTree>
    <p:extLst>
      <p:ext uri="{BB962C8B-B14F-4D97-AF65-F5344CB8AC3E}">
        <p14:creationId xmlns:p14="http://schemas.microsoft.com/office/powerpoint/2010/main" val="33209890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
        <p:nvSpPr>
          <p:cNvPr id="5" name="Rectangle 4"/>
          <p:cNvSpPr/>
          <p:nvPr/>
        </p:nvSpPr>
        <p:spPr>
          <a:xfrm>
            <a:off x="1371600" y="1828800"/>
            <a:ext cx="6280887" cy="2215991"/>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r>
              <a:rPr lang="ar-AE" sz="13800" dirty="0">
                <a:latin typeface="Traditional Arabic" pitchFamily="18" charset="-78"/>
                <a:cs typeface="Traditional Arabic" pitchFamily="18" charset="-78"/>
              </a:rPr>
              <a:t>لا لم </a:t>
            </a:r>
            <a:r>
              <a:rPr lang="ar-AE" sz="13800" dirty="0" smtClean="0">
                <a:latin typeface="Traditional Arabic" pitchFamily="18" charset="-78"/>
                <a:cs typeface="Traditional Arabic" pitchFamily="18" charset="-78"/>
              </a:rPr>
              <a:t>نلاحظ</a:t>
            </a:r>
            <a:r>
              <a:rPr lang="ar-SA" sz="13800" dirty="0" smtClean="0">
                <a:latin typeface="Traditional Arabic" pitchFamily="18" charset="-78"/>
                <a:cs typeface="Traditional Arabic" pitchFamily="18" charset="-78"/>
              </a:rPr>
              <a:t>!</a:t>
            </a:r>
            <a:endParaRPr lang="en-US" sz="13800" dirty="0">
              <a:latin typeface="Traditional Arabic" pitchFamily="18" charset="-78"/>
              <a:cs typeface="Traditional Arabic" pitchFamily="18" charset="-78"/>
            </a:endParaRPr>
          </a:p>
        </p:txBody>
      </p:sp>
      <p:sp>
        <p:nvSpPr>
          <p:cNvPr id="6" name="Rectangle 5"/>
          <p:cNvSpPr/>
          <p:nvPr/>
        </p:nvSpPr>
        <p:spPr>
          <a:xfrm>
            <a:off x="0" y="187404"/>
            <a:ext cx="9144000" cy="1107996"/>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6600" b="1" u="sng"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rPr>
              <a:t>الاء وسناء</a:t>
            </a:r>
            <a:endParaRPr lang="en-US" sz="6600" b="1" u="sng"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endParaRPr>
          </a:p>
        </p:txBody>
      </p:sp>
    </p:spTree>
    <p:extLst>
      <p:ext uri="{BB962C8B-B14F-4D97-AF65-F5344CB8AC3E}">
        <p14:creationId xmlns:p14="http://schemas.microsoft.com/office/powerpoint/2010/main" val="24769481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
        <p:nvSpPr>
          <p:cNvPr id="5" name="Rectangle 4"/>
          <p:cNvSpPr/>
          <p:nvPr/>
        </p:nvSpPr>
        <p:spPr>
          <a:xfrm>
            <a:off x="3048000" y="2490793"/>
            <a:ext cx="5432898" cy="1569660"/>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r>
              <a:rPr lang="ar-AE" sz="9600" dirty="0">
                <a:latin typeface="Traditional Arabic" pitchFamily="18" charset="-78"/>
                <a:cs typeface="Traditional Arabic" pitchFamily="18" charset="-78"/>
              </a:rPr>
              <a:t>ألم تشموا رائحة؟</a:t>
            </a:r>
            <a:endParaRPr lang="en-US" sz="9600" dirty="0">
              <a:latin typeface="Traditional Arabic" pitchFamily="18" charset="-78"/>
              <a:cs typeface="Traditional Arabic" pitchFamily="18" charset="-78"/>
            </a:endParaRPr>
          </a:p>
        </p:txBody>
      </p:sp>
      <p:pic>
        <p:nvPicPr>
          <p:cNvPr id="5122" name="Picture 2" descr="http://thumbs.dreamstime.com/thumblarge_399/1242509541vB0hef.jpg"/>
          <p:cNvPicPr>
            <a:picLocks noChangeAspect="1" noChangeArrowheads="1"/>
          </p:cNvPicPr>
          <p:nvPr/>
        </p:nvPicPr>
        <p:blipFill rotWithShape="1">
          <a:blip r:embed="rId2">
            <a:extLst>
              <a:ext uri="{28A0092B-C50C-407E-A947-70E740481C1C}">
                <a14:useLocalDpi xmlns:a14="http://schemas.microsoft.com/office/drawing/2010/main" val="0"/>
              </a:ext>
            </a:extLst>
          </a:blip>
          <a:srcRect l="26000" r="30364"/>
          <a:stretch/>
        </p:blipFill>
        <p:spPr bwMode="auto">
          <a:xfrm>
            <a:off x="228600" y="228600"/>
            <a:ext cx="2050473" cy="380619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7" name="Rectangle 6"/>
          <p:cNvSpPr/>
          <p:nvPr/>
        </p:nvSpPr>
        <p:spPr>
          <a:xfrm>
            <a:off x="0" y="228600"/>
            <a:ext cx="9144000" cy="144655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8800" b="1" u="sng"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rPr>
              <a:t>عمر</a:t>
            </a:r>
            <a:endParaRPr lang="en-US" sz="6600" b="1" u="sng"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endParaRPr>
          </a:p>
        </p:txBody>
      </p:sp>
    </p:spTree>
    <p:extLst>
      <p:ext uri="{BB962C8B-B14F-4D97-AF65-F5344CB8AC3E}">
        <p14:creationId xmlns:p14="http://schemas.microsoft.com/office/powerpoint/2010/main" val="33940451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
        <p:nvSpPr>
          <p:cNvPr id="5" name="Rectangle 4"/>
          <p:cNvSpPr/>
          <p:nvPr/>
        </p:nvSpPr>
        <p:spPr>
          <a:xfrm>
            <a:off x="1524000" y="1828800"/>
            <a:ext cx="6181500" cy="1446550"/>
          </a:xfrm>
          <a:prstGeom prst="rect">
            <a:avLst/>
          </a:prstGeom>
        </p:spPr>
        <p:style>
          <a:lnRef idx="2">
            <a:schemeClr val="accent3"/>
          </a:lnRef>
          <a:fillRef idx="1">
            <a:schemeClr val="lt1"/>
          </a:fillRef>
          <a:effectRef idx="0">
            <a:schemeClr val="accent3"/>
          </a:effectRef>
          <a:fontRef idx="minor">
            <a:schemeClr val="dk1"/>
          </a:fontRef>
        </p:style>
        <p:txBody>
          <a:bodyPr wrap="none">
            <a:spAutoFit/>
          </a:bodyPr>
          <a:lstStyle/>
          <a:p>
            <a:r>
              <a:rPr lang="ar-AE" sz="8800" dirty="0">
                <a:latin typeface="Traditional Arabic" pitchFamily="18" charset="-78"/>
                <a:cs typeface="Traditional Arabic" pitchFamily="18" charset="-78"/>
              </a:rPr>
              <a:t> لا لم نشم أي رائحة</a:t>
            </a:r>
            <a:endParaRPr lang="en-US" sz="8800" dirty="0">
              <a:latin typeface="Traditional Arabic" pitchFamily="18" charset="-78"/>
              <a:cs typeface="Traditional Arabic" pitchFamily="18" charset="-78"/>
            </a:endParaRPr>
          </a:p>
        </p:txBody>
      </p:sp>
      <p:sp>
        <p:nvSpPr>
          <p:cNvPr id="6" name="Rectangle 5"/>
          <p:cNvSpPr/>
          <p:nvPr/>
        </p:nvSpPr>
        <p:spPr>
          <a:xfrm>
            <a:off x="0" y="187404"/>
            <a:ext cx="9144000" cy="1107996"/>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6600" b="1" u="sng"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rPr>
              <a:t>الاء وسناء</a:t>
            </a:r>
            <a:endParaRPr lang="en-US" sz="6600" b="1" u="sng"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endParaRPr>
          </a:p>
        </p:txBody>
      </p:sp>
    </p:spTree>
    <p:extLst>
      <p:ext uri="{BB962C8B-B14F-4D97-AF65-F5344CB8AC3E}">
        <p14:creationId xmlns:p14="http://schemas.microsoft.com/office/powerpoint/2010/main" val="167656368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349</TotalTime>
  <Words>586</Words>
  <Application>Microsoft Office PowerPoint</Application>
  <PresentationFormat>On-screen Show (4:3)</PresentationFormat>
  <Paragraphs>121</Paragraphs>
  <Slides>34</Slides>
  <Notes>1</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Angles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COMP</dc:creator>
  <cp:lastModifiedBy>COMP</cp:lastModifiedBy>
  <cp:revision>77</cp:revision>
  <dcterms:created xsi:type="dcterms:W3CDTF">2006-08-16T00:00:00Z</dcterms:created>
  <dcterms:modified xsi:type="dcterms:W3CDTF">2013-05-14T23:33:37Z</dcterms:modified>
</cp:coreProperties>
</file>