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7" r:id="rId2"/>
    <p:sldId id="259" r:id="rId3"/>
    <p:sldId id="260" r:id="rId4"/>
    <p:sldId id="261" r:id="rId5"/>
    <p:sldId id="262" r:id="rId6"/>
    <p:sldId id="263" r:id="rId7"/>
    <p:sldId id="270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258" r:id="rId48"/>
    <p:sldId id="310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F37EB-01D4-4880-8016-680933A26233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AA8E3-1F4C-4B46-BDC6-30DB3D43E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7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A8E3-1F4C-4B46-BDC6-30DB3D43E12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4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A8E3-1F4C-4B46-BDC6-30DB3D43E12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A8E3-1F4C-4B46-BDC6-30DB3D43E12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1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2765-7302-4C1C-95D2-27CF1C5154B7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D1E611A-3DFD-4BF2-9967-22C18698406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2765-7302-4C1C-95D2-27CF1C5154B7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611A-3DFD-4BF2-9967-22C186984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2765-7302-4C1C-95D2-27CF1C5154B7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611A-3DFD-4BF2-9967-22C186984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2765-7302-4C1C-95D2-27CF1C5154B7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611A-3DFD-4BF2-9967-22C1869840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2765-7302-4C1C-95D2-27CF1C5154B7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D1E611A-3DFD-4BF2-9967-22C186984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2765-7302-4C1C-95D2-27CF1C5154B7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611A-3DFD-4BF2-9967-22C1869840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2765-7302-4C1C-95D2-27CF1C5154B7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611A-3DFD-4BF2-9967-22C1869840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2765-7302-4C1C-95D2-27CF1C5154B7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611A-3DFD-4BF2-9967-22C186984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2765-7302-4C1C-95D2-27CF1C5154B7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611A-3DFD-4BF2-9967-22C186984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2765-7302-4C1C-95D2-27CF1C5154B7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611A-3DFD-4BF2-9967-22C1869840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2765-7302-4C1C-95D2-27CF1C5154B7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D1E611A-3DFD-4BF2-9967-22C1869840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E02765-7302-4C1C-95D2-27CF1C5154B7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D1E611A-3DFD-4BF2-9967-22C1869840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6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7504" y="304800"/>
            <a:ext cx="8960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0" cap="none" spc="0" normalizeH="0" baseline="0" noProof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>مدرسة الرازي الابدائية</a:t>
            </a:r>
            <a:r>
              <a:rPr kumimoji="0" lang="ar-SA" sz="4800" b="1" i="0" u="none" strike="noStrike" kern="0" cap="none" spc="0" normalizeH="0" noProof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r>
              <a:rPr kumimoji="0" lang="ar-SA" sz="4800" b="1" i="0" u="none" strike="noStrike" kern="0" cap="none" spc="0" normalizeH="0" baseline="0" noProof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>– باقة الغربية</a:t>
            </a:r>
            <a:endParaRPr kumimoji="0" lang="he-IL" sz="24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cxnSp>
        <p:nvCxnSpPr>
          <p:cNvPr id="25" name="رابط مستقيم 13"/>
          <p:cNvCxnSpPr/>
          <p:nvPr/>
        </p:nvCxnSpPr>
        <p:spPr>
          <a:xfrm rot="10800000">
            <a:off x="2790656" y="5181600"/>
            <a:ext cx="564360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مستطيل 15"/>
          <p:cNvSpPr/>
          <p:nvPr/>
        </p:nvSpPr>
        <p:spPr>
          <a:xfrm rot="20427176">
            <a:off x="745598" y="4172635"/>
            <a:ext cx="2596792" cy="64633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erpetua"/>
                <a:cs typeface="Aharoni"/>
              </a:rPr>
              <a:t>5.5.2013</a:t>
            </a:r>
            <a:endParaRPr kumimoji="0" lang="ar-SA" sz="4400" b="1" i="0" u="none" strike="noStrike" kern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Perpetua"/>
              <a:cs typeface="Times New Roman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" y="0"/>
            <a:ext cx="9169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747538" y="1657790"/>
            <a:ext cx="76867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طلاب الصف الخامس «أ»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2895600" y="3581400"/>
            <a:ext cx="5538658" cy="1295400"/>
          </a:xfrm>
        </p:spPr>
        <p:txBody>
          <a:bodyPr>
            <a:noAutofit/>
          </a:bodyPr>
          <a:lstStyle/>
          <a:p>
            <a:pPr lvl="0" algn="r" rtl="1">
              <a:spcBef>
                <a:spcPct val="20000"/>
              </a:spcBef>
              <a:buClrTx/>
              <a:buSzTx/>
              <a:defRPr/>
            </a:pPr>
            <a:r>
              <a:rPr lang="ar-SA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الدرس الأول</a:t>
            </a:r>
            <a:r>
              <a:rPr lang="he-IL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DecoType Naskh Swashes" pitchFamily="2" charset="-78"/>
              </a:rPr>
              <a:t> :</a:t>
            </a:r>
            <a:endParaRPr lang="ar-SA" sz="36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DecoType Naskh Swashes" pitchFamily="2" charset="-78"/>
            </a:endParaRPr>
          </a:p>
          <a:p>
            <a:pPr lvl="0" algn="r" rtl="1">
              <a:spcBef>
                <a:spcPct val="20000"/>
              </a:spcBef>
              <a:buClrTx/>
              <a:buSzTx/>
              <a:defRPr/>
            </a:pPr>
            <a:r>
              <a:rPr lang="ar-SA" sz="3600" b="1" dirty="0" smtClean="0">
                <a:ln w="1905"/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             سوار أبومخ</a:t>
            </a:r>
            <a:endParaRPr lang="he-IL" sz="3600" b="1" dirty="0" smtClean="0">
              <a:ln w="1905"/>
              <a:solidFill>
                <a:schemeClr val="tx1"/>
              </a:solidFill>
              <a:latin typeface="Traditional Arabic" pitchFamily="18" charset="-78"/>
              <a:cs typeface="DecoType Naskh Swashes" pitchFamily="2" charset="-78"/>
            </a:endParaRPr>
          </a:p>
          <a:p>
            <a:pPr lvl="0" algn="r">
              <a:spcBef>
                <a:spcPct val="20000"/>
              </a:spcBef>
              <a:buClrTx/>
              <a:buSzTx/>
              <a:defRPr/>
            </a:pPr>
            <a:r>
              <a:rPr lang="he-IL" sz="2400" b="1" dirty="0" smtClean="0">
                <a:ln w="1905"/>
                <a:gradFill>
                  <a:gsLst>
                    <a:gs pos="0">
                      <a:srgbClr val="855D5D">
                        <a:shade val="20000"/>
                        <a:satMod val="200000"/>
                      </a:srgbClr>
                    </a:gs>
                    <a:gs pos="78000">
                      <a:srgbClr val="855D5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55D5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DecoType Naskh Swashes" pitchFamily="2" charset="-78"/>
              </a:rPr>
              <a:t> </a:t>
            </a:r>
            <a:endParaRPr lang="he-IL" sz="2400" b="1" dirty="0">
              <a:ln w="1905"/>
              <a:gradFill>
                <a:gsLst>
                  <a:gs pos="0">
                    <a:srgbClr val="855D5D">
                      <a:shade val="20000"/>
                      <a:satMod val="200000"/>
                    </a:srgbClr>
                  </a:gs>
                  <a:gs pos="78000">
                    <a:srgbClr val="855D5D">
                      <a:tint val="90000"/>
                      <a:shade val="89000"/>
                      <a:satMod val="220000"/>
                    </a:srgbClr>
                  </a:gs>
                  <a:gs pos="100000">
                    <a:srgbClr val="855D5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 rot="20507579">
            <a:off x="407108" y="550251"/>
            <a:ext cx="2976323" cy="268152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2 2"/>
          <p:cNvSpPr/>
          <p:nvPr/>
        </p:nvSpPr>
        <p:spPr>
          <a:xfrm rot="21337870">
            <a:off x="2754918" y="1298877"/>
            <a:ext cx="6279406" cy="4883417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إجابة خاطئة</a:t>
            </a:r>
          </a:p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حاول مرة أخرى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Curved Up Arrow 3">
            <a:hlinkClick r:id="" action="ppaction://hlinkshowjump?jump=previousslide"/>
          </p:cNvPr>
          <p:cNvSpPr/>
          <p:nvPr/>
        </p:nvSpPr>
        <p:spPr>
          <a:xfrm>
            <a:off x="228600" y="5791200"/>
            <a:ext cx="11430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594155"/>
              </p:ext>
            </p:extLst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</a:tblGrid>
              <a:tr h="409575">
                <a:tc rowSpan="4" gridSpan="5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ئـ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ش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09575">
                <a:tc rowSpan="5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6477000" y="15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5943600" y="685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781800" y="99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763000" y="1295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81600" y="1905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00400" y="2133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24400" y="3581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38400" y="480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0" y="6096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772400" y="3048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0800" y="396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686800" y="4267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58000" y="5181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43600" y="5562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315200" y="6324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81800" y="-76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457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773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39200" y="914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1688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19166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010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95800" y="3352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380781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8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763000" y="3897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7400" y="46159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86600" y="5040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8400" y="5421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66800" y="5879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0" y="6172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20513572">
            <a:off x="-101652" y="773540"/>
            <a:ext cx="28055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أحسنت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إجابة صحيحة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53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shreg.wav"/>
          </p:stSnd>
        </p:sndAc>
      </p:transition>
    </mc:Choice>
    <mc:Fallback xmlns="">
      <p:transition spd="slow"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9" name="TextBox 8"/>
          <p:cNvSpPr txBox="1"/>
          <p:nvPr/>
        </p:nvSpPr>
        <p:spPr>
          <a:xfrm>
            <a:off x="152400" y="-76200"/>
            <a:ext cx="8610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السؤال الثالث: </a:t>
            </a:r>
          </a:p>
          <a:p>
            <a:pPr algn="r" rtl="1">
              <a:lnSpc>
                <a:spcPct val="150000"/>
              </a:lnSpc>
            </a:pPr>
            <a:r>
              <a:rPr lang="ar-SA" sz="4400" b="1" i="1" dirty="0" smtClean="0">
                <a:latin typeface="Traditional Arabic" pitchFamily="18" charset="-78"/>
                <a:cs typeface="Traditional Arabic" pitchFamily="18" charset="-78"/>
              </a:rPr>
              <a:t>إضغط على الإجابة الصحيحة</a:t>
            </a:r>
          </a:p>
          <a:p>
            <a:pPr algn="ctr" rtl="1">
              <a:lnSpc>
                <a:spcPct val="150000"/>
              </a:lnSpc>
            </a:pPr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المادة الطبيعية هي مادة _____ من قبل الإنسان</a:t>
            </a:r>
            <a:endParaRPr lang="en-US" sz="5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63246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Traditional Arabic" pitchFamily="18" charset="-78"/>
                <a:cs typeface="Traditional Arabic" pitchFamily="18" charset="-78"/>
              </a:rPr>
              <a:t>لم تُعالج</a:t>
            </a:r>
            <a:endParaRPr lang="en-US" sz="4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Rounded Rectangle 10">
            <a:hlinkClick r:id="" action="ppaction://hlinkshowjump?jump=nextslide"/>
          </p:cNvPr>
          <p:cNvSpPr/>
          <p:nvPr/>
        </p:nvSpPr>
        <p:spPr>
          <a:xfrm>
            <a:off x="33528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أعيد استخدامها</a:t>
            </a:r>
            <a:endParaRPr lang="en-US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4572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Traditional Arabic" pitchFamily="18" charset="-78"/>
                <a:cs typeface="Traditional Arabic" pitchFamily="18" charset="-78"/>
              </a:rPr>
              <a:t>أُستحدثت</a:t>
            </a:r>
            <a:endParaRPr lang="en-US" sz="4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13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 rot="20507579">
            <a:off x="407108" y="550251"/>
            <a:ext cx="2976323" cy="268152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2 2"/>
          <p:cNvSpPr/>
          <p:nvPr/>
        </p:nvSpPr>
        <p:spPr>
          <a:xfrm rot="21337870">
            <a:off x="2754918" y="1298877"/>
            <a:ext cx="6279406" cy="4883417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إجابة خاطئة</a:t>
            </a:r>
          </a:p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حاول مرة أخرى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Curved Up Arrow 3">
            <a:hlinkClick r:id="" action="ppaction://hlinkshowjump?jump=previousslide"/>
          </p:cNvPr>
          <p:cNvSpPr/>
          <p:nvPr/>
        </p:nvSpPr>
        <p:spPr>
          <a:xfrm>
            <a:off x="228600" y="5791200"/>
            <a:ext cx="11430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319923"/>
              </p:ext>
            </p:extLst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</a:tblGrid>
              <a:tr h="409575">
                <a:tc rowSpan="4" gridSpan="5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ج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ئـ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ش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09575">
                <a:tc rowSpan="5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6477000" y="15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5943600" y="685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781800" y="99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763000" y="1295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81600" y="1905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00400" y="2133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24400" y="3581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38400" y="480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0" y="6096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772400" y="3048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0800" y="396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686800" y="4267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58000" y="5181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43600" y="5562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315200" y="6324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81800" y="-76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457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773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39200" y="914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1688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19166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010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95800" y="3352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380781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8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763000" y="3897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7400" y="46159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86600" y="5040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8400" y="5421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66800" y="5879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0" y="6172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20513572">
            <a:off x="-101652" y="773540"/>
            <a:ext cx="28055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أحسنت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إجابة صحيحة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551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152400" y="-76200"/>
            <a:ext cx="8610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السؤال الرابع: </a:t>
            </a:r>
          </a:p>
          <a:p>
            <a:pPr algn="r" rtl="1">
              <a:lnSpc>
                <a:spcPct val="150000"/>
              </a:lnSpc>
            </a:pPr>
            <a:r>
              <a:rPr lang="ar-SA" sz="4400" b="1" i="1" dirty="0" smtClean="0">
                <a:latin typeface="Traditional Arabic" pitchFamily="18" charset="-78"/>
                <a:cs typeface="Traditional Arabic" pitchFamily="18" charset="-78"/>
              </a:rPr>
              <a:t>إضغط على الإجابة الصحيحة</a:t>
            </a:r>
          </a:p>
          <a:p>
            <a:pPr algn="ctr" rtl="1">
              <a:lnSpc>
                <a:spcPct val="150000"/>
              </a:lnSpc>
            </a:pPr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استخدم الإنسان في الماضي _____ الطبيعية التي كانت متوفرة في بيئته</a:t>
            </a:r>
            <a:endParaRPr lang="en-US" sz="5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3246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الأتربة</a:t>
            </a:r>
            <a:endParaRPr lang="en-US" sz="5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33528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الصخور</a:t>
            </a:r>
            <a:endParaRPr lang="en-US" sz="5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4572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الموارد</a:t>
            </a:r>
            <a:endParaRPr lang="en-US" sz="54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288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 rot="20507579">
            <a:off x="407108" y="550251"/>
            <a:ext cx="2976323" cy="268152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2 2"/>
          <p:cNvSpPr/>
          <p:nvPr/>
        </p:nvSpPr>
        <p:spPr>
          <a:xfrm rot="21337870">
            <a:off x="2754918" y="1298877"/>
            <a:ext cx="6279406" cy="4883417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إجابة خاطئة</a:t>
            </a:r>
          </a:p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حاول مرة أخرى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Curved Up Arrow 3">
            <a:hlinkClick r:id="" action="ppaction://hlinkshowjump?jump=previousslide"/>
          </p:cNvPr>
          <p:cNvSpPr/>
          <p:nvPr/>
        </p:nvSpPr>
        <p:spPr>
          <a:xfrm>
            <a:off x="228600" y="5791200"/>
            <a:ext cx="11430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6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698938"/>
              </p:ext>
            </p:extLst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</a:tblGrid>
              <a:tr h="409575">
                <a:tc rowSpan="4" gridSpan="5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ر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و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ج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ئـ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ش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09575">
                <a:tc rowSpan="5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6477000" y="15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5943600" y="685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781800" y="99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763000" y="1295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81600" y="1905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00400" y="2133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24400" y="3581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38400" y="480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0" y="6096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772400" y="3048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0800" y="396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686800" y="4267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58000" y="5181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43600" y="5562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315200" y="6324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81800" y="-76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457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773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39200" y="914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1688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19166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010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95800" y="3352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380781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8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763000" y="3897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7400" y="46159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86600" y="5040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8400" y="5421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66800" y="5879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0" y="6172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20513572">
            <a:off x="-101652" y="773540"/>
            <a:ext cx="28055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أحسنت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إجابة صحيحة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371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152400" y="-76200"/>
            <a:ext cx="8610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السؤال الخامس: </a:t>
            </a:r>
          </a:p>
          <a:p>
            <a:pPr algn="r" rtl="1">
              <a:lnSpc>
                <a:spcPct val="150000"/>
              </a:lnSpc>
            </a:pPr>
            <a:r>
              <a:rPr lang="ar-SA" sz="4400" b="1" i="1" dirty="0" smtClean="0">
                <a:latin typeface="Traditional Arabic" pitchFamily="18" charset="-78"/>
                <a:cs typeface="Traditional Arabic" pitchFamily="18" charset="-78"/>
              </a:rPr>
              <a:t>إضغط على الإجابة الصحيحة</a:t>
            </a:r>
          </a:p>
          <a:p>
            <a:pPr algn="ctr" rtl="1">
              <a:lnSpc>
                <a:spcPct val="150000"/>
              </a:lnSpc>
            </a:pPr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ماذا نسمي المادة التي أجرى عليها الإنسان تغييرات؟</a:t>
            </a:r>
            <a:endParaRPr lang="en-US" sz="5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63246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مادة اصطناعية</a:t>
            </a:r>
            <a:endParaRPr lang="en-US" sz="4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33528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مادة طبيعية</a:t>
            </a:r>
            <a:endParaRPr lang="en-US" sz="4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ounded Rectangle 7">
            <a:hlinkClick r:id="" action="ppaction://hlinkshowjump?jump=nextslide"/>
          </p:cNvPr>
          <p:cNvSpPr/>
          <p:nvPr/>
        </p:nvSpPr>
        <p:spPr>
          <a:xfrm>
            <a:off x="4572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مورد متجدد</a:t>
            </a:r>
            <a:endParaRPr lang="en-US" sz="44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56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 rot="20507579">
            <a:off x="407108" y="550251"/>
            <a:ext cx="2976323" cy="268152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2 2"/>
          <p:cNvSpPr/>
          <p:nvPr/>
        </p:nvSpPr>
        <p:spPr>
          <a:xfrm rot="21337870">
            <a:off x="2754918" y="1298877"/>
            <a:ext cx="6279406" cy="4883417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إجابة خاطئة</a:t>
            </a:r>
          </a:p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حاول مرة أخرى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Curved Up Arrow 3">
            <a:hlinkClick r:id="" action="ppaction://hlinkshowjump?jump=previousslide"/>
          </p:cNvPr>
          <p:cNvSpPr/>
          <p:nvPr/>
        </p:nvSpPr>
        <p:spPr>
          <a:xfrm>
            <a:off x="228600" y="5791200"/>
            <a:ext cx="11430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ind.wav"/>
          </p:stSnd>
        </p:sndAc>
      </p:transition>
    </mc:Choice>
    <mc:Fallback xmlns="">
      <p:transition spd="slow"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689429"/>
            <a:ext cx="86105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8000" b="1" cap="none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ماذا تتوقعون أن يكون</a:t>
            </a:r>
          </a:p>
          <a:p>
            <a:pPr algn="ctr">
              <a:lnSpc>
                <a:spcPct val="150000"/>
              </a:lnSpc>
            </a:pPr>
            <a:r>
              <a:rPr lang="ar-SA" sz="80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موضوعنا للعلوم في هذا</a:t>
            </a:r>
          </a:p>
          <a:p>
            <a:pPr algn="ctr">
              <a:lnSpc>
                <a:spcPct val="150000"/>
              </a:lnSpc>
            </a:pPr>
            <a:r>
              <a:rPr lang="ar-SA" sz="80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الأسبوع؟؟؟</a:t>
            </a:r>
            <a:endParaRPr lang="en-US" sz="8000" b="1" cap="none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25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68882"/>
              </p:ext>
            </p:extLst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</a:tblGrid>
              <a:tr h="409575">
                <a:tc rowSpan="4" gridSpan="5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ر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و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ج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ئـ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ش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09575">
                <a:tc rowSpan="5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ص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6477000" y="15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5943600" y="685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781800" y="99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763000" y="1295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81600" y="1905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00400" y="2133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24400" y="3581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38400" y="480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0" y="6096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772400" y="3048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0800" y="396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686800" y="4267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58000" y="5181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43600" y="5562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315200" y="6324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81800" y="-76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457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773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39200" y="914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1688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19166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010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95800" y="3352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380781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8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763000" y="3897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7400" y="46159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86600" y="5040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8400" y="5421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66800" y="5879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0" y="6172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20513572">
            <a:off x="-101652" y="773540"/>
            <a:ext cx="28055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أحسنت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إجابة صحيحة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791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152400" y="-762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سؤال 6 </a:t>
            </a:r>
            <a:r>
              <a:rPr lang="ar-SA" sz="4400" b="1" u="sng" baseline="30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+</a:t>
            </a:r>
            <a:r>
              <a:rPr lang="ar-SA" sz="4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7: </a:t>
            </a:r>
          </a:p>
          <a:p>
            <a:pPr algn="r" rtl="1">
              <a:lnSpc>
                <a:spcPct val="150000"/>
              </a:lnSpc>
            </a:pPr>
            <a:r>
              <a:rPr lang="ar-SA" sz="4400" b="1" i="1" dirty="0" smtClean="0">
                <a:latin typeface="Traditional Arabic" pitchFamily="18" charset="-78"/>
                <a:cs typeface="Traditional Arabic" pitchFamily="18" charset="-78"/>
              </a:rPr>
              <a:t>إضغط على الإجابة الصحيحة</a:t>
            </a:r>
          </a:p>
          <a:p>
            <a:pPr algn="ctr" rtl="1">
              <a:lnSpc>
                <a:spcPct val="150000"/>
              </a:lnSpc>
            </a:pP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بفضل تطور المعرفة العلمية والتكنولوجية، تعلّم الإنسان كيف يُنتج مواد ____ من مواد _____</a:t>
            </a:r>
            <a:endParaRPr lang="en-US" sz="4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63246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اصطناعية، طبيعية</a:t>
            </a:r>
            <a:endParaRPr lang="en-US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33528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طبيعية، اصطناعية</a:t>
            </a:r>
            <a:endParaRPr lang="en-US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ounded Rectangle 7">
            <a:hlinkClick r:id="" action="ppaction://hlinkshowjump?jump=nextslide"/>
          </p:cNvPr>
          <p:cNvSpPr/>
          <p:nvPr/>
        </p:nvSpPr>
        <p:spPr>
          <a:xfrm>
            <a:off x="4572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معدنية، اصطناعية</a:t>
            </a:r>
            <a:endParaRPr lang="en-US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38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 rot="20507579">
            <a:off x="407108" y="550251"/>
            <a:ext cx="2976323" cy="268152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2 2"/>
          <p:cNvSpPr/>
          <p:nvPr/>
        </p:nvSpPr>
        <p:spPr>
          <a:xfrm rot="21337870">
            <a:off x="2754918" y="1298877"/>
            <a:ext cx="6279406" cy="4883417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إجابة خاطئة</a:t>
            </a:r>
          </a:p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حاول مرة أخرى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Curved Up Arrow 3">
            <a:hlinkClick r:id="" action="ppaction://hlinkshowjump?jump=previousslide"/>
          </p:cNvPr>
          <p:cNvSpPr/>
          <p:nvPr/>
        </p:nvSpPr>
        <p:spPr>
          <a:xfrm>
            <a:off x="228600" y="5791200"/>
            <a:ext cx="11430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voltage.wav"/>
          </p:stSnd>
        </p:sndAc>
      </p:transition>
    </mc:Choice>
    <mc:Fallback xmlns="">
      <p:transition spd="slow"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441174"/>
              </p:ext>
            </p:extLst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</a:tblGrid>
              <a:tr h="409575">
                <a:tc rowSpan="4" gridSpan="5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ر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و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ج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ص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09575"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ئـ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ش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09575">
                <a:tc rowSpan="5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ص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6477000" y="15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5943600" y="685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781800" y="99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763000" y="1295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81600" y="1905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00400" y="2133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24400" y="3581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38400" y="480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0" y="6096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772400" y="3048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0800" y="396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686800" y="4267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58000" y="5181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43600" y="5562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315200" y="6324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81800" y="-76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457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773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39200" y="914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1688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19166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010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95800" y="3352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380781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8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763000" y="3897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7400" y="46159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86600" y="5040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8400" y="5421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66800" y="5879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0" y="6172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20513572">
            <a:off x="-101652" y="773540"/>
            <a:ext cx="28055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أحسنت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إجابة صحيحة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943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152400" y="-762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السؤال الثامن: </a:t>
            </a:r>
          </a:p>
          <a:p>
            <a:pPr algn="r" rtl="1">
              <a:lnSpc>
                <a:spcPct val="150000"/>
              </a:lnSpc>
            </a:pPr>
            <a:r>
              <a:rPr lang="ar-SA" sz="4400" b="1" i="1" dirty="0" smtClean="0">
                <a:latin typeface="Traditional Arabic" pitchFamily="18" charset="-78"/>
                <a:cs typeface="Traditional Arabic" pitchFamily="18" charset="-78"/>
              </a:rPr>
              <a:t>إضغط على الإجابة الصحيحة</a:t>
            </a:r>
          </a:p>
          <a:p>
            <a:pPr algn="ctr" rtl="1">
              <a:lnSpc>
                <a:spcPct val="150000"/>
              </a:lnSpc>
            </a:pPr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ماذا نُطلق على المادة التي لم يجر عليها الإنسان تغييرات؟</a:t>
            </a:r>
            <a:endParaRPr lang="en-US" sz="4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3246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مادة اصطناعية</a:t>
            </a:r>
            <a:endParaRPr lang="en-US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33528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مادة طبيعية</a:t>
            </a:r>
            <a:endParaRPr lang="en-US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ounded Rectangle 7">
            <a:hlinkClick r:id="" action="ppaction://hlinkshowjump?jump=nextslide"/>
          </p:cNvPr>
          <p:cNvSpPr/>
          <p:nvPr/>
        </p:nvSpPr>
        <p:spPr>
          <a:xfrm>
            <a:off x="4572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مادة مُستحدثة</a:t>
            </a:r>
            <a:endParaRPr lang="en-US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89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 rot="20507579">
            <a:off x="407108" y="550251"/>
            <a:ext cx="2976323" cy="268152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2 2"/>
          <p:cNvSpPr/>
          <p:nvPr/>
        </p:nvSpPr>
        <p:spPr>
          <a:xfrm rot="21337870">
            <a:off x="2754918" y="1298877"/>
            <a:ext cx="6279406" cy="4883417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إجابة خاطئة</a:t>
            </a:r>
          </a:p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حاول مرة أخرى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Curved Up Arrow 3">
            <a:hlinkClick r:id="" action="ppaction://hlinkshowjump?jump=previousslide"/>
          </p:cNvPr>
          <p:cNvSpPr/>
          <p:nvPr/>
        </p:nvSpPr>
        <p:spPr>
          <a:xfrm>
            <a:off x="228600" y="5791200"/>
            <a:ext cx="11430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5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873618"/>
              </p:ext>
            </p:extLst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</a:tblGrid>
              <a:tr h="409575">
                <a:tc rowSpan="4" gridSpan="5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ر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و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ج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ص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ئـ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ش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09575">
                <a:tc rowSpan="5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ص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6477000" y="15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5943600" y="685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781800" y="99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763000" y="1295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81600" y="1905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00400" y="2133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24400" y="3581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38400" y="480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0" y="6096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772400" y="3048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0800" y="396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686800" y="4267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58000" y="5181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43600" y="5562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315200" y="6324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81800" y="-76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457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773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39200" y="914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1688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19166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010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95800" y="3352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380781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8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763000" y="3897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7400" y="46159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86600" y="5040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8400" y="5421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66800" y="5879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0" y="6172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20513572">
            <a:off x="-101652" y="773540"/>
            <a:ext cx="28055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أحسنت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إجابة صحيحة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447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152400" y="211247"/>
            <a:ext cx="86106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السؤال التاسع: </a:t>
            </a:r>
          </a:p>
          <a:p>
            <a:pPr algn="r" rtl="1">
              <a:lnSpc>
                <a:spcPct val="150000"/>
              </a:lnSpc>
            </a:pPr>
            <a:r>
              <a:rPr lang="ar-SA" sz="4400" b="1" i="1" dirty="0" smtClean="0">
                <a:latin typeface="Traditional Arabic" pitchFamily="18" charset="-78"/>
                <a:cs typeface="Traditional Arabic" pitchFamily="18" charset="-78"/>
              </a:rPr>
              <a:t>إضغط على الإجابة الصحيحة</a:t>
            </a:r>
          </a:p>
          <a:p>
            <a:pPr algn="ctr" rtl="1">
              <a:lnSpc>
                <a:spcPct val="150000"/>
              </a:lnSpc>
            </a:pPr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هل أتربة المعادن تُعتبر مورد طبيعي؟</a:t>
            </a:r>
            <a:endParaRPr lang="en-US" sz="5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49530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نعم</a:t>
            </a:r>
            <a:endParaRPr lang="en-US" sz="5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19812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latin typeface="Traditional Arabic" pitchFamily="18" charset="-78"/>
                <a:cs typeface="Traditional Arabic" pitchFamily="18" charset="-78"/>
              </a:rPr>
              <a:t>كلا</a:t>
            </a:r>
            <a:endParaRPr lang="en-US" sz="60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5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 rot="20507579">
            <a:off x="407108" y="550251"/>
            <a:ext cx="2976323" cy="268152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2 2"/>
          <p:cNvSpPr/>
          <p:nvPr/>
        </p:nvSpPr>
        <p:spPr>
          <a:xfrm rot="21337870">
            <a:off x="2754918" y="1298877"/>
            <a:ext cx="6279406" cy="4883417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إجابة خاطئة</a:t>
            </a:r>
          </a:p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حاول مرة أخرى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Curved Up Arrow 3">
            <a:hlinkClick r:id="" action="ppaction://hlinkshowjump?jump=previousslide"/>
          </p:cNvPr>
          <p:cNvSpPr/>
          <p:nvPr/>
        </p:nvSpPr>
        <p:spPr>
          <a:xfrm>
            <a:off x="228600" y="5791200"/>
            <a:ext cx="11430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693717"/>
              </p:ext>
            </p:extLst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</a:tblGrid>
              <a:tr h="409575">
                <a:tc rowSpan="4" gridSpan="5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ر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و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ج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ص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ئـ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ش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09575">
                <a:tc rowSpan="5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ص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6477000" y="15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5943600" y="685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781800" y="99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763000" y="1295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81600" y="1905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00400" y="2133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24400" y="3581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38400" y="480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0" y="6096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772400" y="3048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0800" y="396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686800" y="4267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58000" y="5181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43600" y="5562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315200" y="6324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81800" y="-76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457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773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39200" y="914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1688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19166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010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95800" y="3352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380781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8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763000" y="3897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7400" y="46159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86600" y="5040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8400" y="5421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66800" y="5879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0" y="6172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20513572">
            <a:off x="-101652" y="773540"/>
            <a:ext cx="28055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أحسنت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إجابة صحيحة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366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0163">
            <a:off x="1417202" y="715892"/>
            <a:ext cx="5518368" cy="468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697127">
            <a:off x="3524599" y="1085520"/>
            <a:ext cx="2667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مممم ماذا يا ترى سوف نتعلم؟!</a:t>
            </a:r>
          </a:p>
        </p:txBody>
      </p:sp>
      <p:sp>
        <p:nvSpPr>
          <p:cNvPr id="6" name="Explosion 2 5"/>
          <p:cNvSpPr/>
          <p:nvPr/>
        </p:nvSpPr>
        <p:spPr>
          <a:xfrm rot="21021802">
            <a:off x="6546315" y="297215"/>
            <a:ext cx="2562465" cy="1547186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المواد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Explosion 2 6"/>
          <p:cNvSpPr/>
          <p:nvPr/>
        </p:nvSpPr>
        <p:spPr>
          <a:xfrm rot="1152154">
            <a:off x="5924703" y="2029240"/>
            <a:ext cx="2823985" cy="2216195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بناء منتجات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147736" y="122011"/>
            <a:ext cx="2976464" cy="2087789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الموارد الطبيعية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Explosion 2 8"/>
          <p:cNvSpPr/>
          <p:nvPr/>
        </p:nvSpPr>
        <p:spPr>
          <a:xfrm rot="896980">
            <a:off x="4024599" y="3548710"/>
            <a:ext cx="2333040" cy="1612195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الكون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6106618" y="3973294"/>
            <a:ext cx="2900264" cy="2240189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ماء للحياة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Explosion 2 10"/>
          <p:cNvSpPr/>
          <p:nvPr/>
        </p:nvSpPr>
        <p:spPr>
          <a:xfrm rot="21284953">
            <a:off x="78204" y="4742561"/>
            <a:ext cx="2145096" cy="1807451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جهاز النقل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6963" y="4008051"/>
            <a:ext cx="647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أو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9564" y="242575"/>
            <a:ext cx="585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أم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40363" y="2962870"/>
            <a:ext cx="647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أو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7082" y="130314"/>
            <a:ext cx="13211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هل هي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19487" y="5255517"/>
            <a:ext cx="585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أم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51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152400" y="-76200"/>
            <a:ext cx="86106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السؤال العاشر: </a:t>
            </a:r>
          </a:p>
          <a:p>
            <a:pPr algn="r" rtl="1">
              <a:lnSpc>
                <a:spcPct val="150000"/>
              </a:lnSpc>
            </a:pPr>
            <a:r>
              <a:rPr lang="ar-SA" sz="4400" b="1" i="1" dirty="0" smtClean="0">
                <a:latin typeface="Traditional Arabic" pitchFamily="18" charset="-78"/>
                <a:cs typeface="Traditional Arabic" pitchFamily="18" charset="-78"/>
              </a:rPr>
              <a:t>إضغط على الإجابة الصحيحة</a:t>
            </a:r>
          </a:p>
          <a:p>
            <a:pPr algn="ctr" rtl="1">
              <a:lnSpc>
                <a:spcPct val="150000"/>
              </a:lnSpc>
            </a:pPr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السماد العضوي مصدره من _______</a:t>
            </a:r>
            <a:endParaRPr lang="en-US" sz="5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3246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الأتربة</a:t>
            </a:r>
            <a:endParaRPr lang="en-US" sz="4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33528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مواد اصطناعية</a:t>
            </a:r>
            <a:endParaRPr lang="en-US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4572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كائنات حية</a:t>
            </a:r>
            <a:endParaRPr lang="en-US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14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 rot="20507579">
            <a:off x="407108" y="550251"/>
            <a:ext cx="2976323" cy="268152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2 2"/>
          <p:cNvSpPr/>
          <p:nvPr/>
        </p:nvSpPr>
        <p:spPr>
          <a:xfrm rot="21337870">
            <a:off x="2754918" y="1298877"/>
            <a:ext cx="6279406" cy="4883417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إجابة خاطئة</a:t>
            </a:r>
          </a:p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حاول مرة أخرى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Curved Up Arrow 3">
            <a:hlinkClick r:id="" action="ppaction://hlinkshowjump?jump=previousslide"/>
          </p:cNvPr>
          <p:cNvSpPr/>
          <p:nvPr/>
        </p:nvSpPr>
        <p:spPr>
          <a:xfrm>
            <a:off x="228600" y="5791200"/>
            <a:ext cx="11430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7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voltage.wav"/>
          </p:stSnd>
        </p:sndAc>
      </p:transition>
    </mc:Choice>
    <mc:Fallback xmlns="">
      <p:transition spd="slow"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255140"/>
              </p:ext>
            </p:extLst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</a:tblGrid>
              <a:tr h="409575">
                <a:tc rowSpan="4" gridSpan="5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ر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و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ج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ص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ئـ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ش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09575">
                <a:tc rowSpan="5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ح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ئـ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ص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6477000" y="15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5943600" y="685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781800" y="99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763000" y="1295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81600" y="1905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00400" y="2133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24400" y="3581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38400" y="480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0" y="6096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772400" y="3048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0800" y="396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686800" y="4267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58000" y="5181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43600" y="5562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315200" y="6324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81800" y="-76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457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773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39200" y="914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1688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19166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010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95800" y="3352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380781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8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763000" y="3897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7400" y="46159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86600" y="5040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8400" y="5421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66800" y="5879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0" y="6172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20513572">
            <a:off x="-101652" y="773540"/>
            <a:ext cx="28055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أحسنت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إجابة صحيحة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883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152400" y="-76200"/>
            <a:ext cx="8610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السؤال الحادي عشر: </a:t>
            </a:r>
          </a:p>
          <a:p>
            <a:pPr algn="r" rtl="1">
              <a:lnSpc>
                <a:spcPct val="150000"/>
              </a:lnSpc>
            </a:pPr>
            <a:r>
              <a:rPr lang="ar-SA" sz="4400" b="1" i="1" dirty="0" smtClean="0">
                <a:latin typeface="Traditional Arabic" pitchFamily="18" charset="-78"/>
                <a:cs typeface="Traditional Arabic" pitchFamily="18" charset="-78"/>
              </a:rPr>
              <a:t>إضغط على الإجابة الصحيحة</a:t>
            </a:r>
          </a:p>
          <a:p>
            <a:pPr algn="ctr" rtl="1">
              <a:lnSpc>
                <a:spcPct val="150000"/>
              </a:lnSpc>
            </a:pPr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حيوانات تعيش في الطبيعة بدون تدخل الإنسان، تُسمى _____</a:t>
            </a:r>
            <a:endParaRPr lang="en-US" sz="5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3246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حيوانات مفترسة</a:t>
            </a:r>
            <a:endParaRPr lang="en-US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33528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حيوانات برية</a:t>
            </a:r>
            <a:endParaRPr lang="en-US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ounded Rectangle 7">
            <a:hlinkClick r:id="" action="ppaction://hlinkshowjump?jump=nextslide"/>
          </p:cNvPr>
          <p:cNvSpPr/>
          <p:nvPr/>
        </p:nvSpPr>
        <p:spPr>
          <a:xfrm>
            <a:off x="4572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حيوانات أليفة</a:t>
            </a:r>
            <a:endParaRPr lang="en-US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83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 rot="20507579">
            <a:off x="407108" y="550251"/>
            <a:ext cx="2976323" cy="268152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2 2"/>
          <p:cNvSpPr/>
          <p:nvPr/>
        </p:nvSpPr>
        <p:spPr>
          <a:xfrm rot="21337870">
            <a:off x="2754918" y="1298877"/>
            <a:ext cx="6279406" cy="4883417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إجابة خاطئة</a:t>
            </a:r>
          </a:p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حاول مرة أخرى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Curved Up Arrow 3">
            <a:hlinkClick r:id="" action="ppaction://hlinkshowjump?jump=previousslide"/>
          </p:cNvPr>
          <p:cNvSpPr/>
          <p:nvPr/>
        </p:nvSpPr>
        <p:spPr>
          <a:xfrm>
            <a:off x="228600" y="5791200"/>
            <a:ext cx="11430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3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suction.wav"/>
          </p:stSnd>
        </p:sndAc>
      </p:transition>
    </mc:Choice>
    <mc:Fallback xmlns="">
      <p:transition spd="slow">
        <p:sndAc>
          <p:stSnd>
            <p:snd r:embed="rId3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074865"/>
              </p:ext>
            </p:extLst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</a:tblGrid>
              <a:tr h="409575">
                <a:tc rowSpan="4" gridSpan="5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ر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و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ج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ص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ئـ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ش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09575">
                <a:tc rowSpan="5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ح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و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ر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ح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ئـ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ص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6477000" y="15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5943600" y="685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781800" y="99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763000" y="1295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81600" y="1905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00400" y="2133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24400" y="3581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38400" y="480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0" y="6096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772400" y="3048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0800" y="396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686800" y="4267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58000" y="5181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43600" y="5562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315200" y="6324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81800" y="-76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457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773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39200" y="914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1688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19166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010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95800" y="3352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380781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8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763000" y="3897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7400" y="46159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86600" y="5040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8400" y="5421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66800" y="5879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0" y="6172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20513572">
            <a:off x="-101652" y="773540"/>
            <a:ext cx="28055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أحسنت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إجابة صحيحة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03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152400" y="-76200"/>
            <a:ext cx="8610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السؤال الثاني عشر: </a:t>
            </a:r>
          </a:p>
          <a:p>
            <a:pPr algn="r" rtl="1">
              <a:lnSpc>
                <a:spcPct val="150000"/>
              </a:lnSpc>
            </a:pPr>
            <a:r>
              <a:rPr lang="ar-SA" sz="4400" b="1" i="1" dirty="0" smtClean="0">
                <a:latin typeface="Traditional Arabic" pitchFamily="18" charset="-78"/>
                <a:cs typeface="Traditional Arabic" pitchFamily="18" charset="-78"/>
              </a:rPr>
              <a:t>إضغط على الإجابة الصحيحة</a:t>
            </a:r>
          </a:p>
          <a:p>
            <a:pPr algn="ctr" rtl="1">
              <a:lnSpc>
                <a:spcPct val="150000"/>
              </a:lnSpc>
            </a:pPr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نباتات يُربيها الإنسان ويعتني بها لاحتياجاته المختلفة، تُسمى نباتات _____</a:t>
            </a:r>
            <a:endParaRPr lang="en-US" sz="5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63246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مُستنبتة</a:t>
            </a:r>
            <a:endParaRPr lang="en-US" sz="4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33528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جميلة</a:t>
            </a:r>
            <a:endParaRPr lang="en-US" sz="4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ounded Rectangle 7">
            <a:hlinkClick r:id="" action="ppaction://hlinkshowjump?jump=nextslide"/>
          </p:cNvPr>
          <p:cNvSpPr/>
          <p:nvPr/>
        </p:nvSpPr>
        <p:spPr>
          <a:xfrm>
            <a:off x="4572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برية</a:t>
            </a:r>
            <a:endParaRPr lang="en-US" sz="44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05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 rot="20507579">
            <a:off x="407108" y="550251"/>
            <a:ext cx="2976323" cy="268152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2 2"/>
          <p:cNvSpPr/>
          <p:nvPr/>
        </p:nvSpPr>
        <p:spPr>
          <a:xfrm rot="21337870">
            <a:off x="2754918" y="1298877"/>
            <a:ext cx="6279406" cy="4883417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إجابة خاطئة</a:t>
            </a:r>
          </a:p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حاول مرة أخرى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Curved Up Arrow 3">
            <a:hlinkClick r:id="" action="ppaction://hlinkshowjump?jump=previousslide"/>
          </p:cNvPr>
          <p:cNvSpPr/>
          <p:nvPr/>
        </p:nvSpPr>
        <p:spPr>
          <a:xfrm>
            <a:off x="228600" y="5791200"/>
            <a:ext cx="11430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3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006541"/>
              </p:ext>
            </p:extLst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</a:tblGrid>
              <a:tr h="409575">
                <a:tc rowSpan="4" gridSpan="5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ر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و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ج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ص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ئـ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ش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09575">
                <a:tc rowSpan="5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ح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و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ر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ح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ئـ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ص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6477000" y="15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5943600" y="685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781800" y="99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763000" y="1295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81600" y="1905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00400" y="2133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24400" y="3581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38400" y="480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0" y="6096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772400" y="3048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0800" y="396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686800" y="4267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58000" y="5181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43600" y="5562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315200" y="6324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81800" y="-76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457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773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39200" y="914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1688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19166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010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95800" y="3352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380781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8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763000" y="3897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7400" y="46159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86600" y="5040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8400" y="5421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66800" y="5879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0" y="6172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20513572">
            <a:off x="-101652" y="773540"/>
            <a:ext cx="28055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أحسنت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إجابة صحيحة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10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152400" y="-76200"/>
            <a:ext cx="8610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السؤال الثالث عشر: </a:t>
            </a:r>
          </a:p>
          <a:p>
            <a:pPr algn="r" rtl="1">
              <a:lnSpc>
                <a:spcPct val="150000"/>
              </a:lnSpc>
            </a:pPr>
            <a:r>
              <a:rPr lang="ar-SA" sz="4400" b="1" i="1" dirty="0" smtClean="0">
                <a:latin typeface="Traditional Arabic" pitchFamily="18" charset="-78"/>
                <a:cs typeface="Traditional Arabic" pitchFamily="18" charset="-78"/>
              </a:rPr>
              <a:t>إضغط على الإجابة الصحيحة</a:t>
            </a:r>
          </a:p>
          <a:p>
            <a:pPr algn="ctr" rtl="1">
              <a:lnSpc>
                <a:spcPct val="150000"/>
              </a:lnSpc>
            </a:pPr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إحدى أهداف استغلال الموارد الطبيعية الحية:</a:t>
            </a:r>
            <a:endParaRPr lang="en-US" sz="5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3246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تناولها كوجبة غداء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33528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إنتاج غذاء</a:t>
            </a:r>
            <a:endParaRPr lang="en-US" sz="4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ounded Rectangle 7">
            <a:hlinkClick r:id="" action="ppaction://hlinkshowjump?jump=nextslide"/>
          </p:cNvPr>
          <p:cNvSpPr/>
          <p:nvPr/>
        </p:nvSpPr>
        <p:spPr>
          <a:xfrm>
            <a:off x="4572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لا يمكن استغلالها</a:t>
            </a:r>
            <a:endParaRPr lang="en-US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17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3"/>
          <a:stretch/>
        </p:blipFill>
        <p:spPr bwMode="auto">
          <a:xfrm>
            <a:off x="5439229" y="2405062"/>
            <a:ext cx="3552371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 rot="20660990">
            <a:off x="41159" y="667974"/>
            <a:ext cx="7223370" cy="4193071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0287580">
            <a:off x="738343" y="1244105"/>
            <a:ext cx="60756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هيا لنكتشف معاً موضوعنا لهذا الأسبوع من خلال الإجابة على الأسئلة المعطاة، وحل اللغز في الصفحة التالية</a:t>
            </a:r>
            <a:endParaRPr lang="en-US" sz="4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30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 rot="20507579">
            <a:off x="407108" y="550251"/>
            <a:ext cx="2976323" cy="268152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2 2"/>
          <p:cNvSpPr/>
          <p:nvPr/>
        </p:nvSpPr>
        <p:spPr>
          <a:xfrm rot="21337870">
            <a:off x="2754918" y="1298877"/>
            <a:ext cx="6279406" cy="4883417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إجابة خاطئة</a:t>
            </a:r>
          </a:p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حاول مرة أخرى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Curved Up Arrow 3">
            <a:hlinkClick r:id="" action="ppaction://hlinkshowjump?jump=previousslide"/>
          </p:cNvPr>
          <p:cNvSpPr/>
          <p:nvPr/>
        </p:nvSpPr>
        <p:spPr>
          <a:xfrm>
            <a:off x="228600" y="5791200"/>
            <a:ext cx="11430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3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laser.wav"/>
          </p:stSnd>
        </p:sndAc>
      </p:transition>
    </mc:Choice>
    <mc:Fallback xmlns="">
      <p:transition spd="slow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984936"/>
              </p:ext>
            </p:extLst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</a:tblGrid>
              <a:tr h="409575">
                <a:tc rowSpan="4" gridSpan="5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ر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و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ء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ذ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غ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ج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ج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ص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ئـ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ش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09575">
                <a:tc rowSpan="5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ح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و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ر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ح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ئـ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ص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6477000" y="15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5943600" y="685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781800" y="99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763000" y="1295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81600" y="1905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00400" y="2133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24400" y="3581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38400" y="480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0" y="6096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772400" y="3048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0800" y="396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686800" y="4267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58000" y="5181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43600" y="5562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315200" y="6324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81800" y="-76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457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773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39200" y="914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1688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19166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010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95800" y="3352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380781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8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763000" y="3897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7400" y="46159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86600" y="5040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8400" y="5421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66800" y="5879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0" y="6172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20513572">
            <a:off x="-101652" y="773540"/>
            <a:ext cx="28055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أحسنت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إجابة صحيحة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722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152400" y="-76200"/>
            <a:ext cx="8610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السؤال الرابع عشر: </a:t>
            </a:r>
          </a:p>
          <a:p>
            <a:pPr algn="r" rtl="1">
              <a:lnSpc>
                <a:spcPct val="150000"/>
              </a:lnSpc>
            </a:pPr>
            <a:r>
              <a:rPr lang="ar-SA" sz="4400" b="1" i="1" dirty="0" smtClean="0">
                <a:latin typeface="Traditional Arabic" pitchFamily="18" charset="-78"/>
                <a:cs typeface="Traditional Arabic" pitchFamily="18" charset="-78"/>
              </a:rPr>
              <a:t>إضغط على الإجابة الصحيحة</a:t>
            </a:r>
          </a:p>
          <a:p>
            <a:pPr algn="ctr" rtl="1">
              <a:lnSpc>
                <a:spcPct val="150000"/>
              </a:lnSpc>
            </a:pPr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ما هي المادة الأكثر استعمالاً في لف الأغراض والتعليب؟</a:t>
            </a:r>
            <a:endParaRPr lang="en-US" sz="5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63246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الأكياس البلاستيكية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33528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الحديد</a:t>
            </a:r>
            <a:endParaRPr lang="en-US" sz="4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ounded Rectangle 7">
            <a:hlinkClick r:id="" action="ppaction://hlinkshowjump?jump=nextslide"/>
          </p:cNvPr>
          <p:cNvSpPr/>
          <p:nvPr/>
        </p:nvSpPr>
        <p:spPr>
          <a:xfrm>
            <a:off x="4572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الفضة</a:t>
            </a:r>
            <a:endParaRPr lang="en-US" sz="40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95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 rot="20507579">
            <a:off x="407108" y="550251"/>
            <a:ext cx="2976323" cy="268152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2 2"/>
          <p:cNvSpPr/>
          <p:nvPr/>
        </p:nvSpPr>
        <p:spPr>
          <a:xfrm rot="21337870">
            <a:off x="2754918" y="1298877"/>
            <a:ext cx="6279406" cy="4883417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إجابة خاطئة</a:t>
            </a:r>
          </a:p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حاول مرة أخرى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Curved Up Arrow 3">
            <a:hlinkClick r:id="" action="ppaction://hlinkshowjump?jump=previousslide"/>
          </p:cNvPr>
          <p:cNvSpPr/>
          <p:nvPr/>
        </p:nvSpPr>
        <p:spPr>
          <a:xfrm>
            <a:off x="228600" y="5791200"/>
            <a:ext cx="11430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27708"/>
              </p:ext>
            </p:extLst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</a:tblGrid>
              <a:tr h="409575">
                <a:tc rowSpan="4" gridSpan="5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ر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و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ء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ذ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غ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ج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ج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ص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ئـ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ش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أ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09575">
                <a:tc rowSpan="5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ح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و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ر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ح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ئـ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ص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6477000" y="15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5943600" y="685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781800" y="99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763000" y="1295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81600" y="1905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00400" y="2133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24400" y="3581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38400" y="480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0" y="6096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772400" y="3048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0800" y="396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686800" y="4267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58000" y="5181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43600" y="5562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315200" y="6324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81800" y="-76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457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773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39200" y="914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1688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19166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010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95800" y="3352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380781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8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763000" y="3897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7400" y="46159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86600" y="5040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8400" y="5421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66800" y="5879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0" y="6172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20513572">
            <a:off x="-101652" y="773540"/>
            <a:ext cx="28055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أحسنت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إجابة صحيحة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17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152400" y="-76200"/>
            <a:ext cx="8610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السؤال الخامس عشر: </a:t>
            </a:r>
          </a:p>
          <a:p>
            <a:pPr algn="r" rtl="1">
              <a:lnSpc>
                <a:spcPct val="150000"/>
              </a:lnSpc>
            </a:pPr>
            <a:r>
              <a:rPr lang="ar-SA" sz="4400" b="1" i="1" dirty="0" smtClean="0">
                <a:latin typeface="Traditional Arabic" pitchFamily="18" charset="-78"/>
                <a:cs typeface="Traditional Arabic" pitchFamily="18" charset="-78"/>
              </a:rPr>
              <a:t>إضغط على الإجابة الصحيحة</a:t>
            </a:r>
          </a:p>
          <a:p>
            <a:pPr algn="ctr" rtl="1">
              <a:lnSpc>
                <a:spcPct val="150000"/>
              </a:lnSpc>
            </a:pPr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روث الحيوانات وبقايا النباتات المتعفنة تُسمى:</a:t>
            </a:r>
            <a:endParaRPr lang="en-US" sz="5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3246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مواد مضرة</a:t>
            </a:r>
            <a:endParaRPr lang="en-US" sz="4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33528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نفايات</a:t>
            </a:r>
            <a:endParaRPr lang="en-US" sz="4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572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سماد عضوي</a:t>
            </a:r>
            <a:endParaRPr lang="en-US" sz="40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98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 rot="20507579">
            <a:off x="407108" y="550251"/>
            <a:ext cx="2976323" cy="268152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2 2"/>
          <p:cNvSpPr/>
          <p:nvPr/>
        </p:nvSpPr>
        <p:spPr>
          <a:xfrm rot="21337870">
            <a:off x="2754918" y="1298877"/>
            <a:ext cx="6279406" cy="4883417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إجابة خاطئة</a:t>
            </a:r>
          </a:p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حاول مرة أخرى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Curved Up Arrow 3">
            <a:hlinkClick r:id="" action="ppaction://hlinkshowjump?jump=previousslide"/>
          </p:cNvPr>
          <p:cNvSpPr/>
          <p:nvPr/>
        </p:nvSpPr>
        <p:spPr>
          <a:xfrm>
            <a:off x="228600" y="5791200"/>
            <a:ext cx="11430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841223"/>
              </p:ext>
            </p:extLst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</a:tblGrid>
              <a:tr h="409575">
                <a:tc rowSpan="4" gridSpan="5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ر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و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ء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ذ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غ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ج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ج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ص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ئـ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ش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أ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09575">
                <a:tc rowSpan="5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ح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و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ر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ح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ئـ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ض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و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ص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6477000" y="15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943600" y="685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781800" y="99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763000" y="1295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81600" y="1905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00400" y="2133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24400" y="3581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38400" y="480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24000" y="6096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772400" y="3048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00800" y="396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686800" y="4267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858000" y="5181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943600" y="5562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315200" y="6324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81800" y="-76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172200" y="457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9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86600" y="773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839200" y="914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953000" y="1688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7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971800" y="19166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0010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495800" y="3352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629400" y="380781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8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763000" y="3897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14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57400" y="46159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086600" y="5040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248400" y="5421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66800" y="5879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15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620000" y="6172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5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 rot="20513572">
            <a:off x="-4584" y="310706"/>
            <a:ext cx="318694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كل الإحترام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     لقد أتممتم</a:t>
            </a:r>
          </a:p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المهمة بنجاح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98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31704"/>
              </p:ext>
            </p:extLst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</a:tblGrid>
              <a:tr h="409575">
                <a:tc rowSpan="4" gridSpan="5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ر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و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ء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ذ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غ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ج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ص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ئـ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ش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أ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09575">
                <a:tc rowSpan="5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ح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و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ر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ح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ئـ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س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ض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و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ة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ط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ص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562600" y="24825"/>
            <a:ext cx="3321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م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24929" y="482025"/>
            <a:ext cx="4074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ن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3289" y="939225"/>
            <a:ext cx="4507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ت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7716" y="1244025"/>
            <a:ext cx="4219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ج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1454" y="1777425"/>
            <a:ext cx="2744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3289" y="2158425"/>
            <a:ext cx="4507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ت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3289" y="2895600"/>
            <a:ext cx="4507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ب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43364" y="3377625"/>
            <a:ext cx="3706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ل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91454" y="3834825"/>
            <a:ext cx="2744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66443" y="4139625"/>
            <a:ext cx="5533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س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3289" y="4596825"/>
            <a:ext cx="4507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ت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4090" y="4953000"/>
            <a:ext cx="4491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ي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24929" y="5435025"/>
            <a:ext cx="4074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ك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04090" y="5739825"/>
            <a:ext cx="4491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ي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6273225"/>
            <a:ext cx="3321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ة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" name="Picture 2" descr="http://eg.all.biz/img/eg/catalog/3603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8661"/>
            <a:ext cx="1799272" cy="255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aljoudplastic.com/products/1/productsaljoud%20(1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92" y="3962400"/>
            <a:ext cx="3476719" cy="26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eg.all.biz/img/eg/catalog/3733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7185">
            <a:off x="361005" y="638715"/>
            <a:ext cx="3697073" cy="20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eg.all.biz/img/eg/catalog/37335.png"/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1"/>
          <a:stretch/>
        </p:blipFill>
        <p:spPr bwMode="auto">
          <a:xfrm>
            <a:off x="304800" y="4003082"/>
            <a:ext cx="2920239" cy="256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rot="21374474">
            <a:off x="1034875" y="2667767"/>
            <a:ext cx="66704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منتجات بلاستيكية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30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applause.wav"/>
          </p:stSnd>
        </p:sndAc>
      </p:transition>
    </mc:Choice>
    <mc:Fallback xmlns="">
      <p:transition spd="slow"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2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1671" y="1524000"/>
            <a:ext cx="71400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المنتجات البلاستيكية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 descr="http://upload.wikimedia.org/wikipedia/commons/thumb/b/b2/Plastic_household_items.jpg/220px-Plastic_household_ite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163">
            <a:off x="3424470" y="3970698"/>
            <a:ext cx="2158098" cy="1432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 descr="علب للثلاجة وللمكروويف بلاستيك عالي النقاء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3" b="6739"/>
          <a:stretch/>
        </p:blipFill>
        <p:spPr bwMode="auto">
          <a:xfrm rot="20710356">
            <a:off x="590636" y="3648593"/>
            <a:ext cx="2112252" cy="1607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6" descr="http://i01.i.aliimg.com/img/pb/895/885/226/1254906295541_hz_myalibaba_web5_268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r="9003"/>
          <a:stretch/>
        </p:blipFill>
        <p:spPr bwMode="auto">
          <a:xfrm rot="20597739">
            <a:off x="6348166" y="3952672"/>
            <a:ext cx="2181809" cy="1737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018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637060"/>
              </p:ext>
            </p:extLst>
          </p:nvPr>
        </p:nvGraphicFramePr>
        <p:xfrm>
          <a:off x="3200400" y="228600"/>
          <a:ext cx="5791200" cy="633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</a:tblGrid>
              <a:tr h="342900">
                <a:tc rowSpan="4" gridSpan="5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342900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342900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42900">
                <a:tc gridSpan="5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342900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342900"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342900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342900"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342900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342900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42900">
                <a:tc rowSpan="5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342900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42900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342900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342900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440353"/>
            <a:ext cx="3429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اعزائي طلاب الخامس «أ»...</a:t>
            </a:r>
          </a:p>
          <a:p>
            <a:pPr algn="r" rtl="1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في الصفحة التالية يوجد اسئلة متنوعة حول المادة التي تعلمتموها سابقا مع معلمتكم الأستاذة غادة سلامة، عليكم التمعن جيدا في هذه الأسئلة والإجابة عليها.</a:t>
            </a:r>
          </a:p>
          <a:p>
            <a:pPr algn="r" rtl="1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إذا كانت اجاباتكم صحيحة حول جميع الأسئلة سوف تحصلون على كلمتين في العامود المشدد باللون الأخضر الفاتح</a:t>
            </a:r>
          </a:p>
          <a:p>
            <a:pPr algn="r" rtl="1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     هاتين الكلمتين سيرافقاننا لمدة</a:t>
            </a:r>
          </a:p>
          <a:p>
            <a:pPr algn="r" rtl="1"/>
            <a:r>
              <a:rPr lang="ar-SA" sz="24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     أسبوع كامل وهما عبارة عن موضوعنا للعلوم لهذا الأسبوع...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Left Arrow 5">
            <a:hlinkClick r:id="" action="ppaction://hlinkshowjump?jump=nextslide"/>
          </p:cNvPr>
          <p:cNvSpPr/>
          <p:nvPr/>
        </p:nvSpPr>
        <p:spPr>
          <a:xfrm>
            <a:off x="304800" y="5638800"/>
            <a:ext cx="1562100" cy="9906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إلى الأسئلة</a:t>
            </a:r>
            <a:endParaRPr lang="en-US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25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g.all.biz/img/eg/catalog/3603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658">
            <a:off x="7301319" y="370832"/>
            <a:ext cx="1492243" cy="211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ltahera.net/uploads/120886176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0" r="34006"/>
          <a:stretch/>
        </p:blipFill>
        <p:spPr bwMode="auto">
          <a:xfrm>
            <a:off x="304800" y="533400"/>
            <a:ext cx="1905000" cy="60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 Single Corner Rectangle 5"/>
          <p:cNvSpPr/>
          <p:nvPr/>
        </p:nvSpPr>
        <p:spPr>
          <a:xfrm>
            <a:off x="1784738" y="2124227"/>
            <a:ext cx="5383740" cy="1582621"/>
          </a:xfrm>
          <a:prstGeom prst="round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8000" b="1" dirty="0" smtClean="0">
                <a:latin typeface="Arabic Typesetting" pitchFamily="66" charset="-78"/>
                <a:cs typeface="Arabic Typesetting" pitchFamily="66" charset="-78"/>
              </a:rPr>
              <a:t>ما هو البلاستيك؟؟</a:t>
            </a:r>
            <a:endParaRPr lang="en-US" sz="8000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7" name="Picture 4" descr="http://www.aljoudplastic.com/products/1/productsaljoud%20(1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44" y="3886200"/>
            <a:ext cx="385611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eg.all.biz/img/eg/catalog/373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21" y="561109"/>
            <a:ext cx="3088315" cy="122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eg.all.biz/img/eg/catalog/37335.png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1"/>
          <a:stretch/>
        </p:blipFill>
        <p:spPr bwMode="auto">
          <a:xfrm rot="1480996">
            <a:off x="2594942" y="4089852"/>
            <a:ext cx="1756953" cy="15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3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lone.net/pnm/pics.php?action=image&amp;id=26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2462353" cy="1836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ljazeera.net/file/getcustom/37c7f53b-2734-4802-8651-c276a5332e5e/6e3b8a3c-285b-4d83-858a-075f762303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2462353" cy="1845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barket.co.il/var/1857/724908-%D7%97%D7%93%20%D7%A4%D7%A2%D7%9E%D7%99%20%D7%A4%D7%A9%D7%95%D7%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2483135" cy="1879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image.made-in-china.com/2f0j00YMiaUGdIJubs/Plastic-Kids-Tables-and-Chairs-WF-102C-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14291" b="9067"/>
          <a:stretch/>
        </p:blipFill>
        <p:spPr bwMode="auto">
          <a:xfrm>
            <a:off x="3402787" y="2965397"/>
            <a:ext cx="2426221" cy="1886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entej.com/wp-content/uploads/2011/04/12895475440347625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65397"/>
            <a:ext cx="2479883" cy="1879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أريد العاب أطفال للبيع للروضات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4"/>
          <a:stretch/>
        </p:blipFill>
        <p:spPr bwMode="auto">
          <a:xfrm>
            <a:off x="381000" y="2895600"/>
            <a:ext cx="2483135" cy="1949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705600" y="533400"/>
            <a:ext cx="15240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أغطية للدفيئات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86200" y="533400"/>
            <a:ext cx="15240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حواسيب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533400"/>
            <a:ext cx="15240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أدوات طعام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05600" y="2971800"/>
            <a:ext cx="15240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رُزم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86200" y="2971800"/>
            <a:ext cx="15240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أثاث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14400" y="2895600"/>
            <a:ext cx="15240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ألعاب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>
            <a:off x="2171699" y="5410200"/>
            <a:ext cx="4824553" cy="1143000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من استعمالات البلاستيك</a:t>
            </a:r>
            <a:endParaRPr lang="en-US" sz="48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42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533400" y="3200400"/>
            <a:ext cx="8153400" cy="320040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4400" b="1" dirty="0" smtClean="0">
                <a:latin typeface="Arabic Typesetting" pitchFamily="66" charset="-78"/>
                <a:cs typeface="Arabic Typesetting" pitchFamily="66" charset="-78"/>
              </a:rPr>
              <a:t>أنظروا حولكم وسجلوا أسماء خمسة منتجات مصنوع من البلاستيك وافحصوا ما هي صفات المواد البلاستيكية المصنوعة منها المنتجات الخمسة، وفقا للجدول التالي:</a:t>
            </a:r>
            <a:endParaRPr lang="en-US" sz="44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7971" y="1572161"/>
            <a:ext cx="41152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8000" b="1" dirty="0">
                <a:latin typeface="Arabic Typesetting" pitchFamily="66" charset="-78"/>
                <a:cs typeface="Arabic Typesetting" pitchFamily="66" charset="-78"/>
              </a:rPr>
              <a:t>مهمة للعمل بأزواج</a:t>
            </a:r>
            <a:endParaRPr lang="en-US" sz="80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21621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801507"/>
              </p:ext>
            </p:extLst>
          </p:nvPr>
        </p:nvGraphicFramePr>
        <p:xfrm>
          <a:off x="457200" y="381000"/>
          <a:ext cx="8305800" cy="449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84300"/>
                <a:gridCol w="1384300"/>
                <a:gridCol w="1384300"/>
                <a:gridCol w="1384300"/>
                <a:gridCol w="1384300"/>
                <a:gridCol w="1384300"/>
              </a:tblGrid>
              <a:tr h="14986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البلاستيك في المنتج</a:t>
                      </a:r>
                      <a:r>
                        <a:rPr lang="ar-SA" sz="2400" baseline="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 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البلاستيك في المنتج 4</a:t>
                      </a:r>
                      <a:endParaRPr lang="en-US" sz="2400" dirty="0">
                        <a:solidFill>
                          <a:schemeClr val="tx1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البلاستيك في المنتج 3</a:t>
                      </a:r>
                      <a:endParaRPr lang="en-US" sz="2400" dirty="0">
                        <a:solidFill>
                          <a:schemeClr val="tx1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البلاستيك في المنتج 2</a:t>
                      </a:r>
                      <a:endParaRPr lang="en-US" sz="2400" dirty="0">
                        <a:solidFill>
                          <a:schemeClr val="tx1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البلاستيك 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في المنتج 1</a:t>
                      </a:r>
                      <a:endParaRPr lang="en-US" sz="2400" dirty="0">
                        <a:solidFill>
                          <a:schemeClr val="tx1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البلاستيك في المنتج</a:t>
                      </a:r>
                    </a:p>
                    <a:p>
                      <a:pPr algn="r"/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الصفات</a:t>
                      </a:r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1498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المرونة</a:t>
                      </a:r>
                      <a:endParaRPr lang="en-US" sz="32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1498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التوصيل الكهربائي</a:t>
                      </a:r>
                      <a:endParaRPr lang="en-US" sz="32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5250873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i="1" u="sng" dirty="0" smtClean="0">
                <a:latin typeface="Arabic Typesetting" pitchFamily="66" charset="-78"/>
                <a:cs typeface="Arabic Typesetting" pitchFamily="66" charset="-78"/>
              </a:rPr>
              <a:t>استنتجوا: </a:t>
            </a:r>
            <a:r>
              <a:rPr lang="ar-SA" sz="4000" b="1" dirty="0" smtClean="0">
                <a:latin typeface="Arabic Typesetting" pitchFamily="66" charset="-78"/>
                <a:cs typeface="Arabic Typesetting" pitchFamily="66" charset="-78"/>
              </a:rPr>
              <a:t>ما هي الصفات المشتركة للمواد البلاستيكية؟ وبماذا تختلف عن بعضها؟</a:t>
            </a:r>
            <a:endParaRPr lang="en-US" sz="40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48985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9056" y="1338352"/>
            <a:ext cx="472276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11500" b="1" cap="none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الوظيفة البيتية</a:t>
            </a:r>
            <a:endParaRPr lang="en-US" sz="115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19546" y="3352800"/>
            <a:ext cx="8153400" cy="274320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4400" b="1" dirty="0" smtClean="0">
                <a:latin typeface="Arabic Typesetting" pitchFamily="66" charset="-78"/>
                <a:cs typeface="Arabic Typesetting" pitchFamily="66" charset="-78"/>
              </a:rPr>
              <a:t>سجلوا لأي هدف أنتجوا كل منتج من المنتجات البلاستيكية التي ذكرتموها في الجدول السابق. </a:t>
            </a:r>
            <a:endParaRPr lang="en-US" sz="44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542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Box 6"/>
          <p:cNvSpPr txBox="1"/>
          <p:nvPr/>
        </p:nvSpPr>
        <p:spPr>
          <a:xfrm>
            <a:off x="152400" y="381000"/>
            <a:ext cx="86106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السؤال الأول: </a:t>
            </a:r>
          </a:p>
          <a:p>
            <a:pPr algn="r" rtl="1">
              <a:lnSpc>
                <a:spcPct val="150000"/>
              </a:lnSpc>
            </a:pPr>
            <a:r>
              <a:rPr lang="ar-SA" sz="4400" b="1" i="1" dirty="0" smtClean="0">
                <a:latin typeface="Traditional Arabic" pitchFamily="18" charset="-78"/>
                <a:cs typeface="Traditional Arabic" pitchFamily="18" charset="-78"/>
              </a:rPr>
              <a:t>إضغط على الإجابة الصحيحة</a:t>
            </a:r>
          </a:p>
          <a:p>
            <a:pPr algn="ctr" rtl="1">
              <a:lnSpc>
                <a:spcPct val="150000"/>
              </a:lnSpc>
            </a:pPr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كل ما هو حي يُسمى _____ حية؟</a:t>
            </a:r>
            <a:endParaRPr lang="en-US" sz="5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3246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latin typeface="Traditional Arabic" pitchFamily="18" charset="-78"/>
                <a:cs typeface="Traditional Arabic" pitchFamily="18" charset="-78"/>
              </a:rPr>
              <a:t>كائنات</a:t>
            </a:r>
            <a:endParaRPr lang="en-US" sz="6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33528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latin typeface="Traditional Arabic" pitchFamily="18" charset="-78"/>
                <a:cs typeface="Traditional Arabic" pitchFamily="18" charset="-78"/>
              </a:rPr>
              <a:t>منتجات</a:t>
            </a:r>
            <a:endParaRPr lang="en-US" sz="6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4572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latin typeface="Traditional Arabic" pitchFamily="18" charset="-78"/>
                <a:cs typeface="Traditional Arabic" pitchFamily="18" charset="-78"/>
              </a:rPr>
              <a:t>مواد</a:t>
            </a:r>
            <a:endParaRPr lang="en-US" sz="60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98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iley Face 4"/>
          <p:cNvSpPr/>
          <p:nvPr/>
        </p:nvSpPr>
        <p:spPr>
          <a:xfrm rot="20507579">
            <a:off x="407108" y="550251"/>
            <a:ext cx="2976323" cy="268152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2 5"/>
          <p:cNvSpPr/>
          <p:nvPr/>
        </p:nvSpPr>
        <p:spPr>
          <a:xfrm rot="21337870">
            <a:off x="2754918" y="1298877"/>
            <a:ext cx="6279406" cy="4883417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إجابة خاطئة</a:t>
            </a:r>
          </a:p>
          <a:p>
            <a:pPr algn="ctr">
              <a:lnSpc>
                <a:spcPct val="150000"/>
              </a:lnSpc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حاول مرة أخرى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Curved Up Arrow 6">
            <a:hlinkClick r:id="" action="ppaction://hlinkshowjump?jump=previousslide"/>
          </p:cNvPr>
          <p:cNvSpPr/>
          <p:nvPr/>
        </p:nvSpPr>
        <p:spPr>
          <a:xfrm>
            <a:off x="228600" y="5791200"/>
            <a:ext cx="11430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963857"/>
              </p:ext>
            </p:extLst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  <a:gridCol w="449580"/>
              </a:tblGrid>
              <a:tr h="409575">
                <a:tc rowSpan="4" gridSpan="5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5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09575">
                <a:tc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ك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ئـ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ن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</a:t>
                      </a:r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itchFamily="18" charset="-78"/>
                          <a:cs typeface="Traditional Arabic" pitchFamily="18" charset="-78"/>
                        </a:rPr>
                        <a:t>ت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1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09575">
                <a:tc rowSpan="5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</a:tr>
              <a:tr h="409575"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6477000" y="15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943600" y="685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81800" y="99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763000" y="1295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81600" y="1905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00400" y="2133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24400" y="3581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438400" y="480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0" y="6096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772400" y="3048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400800" y="396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686800" y="4267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858000" y="5181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943600" y="5562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15200" y="6324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81800" y="-76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4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172200" y="457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9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86600" y="773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839200" y="914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953000" y="1688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7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971800" y="19166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0010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495800" y="3352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629400" y="380781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8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763000" y="3897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14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057400" y="46159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086600" y="5040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6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248400" y="5421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10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5879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15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00" y="6172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5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 rot="20513572">
            <a:off x="-101652" y="773540"/>
            <a:ext cx="28055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أحسنت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إجابة صحيحة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385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/>
      </p:sp>
      <p:sp>
        <p:nvSpPr>
          <p:cNvPr id="19" name="TextBox 18"/>
          <p:cNvSpPr txBox="1"/>
          <p:nvPr/>
        </p:nvSpPr>
        <p:spPr>
          <a:xfrm>
            <a:off x="152400" y="381000"/>
            <a:ext cx="86106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السؤال الثاني: </a:t>
            </a:r>
          </a:p>
          <a:p>
            <a:pPr algn="r" rtl="1">
              <a:lnSpc>
                <a:spcPct val="150000"/>
              </a:lnSpc>
            </a:pPr>
            <a:r>
              <a:rPr lang="ar-SA" sz="4400" b="1" i="1" dirty="0" smtClean="0">
                <a:latin typeface="Traditional Arabic" pitchFamily="18" charset="-78"/>
                <a:cs typeface="Traditional Arabic" pitchFamily="18" charset="-78"/>
              </a:rPr>
              <a:t>إضغط على الإجابة الصحيحة</a:t>
            </a:r>
          </a:p>
          <a:p>
            <a:pPr algn="ctr" rtl="1">
              <a:lnSpc>
                <a:spcPct val="150000"/>
              </a:lnSpc>
            </a:pPr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تحتاج النباتات إلى الهواء وضوء _____</a:t>
            </a:r>
            <a:endParaRPr lang="en-US" sz="5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63246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latin typeface="Traditional Arabic" pitchFamily="18" charset="-78"/>
                <a:cs typeface="Traditional Arabic" pitchFamily="18" charset="-78"/>
              </a:rPr>
              <a:t>المدفأة</a:t>
            </a:r>
            <a:endParaRPr lang="en-US" sz="6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1" name="Rounded Rectangle 20">
            <a:hlinkClick r:id="rId2" action="ppaction://hlinksldjump"/>
          </p:cNvPr>
          <p:cNvSpPr/>
          <p:nvPr/>
        </p:nvSpPr>
        <p:spPr>
          <a:xfrm>
            <a:off x="33528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latin typeface="Traditional Arabic" pitchFamily="18" charset="-78"/>
                <a:cs typeface="Traditional Arabic" pitchFamily="18" charset="-78"/>
              </a:rPr>
              <a:t>الشمس</a:t>
            </a:r>
            <a:endParaRPr lang="en-US" sz="6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2" name="Rounded Rectangle 21">
            <a:hlinkClick r:id="" action="ppaction://hlinkshowjump?jump=nextslide"/>
          </p:cNvPr>
          <p:cNvSpPr/>
          <p:nvPr/>
        </p:nvSpPr>
        <p:spPr>
          <a:xfrm>
            <a:off x="457200" y="518160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latin typeface="Traditional Arabic" pitchFamily="18" charset="-78"/>
                <a:cs typeface="Traditional Arabic" pitchFamily="18" charset="-78"/>
              </a:rPr>
              <a:t>الفانوس</a:t>
            </a:r>
            <a:endParaRPr lang="en-US" sz="60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93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225</TotalTime>
  <Words>1860</Words>
  <Application>Microsoft Office PowerPoint</Application>
  <PresentationFormat>On-screen Show (4:3)</PresentationFormat>
  <Paragraphs>1396</Paragraphs>
  <Slides>54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</dc:creator>
  <cp:lastModifiedBy>COMP</cp:lastModifiedBy>
  <cp:revision>26</cp:revision>
  <dcterms:created xsi:type="dcterms:W3CDTF">2013-03-01T23:08:24Z</dcterms:created>
  <dcterms:modified xsi:type="dcterms:W3CDTF">2013-03-20T18:36:07Z</dcterms:modified>
</cp:coreProperties>
</file>