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7" r:id="rId2"/>
    <p:sldId id="259" r:id="rId3"/>
    <p:sldId id="260" r:id="rId4"/>
    <p:sldId id="261" r:id="rId5"/>
    <p:sldId id="262" r:id="rId6"/>
    <p:sldId id="263" r:id="rId7"/>
    <p:sldId id="270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258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F37EB-01D4-4880-8016-680933A2623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AA8E3-1F4C-4B46-BDC6-30DB3D43E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AA8E3-1F4C-4B46-BDC6-30DB3D43E12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41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AA8E3-1F4C-4B46-BDC6-30DB3D43E12D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AA8E3-1F4C-4B46-BDC6-30DB3D43E12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1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6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304800"/>
            <a:ext cx="8960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0" cap="none" spc="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مدرسة الرازي الابدائية</a:t>
            </a:r>
            <a:r>
              <a:rPr kumimoji="0" lang="ar-SA" sz="4800" b="1" i="0" u="none" strike="noStrike" kern="0" cap="none" spc="0" normalizeH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 </a:t>
            </a:r>
            <a:r>
              <a:rPr kumimoji="0" lang="ar-SA" sz="4800" b="1" i="0" u="none" strike="noStrike" kern="0" cap="none" spc="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– باقة الغربية</a:t>
            </a:r>
            <a:endParaRPr kumimoji="0" lang="he-IL" sz="24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cxnSp>
        <p:nvCxnSpPr>
          <p:cNvPr id="25" name="رابط مستقيم 13"/>
          <p:cNvCxnSpPr/>
          <p:nvPr/>
        </p:nvCxnSpPr>
        <p:spPr>
          <a:xfrm rot="10800000">
            <a:off x="2790656" y="5181600"/>
            <a:ext cx="564360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مستطيل 15"/>
          <p:cNvSpPr/>
          <p:nvPr/>
        </p:nvSpPr>
        <p:spPr>
          <a:xfrm rot="20427176">
            <a:off x="745598" y="4172635"/>
            <a:ext cx="2596792" cy="64633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erpetua"/>
                <a:cs typeface="Aharoni"/>
              </a:rPr>
              <a:t>5.5.2013</a:t>
            </a:r>
            <a:endParaRPr kumimoji="0" lang="ar-SA" sz="4400" b="1" i="0" u="none" strike="noStrike" kern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Perpetua"/>
              <a:cs typeface="Times New Roman"/>
            </a:endParaRP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" y="0"/>
            <a:ext cx="916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747538" y="1657790"/>
            <a:ext cx="768672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طلاب الصف الخامس «أ»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5538658" cy="1295400"/>
          </a:xfrm>
        </p:spPr>
        <p:txBody>
          <a:bodyPr>
            <a:noAutofit/>
          </a:bodyPr>
          <a:lstStyle/>
          <a:p>
            <a:pPr lvl="0" algn="r" rtl="1">
              <a:spcBef>
                <a:spcPct val="20000"/>
              </a:spcBef>
              <a:buClrTx/>
              <a:buSzTx/>
              <a:defRPr/>
            </a:pPr>
            <a:r>
              <a:rPr lang="ar-SA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الدرس الأول</a:t>
            </a:r>
            <a:r>
              <a:rPr lang="he-IL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DecoType Naskh Swashes" pitchFamily="2" charset="-78"/>
              </a:rPr>
              <a:t> :</a:t>
            </a:r>
            <a:endParaRPr lang="ar-SA" sz="36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aditional Arabic" pitchFamily="18" charset="-78"/>
              <a:cs typeface="DecoType Naskh Swashes" pitchFamily="2" charset="-78"/>
            </a:endParaRPr>
          </a:p>
          <a:p>
            <a:pPr lvl="0" algn="r" rtl="1">
              <a:spcBef>
                <a:spcPct val="20000"/>
              </a:spcBef>
              <a:buClrTx/>
              <a:buSzTx/>
              <a:defRPr/>
            </a:pPr>
            <a:r>
              <a:rPr lang="ar-SA" sz="3600" b="1" dirty="0" smtClean="0">
                <a:ln w="1905"/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             سوار أبومخ</a:t>
            </a:r>
            <a:endParaRPr lang="he-IL" sz="3600" b="1" dirty="0" smtClean="0">
              <a:ln w="1905"/>
              <a:solidFill>
                <a:schemeClr val="tx1"/>
              </a:solidFill>
              <a:latin typeface="Traditional Arabic" pitchFamily="18" charset="-78"/>
              <a:cs typeface="DecoType Naskh Swashes" pitchFamily="2" charset="-78"/>
            </a:endParaRPr>
          </a:p>
          <a:p>
            <a:pPr lvl="0" algn="r">
              <a:spcBef>
                <a:spcPct val="20000"/>
              </a:spcBef>
              <a:buClrTx/>
              <a:buSzTx/>
              <a:defRPr/>
            </a:pPr>
            <a:r>
              <a:rPr lang="he-IL" sz="2400" b="1" dirty="0" smtClean="0">
                <a:ln w="1905"/>
                <a:gradFill>
                  <a:gsLst>
                    <a:gs pos="0">
                      <a:srgbClr val="855D5D">
                        <a:shade val="20000"/>
                        <a:satMod val="200000"/>
                      </a:srgbClr>
                    </a:gs>
                    <a:gs pos="78000">
                      <a:srgbClr val="855D5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855D5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DecoType Naskh Swashes" pitchFamily="2" charset="-78"/>
              </a:rPr>
              <a:t> </a:t>
            </a:r>
            <a:endParaRPr lang="he-IL" sz="2400" b="1" dirty="0">
              <a:ln w="1905"/>
              <a:gradFill>
                <a:gsLst>
                  <a:gs pos="0">
                    <a:srgbClr val="855D5D">
                      <a:shade val="20000"/>
                      <a:satMod val="200000"/>
                    </a:srgbClr>
                  </a:gs>
                  <a:gs pos="78000">
                    <a:srgbClr val="855D5D">
                      <a:tint val="90000"/>
                      <a:shade val="89000"/>
                      <a:satMod val="220000"/>
                    </a:srgbClr>
                  </a:gs>
                  <a:gs pos="100000">
                    <a:srgbClr val="855D5D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1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reeze.wav"/>
          </p:stSnd>
        </p:sndAc>
      </p:transition>
    </mc:Choice>
    <mc:Fallback xmlns="">
      <p:transition spd="slow"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94155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31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Box 8"/>
          <p:cNvSpPr txBox="1"/>
          <p:nvPr/>
        </p:nvSpPr>
        <p:spPr>
          <a:xfrm>
            <a:off x="152400" y="-762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الثالث: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المادة الطبيعية هي مادة _____ من قبل الإنسان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ounded Rectangle 9">
            <a:hlinkClick r:id="rId2" action="ppaction://hlinksldjump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لم تُعالج</a:t>
            </a:r>
            <a:endParaRPr lang="en-US" sz="4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ounded Rectangle 10">
            <a:hlinkClick r:id="" action="ppaction://hlinkshowjump?jump=nextslide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أعيد استخدامها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Rounded Rectangle 11">
            <a:hlinkClick r:id="" action="ppaction://hlinkshowjump?jump=nextslide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أُستحدثت</a:t>
            </a:r>
            <a:endParaRPr lang="en-US" sz="4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13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19923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551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الرابع: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استخدم الإنسان في الماضي _____ الطبيعية التي كانت متوفرة في بيئته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الأتربة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الصخور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الموارد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28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96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hammer.wav"/>
          </p:stSnd>
        </p:sndAc>
      </p:transition>
    </mc:Choice>
    <mc:Fallback xmlns="">
      <p:transition spd="slow"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698938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371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الخامس: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ماذا نسمي المادة التي أجرى عليها الإنسان تغييرات؟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مادة اصطناعية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مادة طبيعية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مورد متجدد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56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48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wind.wav"/>
          </p:stSnd>
        </p:sndAc>
      </p:transition>
    </mc:Choice>
    <mc:Fallback xmlns="">
      <p:transition spd="slow"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89429"/>
            <a:ext cx="8610599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8000" b="1" cap="none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ماذا تتوقعون أن يكون</a:t>
            </a:r>
          </a:p>
          <a:p>
            <a:pPr algn="ctr">
              <a:lnSpc>
                <a:spcPct val="150000"/>
              </a:lnSpc>
            </a:pPr>
            <a:r>
              <a:rPr lang="ar-SA" sz="80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موضوعنا للعلوم في هذا</a:t>
            </a:r>
          </a:p>
          <a:p>
            <a:pPr algn="ctr">
              <a:lnSpc>
                <a:spcPct val="150000"/>
              </a:lnSpc>
            </a:pPr>
            <a:r>
              <a:rPr lang="ar-SA" sz="80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الأسبوع؟؟؟</a:t>
            </a:r>
            <a:endParaRPr lang="en-US" sz="8000" b="1" cap="none" spc="50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25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8882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79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سؤال 6 </a:t>
            </a:r>
            <a:r>
              <a:rPr lang="ar-SA" sz="4400" b="1" u="sng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+</a:t>
            </a: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7: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بفضل تطور المعرفة العلمية والتكنولوجية، تعلّم الإنسان كيف يُنتج مواد ____ من مواد _____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اصطناعية، طبيعية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طبيعية، اصطناعية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معدنية، اصطناعية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380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4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voltage.wav"/>
          </p:stSnd>
        </p:sndAc>
      </p:transition>
    </mc:Choice>
    <mc:Fallback xmlns="">
      <p:transition spd="slow"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41174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943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الثامن: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ماذا نُطلق على المادة التي لم يجر عليها الإنسان تغييرات؟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مادة اصطناعية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مادة طبيعية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مادة مُستحدثة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89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omb.wav"/>
          </p:stSnd>
        </p:sndAc>
      </p:transition>
    </mc:Choice>
    <mc:Fallback xmlns="">
      <p:transition spd="slow"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73618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447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211247"/>
            <a:ext cx="86106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التاسع: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هل أتربة المعادن تُعتبر مورد طبيعي؟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49530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نعم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1981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كلا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78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omb.wav"/>
          </p:stSnd>
        </p:sndAc>
      </p:transition>
    </mc:Choice>
    <mc:Fallback xmlns="">
      <p:transition spd="slow"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693717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366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0163">
            <a:off x="1417202" y="715892"/>
            <a:ext cx="5518368" cy="468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20697127">
            <a:off x="3524599" y="1085520"/>
            <a:ext cx="2667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مممم ماذا يا ترى سوف نتعلم؟!</a:t>
            </a:r>
          </a:p>
        </p:txBody>
      </p:sp>
      <p:sp>
        <p:nvSpPr>
          <p:cNvPr id="6" name="Explosion 2 5"/>
          <p:cNvSpPr/>
          <p:nvPr/>
        </p:nvSpPr>
        <p:spPr>
          <a:xfrm rot="21021802">
            <a:off x="6546315" y="297215"/>
            <a:ext cx="2562465" cy="1547186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المواد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Explosion 2 6"/>
          <p:cNvSpPr/>
          <p:nvPr/>
        </p:nvSpPr>
        <p:spPr>
          <a:xfrm rot="1152154">
            <a:off x="5924703" y="2029240"/>
            <a:ext cx="2823985" cy="2216195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بناء منتجات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147736" y="122011"/>
            <a:ext cx="2976464" cy="2087789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الموارد الطبيعية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Explosion 2 8"/>
          <p:cNvSpPr/>
          <p:nvPr/>
        </p:nvSpPr>
        <p:spPr>
          <a:xfrm rot="896980">
            <a:off x="4024599" y="3548710"/>
            <a:ext cx="2333040" cy="1612195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الكون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Explosion 2 9"/>
          <p:cNvSpPr/>
          <p:nvPr/>
        </p:nvSpPr>
        <p:spPr>
          <a:xfrm>
            <a:off x="6106618" y="3973294"/>
            <a:ext cx="2900264" cy="2240189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ماء للحياة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Explosion 2 10"/>
          <p:cNvSpPr/>
          <p:nvPr/>
        </p:nvSpPr>
        <p:spPr>
          <a:xfrm rot="21284953">
            <a:off x="78204" y="4742561"/>
            <a:ext cx="2145096" cy="1807451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جهاز النقل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6963" y="4008051"/>
            <a:ext cx="647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أو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89564" y="242575"/>
            <a:ext cx="585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أم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40363" y="2962870"/>
            <a:ext cx="647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أو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7082" y="130314"/>
            <a:ext cx="13211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هل هي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19487" y="5255517"/>
            <a:ext cx="585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أم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5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العاشر: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السماد العضوي مصدره من _______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الأتربة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مواد اصطناعية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كائنات حية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4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67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voltage.wav"/>
          </p:stSnd>
        </p:sndAc>
      </p:transition>
    </mc:Choice>
    <mc:Fallback xmlns="">
      <p:transition spd="slow"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255140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883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الحادي عشر: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حيوانات تعيش في الطبيعة بدون تدخل الإنسان، تُسمى _____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حيوانات مفترسة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حيوانات برية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حيوانات أليفة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83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3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uction.wav"/>
          </p:stSnd>
        </p:sndAc>
      </p:transition>
    </mc:Choice>
    <mc:Fallback xmlns="">
      <p:transition spd="slow"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74865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030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الثاني عشر: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نباتات يُربيها الإنسان ويعتني بها لاحتياجاته المختلفة، تُسمى نباتات _____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مُستنبتة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جميلة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برية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05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23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006541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102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الثالث عشر: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إحدى أهداف استغلال الموارد الطبيعية الحية: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تناولها كوجبة غداء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إنتاج غذاء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لا يمكن استغلالها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17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3"/>
          <a:stretch/>
        </p:blipFill>
        <p:spPr bwMode="auto">
          <a:xfrm>
            <a:off x="5439229" y="2405062"/>
            <a:ext cx="3552371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loud 3"/>
          <p:cNvSpPr/>
          <p:nvPr/>
        </p:nvSpPr>
        <p:spPr>
          <a:xfrm rot="20660990">
            <a:off x="41159" y="667974"/>
            <a:ext cx="7223370" cy="4193071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20287580">
            <a:off x="738343" y="1244105"/>
            <a:ext cx="60756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لنكتشف معاً موضوعنا لهذا الأسبوع من خلال الإجابة على الأسئلة المعطاة، وحل اللغز في الصفحة التالية</a:t>
            </a:r>
            <a:endParaRPr lang="en-US" sz="4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30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3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laser.wav"/>
          </p:stSnd>
        </p:sndAc>
      </p:transition>
    </mc:Choice>
    <mc:Fallback xmlns="">
      <p:transition spd="slow"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984936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ء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ذ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غ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722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الرابع عشر: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ما هي المادة الأكثر استعمالاً في لف الأغراض والتعليب؟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الأكياس البلاستيكية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الحديد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الفضة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95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60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omb.wav"/>
          </p:stSnd>
        </p:sndAc>
      </p:transition>
    </mc:Choice>
    <mc:Fallback xmlns="">
      <p:transition spd="slow"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227708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ء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ذ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غ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17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52400" y="-762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الخامس عشر: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روث الحيوانات وبقايا النباتات المتعفنة تُسمى: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مواد مضرة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نفايات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سماد عضوي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98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urved Up Arrow 3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3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omb.wav"/>
          </p:stSnd>
        </p:sndAc>
      </p:transition>
    </mc:Choice>
    <mc:Fallback xmlns="">
      <p:transition spd="slow"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41223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ء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ذ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غ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ض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 rot="20513572">
            <a:off x="-4584" y="310706"/>
            <a:ext cx="318694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كل الإحترام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     لقد أتممتم</a:t>
            </a:r>
          </a:p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المهمة بنجاح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985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8928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ء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ذ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غ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ج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ل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ض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و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ة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562600" y="24825"/>
            <a:ext cx="3321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م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24929" y="482025"/>
            <a:ext cx="4074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ن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3289" y="939225"/>
            <a:ext cx="4507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7716" y="1244025"/>
            <a:ext cx="4219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ج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91454" y="1777425"/>
            <a:ext cx="2744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3289" y="2158425"/>
            <a:ext cx="4507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3289" y="2895600"/>
            <a:ext cx="4507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ب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43364" y="3377625"/>
            <a:ext cx="3706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ل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91454" y="3834825"/>
            <a:ext cx="2744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66443" y="4139625"/>
            <a:ext cx="5533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س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3289" y="4596825"/>
            <a:ext cx="4507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04090" y="4953000"/>
            <a:ext cx="449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ي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4929" y="5435025"/>
            <a:ext cx="4074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ك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04090" y="5739825"/>
            <a:ext cx="449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ي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2600" y="6273225"/>
            <a:ext cx="3321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ة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8" name="Picture 2" descr="http://eg.all.biz/img/eg/catalog/3603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08661"/>
            <a:ext cx="1799272" cy="255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www.aljoudplastic.com/products/1/productsaljoud%20(13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992" y="3962400"/>
            <a:ext cx="3476719" cy="267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eg.all.biz/img/eg/catalog/3733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185">
            <a:off x="361005" y="638715"/>
            <a:ext cx="3697073" cy="205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eg.all.biz/img/eg/catalog/37335.png"/>
          <p:cNvPicPr>
            <a:picLocks noChangeAspect="1" noChangeArrowheads="1"/>
          </p:cNvPicPr>
          <p:nvPr/>
        </p:nvPicPr>
        <p:blipFill rotWithShape="1"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1"/>
          <a:stretch/>
        </p:blipFill>
        <p:spPr bwMode="auto">
          <a:xfrm>
            <a:off x="304800" y="4003082"/>
            <a:ext cx="2920239" cy="256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 rot="21374474">
            <a:off x="1034875" y="2667767"/>
            <a:ext cx="66704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منتجات بلاستيكية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4405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3" name="applause.wav"/>
          </p:stSnd>
        </p:sndAc>
      </p:transition>
    </mc:Choice>
    <mc:Fallback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500"/>
                            </p:stCondLst>
                            <p:childTnLst>
                              <p:par>
                                <p:cTn id="1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500"/>
                            </p:stCondLst>
                            <p:childTnLst>
                              <p:par>
                                <p:cTn id="1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637060"/>
              </p:ext>
            </p:extLst>
          </p:nvPr>
        </p:nvGraphicFramePr>
        <p:xfrm>
          <a:off x="3200400" y="228600"/>
          <a:ext cx="5791200" cy="633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</a:tblGrid>
              <a:tr h="342900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342900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42900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42900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42900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42900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42900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42900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42900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42900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42900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342900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42900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342900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342900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440353"/>
            <a:ext cx="3429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اعزائي طلاب الخامس «أ»...</a:t>
            </a:r>
          </a:p>
          <a:p>
            <a:pPr algn="r" rtl="1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في الصفحة التالية يوجد اسئلة متنوعة حول المادة التي تعلمتموها سابقا مع معلمتكم الأستاذة غادة سلامة، عليكم التمعن جيدا في هذه الأسئلة والإجابة عليها.</a:t>
            </a:r>
          </a:p>
          <a:p>
            <a:pPr algn="r" rtl="1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إذا كانت اجاباتكم صحيحة حول جميع الأسئلة سوف تحصلون على كلمتين في العامود المشدد باللون الأخضر الفاتح</a:t>
            </a:r>
          </a:p>
          <a:p>
            <a:pPr algn="r" rtl="1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    هاتين الكلمتين سيرافقاننا لمدة</a:t>
            </a:r>
          </a:p>
          <a:p>
            <a:pPr algn="r" rtl="1"/>
            <a:r>
              <a:rPr lang="ar-SA" sz="2400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    أسبوع كامل وهما عبارة عن موضوعنا للعلوم لهذا الأسبوع...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Left Arrow 5">
            <a:hlinkClick r:id="" action="ppaction://hlinkshowjump?jump=nextslide"/>
          </p:cNvPr>
          <p:cNvSpPr/>
          <p:nvPr/>
        </p:nvSpPr>
        <p:spPr>
          <a:xfrm>
            <a:off x="304800" y="5638800"/>
            <a:ext cx="1562100" cy="9906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إلى الأسئلة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25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Box 6"/>
          <p:cNvSpPr txBox="1"/>
          <p:nvPr/>
        </p:nvSpPr>
        <p:spPr>
          <a:xfrm>
            <a:off x="152400" y="381000"/>
            <a:ext cx="86106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الأول: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كل ما هو حي يُسمى _____ حية؟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كائنات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منتجات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ounded Rectangle 9">
            <a:hlinkClick r:id="rId3" action="ppaction://hlinksldjump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مواد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98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>
          <a:xfrm rot="20507579">
            <a:off x="407108" y="550251"/>
            <a:ext cx="2976323" cy="268152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 rot="21337870">
            <a:off x="2754918" y="1298877"/>
            <a:ext cx="6279406" cy="48834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إجابة خاطئة</a:t>
            </a:r>
          </a:p>
          <a:p>
            <a:pPr algn="ctr">
              <a:lnSpc>
                <a:spcPct val="150000"/>
              </a:lnSpc>
            </a:pPr>
            <a:r>
              <a:rPr lang="ar-SA" sz="4400" dirty="0" smtClean="0">
                <a:latin typeface="Andalus" pitchFamily="18" charset="-78"/>
                <a:cs typeface="Andalus" pitchFamily="18" charset="-78"/>
              </a:rPr>
              <a:t>حاول مرة أخرى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Curved Up Arrow 6">
            <a:hlinkClick r:id="" action="ppaction://hlinkshowjump?jump=previousslide"/>
          </p:cNvPr>
          <p:cNvSpPr/>
          <p:nvPr/>
        </p:nvSpPr>
        <p:spPr>
          <a:xfrm>
            <a:off x="228600" y="5791200"/>
            <a:ext cx="1143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9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bomb.wav"/>
          </p:stSnd>
        </p:sndAc>
      </p:transition>
    </mc:Choice>
    <mc:Fallback xmlns="">
      <p:transition spd="slow"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963857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409575">
                <a:tc rowSpan="4" gridSpan="5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5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9575">
                <a:tc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ئـ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</a:t>
                      </a:r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1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09575">
                <a:tc rowSpan="5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</a:tr>
              <a:tr h="409575"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6477000" y="15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943600" y="68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781800" y="99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763000" y="129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81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24400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8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240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772400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4008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6868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858000" y="5181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315200" y="6324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-7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172200" y="45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86600" y="773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839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953000" y="1688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001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95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29400" y="380781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763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057400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086600" y="504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48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0668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620000" y="617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 rot="20513572">
            <a:off x="-101652" y="773540"/>
            <a:ext cx="2805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385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idx="1"/>
          </p:nvPr>
        </p:nvSpPr>
        <p:spPr/>
      </p:sp>
      <p:sp>
        <p:nvSpPr>
          <p:cNvPr id="19" name="TextBox 18"/>
          <p:cNvSpPr txBox="1"/>
          <p:nvPr/>
        </p:nvSpPr>
        <p:spPr>
          <a:xfrm>
            <a:off x="152400" y="381000"/>
            <a:ext cx="86106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الثاني: </a:t>
            </a:r>
          </a:p>
          <a:p>
            <a:pPr algn="r" rtl="1">
              <a:lnSpc>
                <a:spcPct val="150000"/>
              </a:lnSpc>
            </a:pPr>
            <a:r>
              <a:rPr lang="ar-SA" sz="4400" b="1" i="1" dirty="0" smtClean="0">
                <a:latin typeface="Traditional Arabic" pitchFamily="18" charset="-78"/>
                <a:cs typeface="Traditional Arabic" pitchFamily="18" charset="-78"/>
              </a:rPr>
              <a:t>إضغط على الإجابة الصحيحة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تحتاج النباتات إلى الهواء وضوء _____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" name="Rounded Rectangle 19">
            <a:hlinkClick r:id="" action="ppaction://hlinkshowjump?jump=nextslide"/>
          </p:cNvPr>
          <p:cNvSpPr/>
          <p:nvPr/>
        </p:nvSpPr>
        <p:spPr>
          <a:xfrm>
            <a:off x="63246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المدفأة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1" name="Rounded Rectangle 20">
            <a:hlinkClick r:id="rId2" action="ppaction://hlinksldjump"/>
          </p:cNvPr>
          <p:cNvSpPr/>
          <p:nvPr/>
        </p:nvSpPr>
        <p:spPr>
          <a:xfrm>
            <a:off x="33528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الشمس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Rounded Rectangle 21">
            <a:hlinkClick r:id="" action="ppaction://hlinkshowjump?jump=nextslide"/>
          </p:cNvPr>
          <p:cNvSpPr/>
          <p:nvPr/>
        </p:nvSpPr>
        <p:spPr>
          <a:xfrm>
            <a:off x="457200" y="5181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الفانوس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93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186</TotalTime>
  <Words>1758</Words>
  <Application>Microsoft Office PowerPoint</Application>
  <PresentationFormat>On-screen Show (4:3)</PresentationFormat>
  <Paragraphs>1373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25</cp:revision>
  <dcterms:created xsi:type="dcterms:W3CDTF">2013-03-01T23:08:24Z</dcterms:created>
  <dcterms:modified xsi:type="dcterms:W3CDTF">2013-03-20T15:13:59Z</dcterms:modified>
</cp:coreProperties>
</file>