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256" r:id="rId2"/>
    <p:sldId id="269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2" r:id="rId17"/>
    <p:sldId id="273" r:id="rId18"/>
    <p:sldId id="274" r:id="rId19"/>
    <p:sldId id="275" r:id="rId20"/>
    <p:sldId id="276" r:id="rId21"/>
    <p:sldId id="278" r:id="rId22"/>
    <p:sldId id="282" r:id="rId23"/>
    <p:sldId id="280" r:id="rId24"/>
    <p:sldId id="281" r:id="rId25"/>
    <p:sldId id="285" r:id="rId26"/>
    <p:sldId id="283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43" autoAdjust="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53012-5E3C-4C22-9B45-A991B2F7EEBC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2473A-CABA-4756-93A6-85230749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95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C64B6-8B77-422E-94BB-421C5D8C7311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22309-45F3-43D6-B37B-2377D713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0652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22309-45F3-43D6-B37B-2377D7134E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02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http://www.youtube.com/watch?v=JofgLALw8V4</a:t>
            </a:r>
            <a:endParaRPr lang="ar-SA" dirty="0" smtClean="0"/>
          </a:p>
          <a:p>
            <a:r>
              <a:rPr lang="ar-SA" dirty="0" smtClean="0"/>
              <a:t>الفيديو موجود في الرابط أعلاه،</a:t>
            </a:r>
            <a:r>
              <a:rPr lang="ar-SA" baseline="0" dirty="0" smtClean="0"/>
              <a:t> سوف أعرضه في هذه الشريحة حتى دقيقة و 48 ثانية (1:48)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22309-45F3-43D6-B37B-2377D7134E0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56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http://www.youtube.com/watch?v=JR77pTkmT3E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22309-45F3-43D6-B37B-2377D7134E0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55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22309-45F3-43D6-B37B-2377D7134E0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77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22309-45F3-43D6-B37B-2377D7134E0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98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22309-45F3-43D6-B37B-2377D7134E0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35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22309-45F3-43D6-B37B-2377D7134E0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67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22309-45F3-43D6-B37B-2377D7134E0B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53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22309-45F3-43D6-B37B-2377D7134E0B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84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E9514AE-4DF1-473D-9D57-A09C140C89AF}" type="datetime1">
              <a:rPr lang="en-US" smtClean="0"/>
              <a:t>3/24/2013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E213-274E-4CA5-AEF4-BE336AF5B775}" type="datetime1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0FB0-ACEA-457E-80B2-FA509FDEB3B0}" type="datetime1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6633-0720-4EA2-B0F5-1549D353A2BF}" type="datetime1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A101-CB87-4362-A552-0E9FF13AFBE7}" type="datetime1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E8E5-3CB0-4E22-89F9-2BDF1153EB67}" type="datetime1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01B1-76F6-4685-ABE6-AACF422F527F}" type="datetime1">
              <a:rPr lang="en-US" smtClean="0"/>
              <a:t>3/24/2013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F1E0-646B-4567-AEFA-8C43F4024E92}" type="datetime1">
              <a:rPr lang="en-US" smtClean="0"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FB46-01AA-4F39-9574-654A3B2D765C}" type="datetime1">
              <a:rPr lang="en-US" smtClean="0"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66B3-11C7-4478-AD49-60A3EEC92734}" type="datetime1">
              <a:rPr lang="en-US" smtClean="0"/>
              <a:t>3/24/2013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17F6-C77C-4F85-884B-AF1FF33AEEE4}" type="datetime1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C9A319A-5B03-44C6-BFEA-C1919AAB9B7B}" type="datetime1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12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12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12.jpeg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8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8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8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18.jpeg"/><Relationship Id="rId4" Type="http://schemas.openxmlformats.org/officeDocument/2006/relationships/slide" Target="slide3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8.jpe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8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18.jpeg"/><Relationship Id="rId4" Type="http://schemas.openxmlformats.org/officeDocument/2006/relationships/slide" Target="slide4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Relationship Id="rId4" Type="http://schemas.openxmlformats.org/officeDocument/2006/relationships/audio" Target="../media/audio2.wav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29880" y="228600"/>
            <a:ext cx="355578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الصف الخامس </a:t>
            </a:r>
          </a:p>
          <a:p>
            <a:pPr algn="ctr"/>
            <a:r>
              <a:rPr lang="ar-SA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«أ»</a:t>
            </a:r>
            <a:endParaRPr lang="en-US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6" name="Picture 2" descr="http://nok6a.net/wp-content/uploads/2011/02/lots_of_plastic_bottles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35" y="2348345"/>
            <a:ext cx="1764036" cy="14041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https://encrypted-tbn2.gstatic.com/images?q=tbn:ANd9GcRAasP6-MR6O1EFKmqSo0u8XWUPNBN2diFIaFZdyCzvI5UmTh0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s://encrypted-tbn2.gstatic.com/images?q=tbn:ANd9GcRAasP6-MR6O1EFKmqSo0u8XWUPNBN2diFIaFZdyCzvI5UmTh0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362200"/>
            <a:ext cx="1854135" cy="1359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n4hr.org/up/uploads/n4hr_1292714808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35" y="4038600"/>
            <a:ext cx="1770964" cy="15741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eg.all.biz/img/eg/catalog/36012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502" y="4064611"/>
            <a:ext cx="1831098" cy="15741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 rot="20048565">
            <a:off x="201746" y="1456885"/>
            <a:ext cx="475448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ماذا تعلمتم في</a:t>
            </a:r>
          </a:p>
          <a:p>
            <a:pPr algn="ctr"/>
            <a:r>
              <a:rPr lang="ar-S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الدرس السابق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؟؟؟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3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784770"/>
              </p:ext>
            </p:extLst>
          </p:nvPr>
        </p:nvGraphicFramePr>
        <p:xfrm>
          <a:off x="685800" y="838200"/>
          <a:ext cx="7848600" cy="5486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8100"/>
                <a:gridCol w="1308100"/>
                <a:gridCol w="1308100"/>
                <a:gridCol w="1308100"/>
                <a:gridCol w="1308100"/>
                <a:gridCol w="1308100"/>
              </a:tblGrid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5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4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</a:t>
                      </a:r>
                    </a:p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المنتج</a:t>
                      </a:r>
                    </a:p>
                    <a:p>
                      <a:pPr algn="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الصفات</a:t>
                      </a:r>
                      <a:endParaRPr lang="ar-SA" sz="2400" dirty="0" smtClean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المرونة</a:t>
                      </a:r>
                      <a:endParaRPr lang="en-US" sz="3200" b="1" u="sng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التوصيل الكهربائي</a:t>
                      </a:r>
                      <a:endParaRPr lang="en-US" sz="3200" b="1" u="sng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http://img.alibaba.com/photo/112455073/Kircicegi_Plastic_Chai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1" t="15908" r="11701" b="12208"/>
          <a:stretch/>
        </p:blipFill>
        <p:spPr bwMode="auto">
          <a:xfrm>
            <a:off x="6054020" y="990600"/>
            <a:ext cx="108262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54020" y="2743200"/>
            <a:ext cx="1082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قاسي جداً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9" name="Picture 6" descr="http://eg.all.biz/img/eg/catalog/50933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1" t="14751" r="5434" b="4974"/>
          <a:stretch/>
        </p:blipFill>
        <p:spPr bwMode="auto">
          <a:xfrm>
            <a:off x="4724400" y="990600"/>
            <a:ext cx="108262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57200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4777" y="3055203"/>
            <a:ext cx="1082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مرن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2" name="Picture 4" descr="http://www.alamanapack.com/files/images/products/tableware/tf037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9"/>
          <a:stretch/>
        </p:blipFill>
        <p:spPr bwMode="auto">
          <a:xfrm>
            <a:off x="3447323" y="990600"/>
            <a:ext cx="1048477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429000" y="3048000"/>
            <a:ext cx="1082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قاسي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1082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5" name="Picture 4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738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OMP\Desktop\33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3281033" cy="44531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008922" y="609600"/>
            <a:ext cx="3410678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كؤوس بلاستيكية</a:t>
            </a:r>
            <a:endParaRPr lang="en-US" sz="4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1316182"/>
            <a:ext cx="3097323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البلاستيك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في 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المنتج 4</a:t>
            </a:r>
          </a:p>
        </p:txBody>
      </p:sp>
      <p:pic>
        <p:nvPicPr>
          <p:cNvPr id="9" name="Picture 4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8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066084"/>
              </p:ext>
            </p:extLst>
          </p:nvPr>
        </p:nvGraphicFramePr>
        <p:xfrm>
          <a:off x="685800" y="838200"/>
          <a:ext cx="7848600" cy="5486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8100"/>
                <a:gridCol w="1308100"/>
                <a:gridCol w="1308100"/>
                <a:gridCol w="1308100"/>
                <a:gridCol w="1308100"/>
                <a:gridCol w="1308100"/>
              </a:tblGrid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5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</a:t>
                      </a:r>
                    </a:p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المنتج</a:t>
                      </a:r>
                    </a:p>
                    <a:p>
                      <a:pPr algn="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الصفات</a:t>
                      </a:r>
                      <a:endParaRPr lang="ar-SA" sz="2400" dirty="0" smtClean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المرونة</a:t>
                      </a:r>
                      <a:endParaRPr lang="en-US" sz="3200" b="1" u="sng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التوصيل الكهربائي</a:t>
                      </a:r>
                      <a:endParaRPr lang="en-US" sz="3200" b="1" u="sng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http://img.alibaba.com/photo/112455073/Kircicegi_Plastic_Chai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1" t="15908" r="11701" b="12208"/>
          <a:stretch/>
        </p:blipFill>
        <p:spPr bwMode="auto">
          <a:xfrm>
            <a:off x="6054020" y="990600"/>
            <a:ext cx="108262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54020" y="2743200"/>
            <a:ext cx="1082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قاسي جداً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9" name="Picture 6" descr="http://eg.all.biz/img/eg/catalog/50933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1" t="14751" r="5434" b="4974"/>
          <a:stretch/>
        </p:blipFill>
        <p:spPr bwMode="auto">
          <a:xfrm>
            <a:off x="4724400" y="990600"/>
            <a:ext cx="108262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57200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4777" y="3055203"/>
            <a:ext cx="1082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مرن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2" name="Picture 4" descr="http://www.alamanapack.com/files/images/products/tableware/tf037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9"/>
          <a:stretch/>
        </p:blipFill>
        <p:spPr bwMode="auto">
          <a:xfrm>
            <a:off x="3447323" y="990600"/>
            <a:ext cx="1048477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429000" y="3048000"/>
            <a:ext cx="1082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قاسي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1082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5" name="Picture 2" descr="C:\Users\COMP\Desktop\333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90600"/>
            <a:ext cx="1060856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905000" y="3037582"/>
            <a:ext cx="152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مرن/قاسي/</a:t>
            </a:r>
          </a:p>
          <a:p>
            <a:pPr algn="ctr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قاسي جداً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542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9" name="Picture 4" descr="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008922" y="609600"/>
            <a:ext cx="3410678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خوذة</a:t>
            </a:r>
            <a:endParaRPr lang="en-US" sz="4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800" y="1316182"/>
            <a:ext cx="3097323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البلاستيك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في 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المنتج 5</a:t>
            </a:r>
          </a:p>
        </p:txBody>
      </p:sp>
      <p:pic>
        <p:nvPicPr>
          <p:cNvPr id="9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nolan.it/upload/warehouse/N94_stoner_6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58" y="2057400"/>
            <a:ext cx="3249656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6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263507"/>
              </p:ext>
            </p:extLst>
          </p:nvPr>
        </p:nvGraphicFramePr>
        <p:xfrm>
          <a:off x="685800" y="838200"/>
          <a:ext cx="7848600" cy="5486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8100"/>
                <a:gridCol w="1308100"/>
                <a:gridCol w="1308100"/>
                <a:gridCol w="1308100"/>
                <a:gridCol w="1308100"/>
                <a:gridCol w="1308100"/>
              </a:tblGrid>
              <a:tr h="182880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</a:t>
                      </a:r>
                    </a:p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المنتج</a:t>
                      </a:r>
                    </a:p>
                    <a:p>
                      <a:pPr algn="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الصفات</a:t>
                      </a:r>
                      <a:endParaRPr lang="ar-SA" sz="2400" dirty="0" smtClean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المرونة</a:t>
                      </a:r>
                      <a:endParaRPr lang="en-US" sz="3200" b="1" u="sng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التوصيل الكهربائي</a:t>
                      </a:r>
                      <a:endParaRPr lang="en-US" sz="3200" b="1" u="sng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http://img.alibaba.com/photo/112455073/Kircicegi_Plastic_Chai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1" t="15908" r="11701" b="12208"/>
          <a:stretch/>
        </p:blipFill>
        <p:spPr bwMode="auto">
          <a:xfrm>
            <a:off x="6054020" y="990600"/>
            <a:ext cx="108262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54020" y="2743200"/>
            <a:ext cx="1082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قاسي جداً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9" name="Picture 6" descr="http://eg.all.biz/img/eg/catalog/50933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1" t="14751" r="5434" b="4974"/>
          <a:stretch/>
        </p:blipFill>
        <p:spPr bwMode="auto">
          <a:xfrm>
            <a:off x="4724400" y="990600"/>
            <a:ext cx="108262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57200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4777" y="3055203"/>
            <a:ext cx="1082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مرن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2" name="Picture 4" descr="http://www.alamanapack.com/files/images/products/tableware/tf037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9"/>
          <a:stretch/>
        </p:blipFill>
        <p:spPr bwMode="auto">
          <a:xfrm>
            <a:off x="3447323" y="990600"/>
            <a:ext cx="1048477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429000" y="3048000"/>
            <a:ext cx="1082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قاسي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1082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5" name="Picture 2" descr="C:\Users\COMP\Desktop\333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90600"/>
            <a:ext cx="1060856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905000" y="3037582"/>
            <a:ext cx="152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مرن/قاسي/</a:t>
            </a:r>
          </a:p>
          <a:p>
            <a:pPr algn="ctr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قاسي جداً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542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" y="3048000"/>
            <a:ext cx="1082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قاسي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22" name="Picture 4" descr="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www.nolan.it/upload/warehouse/N94_stoner_600_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1032730" cy="15239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4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762000" y="1143000"/>
            <a:ext cx="7620000" cy="2743200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بعد قيامكم بتعبئة الجدول السابق.</a:t>
            </a:r>
          </a:p>
          <a:p>
            <a:pPr algn="ctr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ما هو استنتاجكم؟؟</a:t>
            </a:r>
          </a:p>
        </p:txBody>
      </p:sp>
      <p:pic>
        <p:nvPicPr>
          <p:cNvPr id="2050" name="Picture 2" descr="http://www.tasamo7.co.il/thumbnail.php?file=homework_733360054.gif&amp;size=article_med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91000"/>
            <a:ext cx="3429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9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685800"/>
            <a:ext cx="80772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SA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هيا بنا لنقوم بحل </a:t>
            </a:r>
          </a:p>
          <a:p>
            <a:pPr algn="ctr">
              <a:lnSpc>
                <a:spcPct val="150000"/>
              </a:lnSpc>
            </a:pPr>
            <a:r>
              <a:rPr lang="ar-SA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الوظيفة البيتية معاً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6" name="Picture 2" descr="http://sanak.pbworks.com/f/1327958386/07082006-15184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337304"/>
            <a:ext cx="2590800" cy="209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8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8200" y="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4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سؤال الوظيفة</a:t>
            </a:r>
            <a:endParaRPr lang="en-US" sz="40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609600" y="1905000"/>
            <a:ext cx="7862454" cy="2743200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4400" b="1" dirty="0" smtClean="0">
                <a:latin typeface="Arabic Typesetting" pitchFamily="66" charset="-78"/>
                <a:cs typeface="Arabic Typesetting" pitchFamily="66" charset="-78"/>
              </a:rPr>
              <a:t>سجلوا لأي هدف أنتجوا كل منتج من المنتجات البلاستيكية التي ذكرتموها في الجدول السابق. </a:t>
            </a:r>
            <a:endParaRPr lang="en-US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285469"/>
              </p:ext>
            </p:extLst>
          </p:nvPr>
        </p:nvGraphicFramePr>
        <p:xfrm>
          <a:off x="698670" y="1676400"/>
          <a:ext cx="7848600" cy="3657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8100"/>
                <a:gridCol w="1308100"/>
                <a:gridCol w="1308100"/>
                <a:gridCol w="1308100"/>
                <a:gridCol w="1308100"/>
                <a:gridCol w="1308100"/>
              </a:tblGrid>
              <a:tr h="182880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</a:p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المنتج</a:t>
                      </a:r>
                    </a:p>
                    <a:p>
                      <a:pPr algn="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الهدف</a:t>
                      </a:r>
                      <a:endParaRPr lang="ar-SA" sz="2400" dirty="0" smtClean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الهدف</a:t>
                      </a:r>
                    </a:p>
                    <a:p>
                      <a:pPr algn="ctr"/>
                      <a:endParaRPr lang="en-US" sz="3200" b="1" u="sng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http://img.alibaba.com/photo/112455073/Kircicegi_Plastic_Chai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1" t="15908" r="11701" b="12208"/>
          <a:stretch/>
        </p:blipFill>
        <p:spPr bwMode="auto">
          <a:xfrm>
            <a:off x="6054020" y="1821873"/>
            <a:ext cx="108262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867400" y="3810000"/>
            <a:ext cx="1387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الجلوس عليها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8" name="Picture 6" descr="http://eg.all.biz/img/eg/catalog/50933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1" t="14751" r="5434" b="4974"/>
          <a:stretch/>
        </p:blipFill>
        <p:spPr bwMode="auto">
          <a:xfrm>
            <a:off x="4724400" y="1821873"/>
            <a:ext cx="108262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784777" y="3783211"/>
            <a:ext cx="1082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تخزين أغراض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1" name="Picture 4" descr="http://www.alamanapack.com/files/images/products/tableware/tf037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9"/>
          <a:stretch/>
        </p:blipFill>
        <p:spPr bwMode="auto">
          <a:xfrm>
            <a:off x="3447323" y="1821873"/>
            <a:ext cx="1048477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429000" y="3844766"/>
            <a:ext cx="1082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تناول الطعام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4" name="Picture 2" descr="C:\Users\COMP\Desktop\333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21873"/>
            <a:ext cx="1060856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905000" y="3906322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شرب الماء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3916740"/>
            <a:ext cx="1082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ح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ماية الرأس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20" name="Picture 4" descr="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www.nolan.it/upload/warehouse/N94_stoner_600_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270" y="1828801"/>
            <a:ext cx="1032730" cy="15239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4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5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295400"/>
            <a:ext cx="7763573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لقد ذكرنا سابقا أن مادة البلاستيك</a:t>
            </a:r>
          </a:p>
          <a:p>
            <a:pPr algn="ctr"/>
            <a:r>
              <a:rPr lang="ar-S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تستعمل بكثرة لإنتاج منتجات</a:t>
            </a:r>
          </a:p>
          <a:p>
            <a:pPr algn="ctr"/>
            <a:r>
              <a:rPr lang="ar-S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مختلفة.</a:t>
            </a:r>
          </a:p>
          <a:p>
            <a:pPr algn="ctr"/>
            <a:r>
              <a:rPr lang="ar-SA" sz="60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ما هي المشكلة في هذا الأمر؟</a:t>
            </a:r>
            <a:endParaRPr lang="en-US" sz="6000" b="1" i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6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333499" y="990600"/>
            <a:ext cx="6477000" cy="18288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ما هو البلاستيك؟؟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86245" y="3352800"/>
            <a:ext cx="7571509" cy="2743200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50000"/>
              </a:lnSpc>
            </a:pPr>
            <a:endParaRPr lang="ar-SA" sz="3200" dirty="0">
              <a:latin typeface="Traditional Arabic" pitchFamily="18" charset="-78"/>
              <a:cs typeface="Traditional Arabic" pitchFamily="18" charset="-78"/>
            </a:endParaRPr>
          </a:p>
          <a:p>
            <a:pPr algn="ctr" rtl="1">
              <a:lnSpc>
                <a:spcPct val="150000"/>
              </a:lnSpc>
            </a:pPr>
            <a:r>
              <a:rPr lang="ar-SA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الإجابة:</a:t>
            </a:r>
          </a:p>
          <a:p>
            <a:pPr algn="ctr" rtl="1">
              <a:lnSpc>
                <a:spcPct val="150000"/>
              </a:lnSpc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البلاستيك </a:t>
            </a:r>
            <a:r>
              <a:rPr lang="ar-SA" sz="2800" dirty="0">
                <a:latin typeface="Traditional Arabic" pitchFamily="18" charset="-78"/>
                <a:cs typeface="Traditional Arabic" pitchFamily="18" charset="-78"/>
              </a:rPr>
              <a:t>عبارة عن مادة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اصطناعية. </a:t>
            </a:r>
            <a:r>
              <a:rPr lang="ar-SA" sz="2800" dirty="0">
                <a:latin typeface="Traditional Arabic" pitchFamily="18" charset="-78"/>
                <a:cs typeface="Traditional Arabic" pitchFamily="18" charset="-78"/>
              </a:rPr>
              <a:t>يمكن صهر وتليين مادة البلاستيك بالحرارة ويتم تشكيل وتصنيع مختلف المنتجات البلاستيكية حسب الطلب بكل سهولة.</a:t>
            </a:r>
            <a:endParaRPr lang="en-US" sz="2800" dirty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4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سؤال مراجعة</a:t>
            </a:r>
            <a:endParaRPr lang="en-US" sz="40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3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0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he-syrian.com/wp-content/uploads/2011/10/puzzled1-30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74226" y="1409700"/>
            <a:ext cx="3467100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762000" y="1005349"/>
            <a:ext cx="4419600" cy="3672348"/>
          </a:xfrm>
          <a:prstGeom prst="cloudCallout">
            <a:avLst>
              <a:gd name="adj1" fmla="val 63595"/>
              <a:gd name="adj2" fmla="val 1205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6000" dirty="0" smtClean="0">
                <a:latin typeface="Traditional Arabic" pitchFamily="18" charset="-78"/>
                <a:cs typeface="Traditional Arabic" pitchFamily="18" charset="-78"/>
              </a:rPr>
              <a:t>ماذا استنتجتم من الفيديو؟؟</a:t>
            </a:r>
            <a:endParaRPr lang="en-US" sz="6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8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7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7620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lnSpc>
                <a:spcPct val="200000"/>
              </a:lnSpc>
              <a:buAutoNum type="arabicPeriod"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البلاستيك مادة مستعملة بكثرة في حياتنا اليومية.</a:t>
            </a:r>
          </a:p>
          <a:p>
            <a:pPr marL="342900" indent="-342900" algn="r" rtl="1">
              <a:lnSpc>
                <a:spcPct val="200000"/>
              </a:lnSpc>
              <a:buAutoNum type="arabicPeriod"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من الصعب أن نتخيل حياتنا اليومية بدون مادة البلاستيك.</a:t>
            </a:r>
          </a:p>
          <a:p>
            <a:pPr marL="342900" indent="-342900" algn="r" rtl="1">
              <a:lnSpc>
                <a:spcPct val="200000"/>
              </a:lnSpc>
              <a:buAutoNum type="arabicPeriod"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البلاستيك مادة ملوثة للبيئة وصعبة التحلل.</a:t>
            </a:r>
          </a:p>
          <a:p>
            <a:pPr marL="342900" indent="-342900" algn="r" rtl="1">
              <a:lnSpc>
                <a:spcPct val="200000"/>
              </a:lnSpc>
              <a:buAutoNum type="arabicPeriod"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يمكن استبدال الأكياس البلاستيكية بأكياس مصنوعة من القماش.</a:t>
            </a:r>
            <a:endParaRPr lang="en-US" sz="36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8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914400"/>
            <a:ext cx="781920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هيا بنا لنقوم معاً بتلخيص </a:t>
            </a:r>
          </a:p>
          <a:p>
            <a:pPr algn="ctr"/>
            <a:r>
              <a:rPr lang="ar-SA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درسنا لليوم</a:t>
            </a:r>
          </a:p>
          <a:p>
            <a:pPr algn="ctr"/>
            <a:r>
              <a:rPr lang="ar-SA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عن طريق لعبة المتاهة</a:t>
            </a:r>
          </a:p>
          <a:p>
            <a:pPr algn="ctr"/>
            <a:r>
              <a:rPr lang="ar-SA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  <a:sym typeface="Wingdings" pitchFamily="2" charset="2"/>
              </a:rPr>
              <a:t></a:t>
            </a:r>
          </a:p>
        </p:txBody>
      </p:sp>
    </p:spTree>
    <p:extLst>
      <p:ext uri="{BB962C8B-B14F-4D97-AF65-F5344CB8AC3E}">
        <p14:creationId xmlns:p14="http://schemas.microsoft.com/office/powerpoint/2010/main" val="234832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48" name="Group 109"/>
          <p:cNvGrpSpPr>
            <a:grpSpLocks/>
          </p:cNvGrpSpPr>
          <p:nvPr/>
        </p:nvGrpSpPr>
        <p:grpSpPr bwMode="auto">
          <a:xfrm>
            <a:off x="495470" y="873379"/>
            <a:ext cx="4267200" cy="5111566"/>
            <a:chOff x="336" y="144"/>
            <a:chExt cx="5175" cy="4013"/>
          </a:xfrm>
        </p:grpSpPr>
        <p:sp>
          <p:nvSpPr>
            <p:cNvPr id="49" name="Rectangle 110"/>
            <p:cNvSpPr>
              <a:spLocks noChangeArrowheads="1"/>
            </p:cNvSpPr>
            <p:nvPr/>
          </p:nvSpPr>
          <p:spPr bwMode="auto">
            <a:xfrm>
              <a:off x="340" y="3929"/>
              <a:ext cx="136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0" name="Rectangle 111"/>
            <p:cNvSpPr>
              <a:spLocks noChangeArrowheads="1"/>
            </p:cNvSpPr>
            <p:nvPr/>
          </p:nvSpPr>
          <p:spPr bwMode="auto">
            <a:xfrm>
              <a:off x="2256" y="2568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1" name="Rectangle 112"/>
            <p:cNvSpPr>
              <a:spLocks noChangeArrowheads="1"/>
            </p:cNvSpPr>
            <p:nvPr/>
          </p:nvSpPr>
          <p:spPr bwMode="auto">
            <a:xfrm>
              <a:off x="340" y="2840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2" name="Rectangle 113"/>
            <p:cNvSpPr>
              <a:spLocks noChangeArrowheads="1"/>
            </p:cNvSpPr>
            <p:nvPr/>
          </p:nvSpPr>
          <p:spPr bwMode="auto">
            <a:xfrm>
              <a:off x="1488" y="1498"/>
              <a:ext cx="2636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3" name="Rectangle 114"/>
            <p:cNvSpPr>
              <a:spLocks noChangeArrowheads="1"/>
            </p:cNvSpPr>
            <p:nvPr/>
          </p:nvSpPr>
          <p:spPr bwMode="auto">
            <a:xfrm>
              <a:off x="3263" y="2026"/>
              <a:ext cx="1633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4" name="Rectangle 115"/>
            <p:cNvSpPr>
              <a:spLocks noChangeArrowheads="1"/>
            </p:cNvSpPr>
            <p:nvPr/>
          </p:nvSpPr>
          <p:spPr bwMode="auto">
            <a:xfrm>
              <a:off x="1200" y="164"/>
              <a:ext cx="431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5" name="Rectangle 116"/>
            <p:cNvSpPr>
              <a:spLocks noChangeArrowheads="1"/>
            </p:cNvSpPr>
            <p:nvPr/>
          </p:nvSpPr>
          <p:spPr bwMode="auto">
            <a:xfrm>
              <a:off x="930" y="2296"/>
              <a:ext cx="81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6" name="Rectangle 117"/>
            <p:cNvSpPr>
              <a:spLocks noChangeArrowheads="1"/>
            </p:cNvSpPr>
            <p:nvPr/>
          </p:nvSpPr>
          <p:spPr bwMode="auto">
            <a:xfrm>
              <a:off x="1020" y="1047"/>
              <a:ext cx="660" cy="24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7" name="Rectangle 118"/>
            <p:cNvSpPr>
              <a:spLocks noChangeArrowheads="1"/>
            </p:cNvSpPr>
            <p:nvPr/>
          </p:nvSpPr>
          <p:spPr bwMode="auto">
            <a:xfrm>
              <a:off x="3936" y="528"/>
              <a:ext cx="960" cy="230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8" name="Rectangle 119"/>
            <p:cNvSpPr>
              <a:spLocks noChangeArrowheads="1"/>
            </p:cNvSpPr>
            <p:nvPr/>
          </p:nvSpPr>
          <p:spPr bwMode="auto">
            <a:xfrm>
              <a:off x="336" y="1402"/>
              <a:ext cx="817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9" name="Rectangle 120"/>
            <p:cNvSpPr>
              <a:spLocks noChangeArrowheads="1"/>
            </p:cNvSpPr>
            <p:nvPr/>
          </p:nvSpPr>
          <p:spPr bwMode="auto">
            <a:xfrm>
              <a:off x="884" y="3339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0" name="Rectangle 121"/>
            <p:cNvSpPr>
              <a:spLocks noChangeArrowheads="1"/>
            </p:cNvSpPr>
            <p:nvPr/>
          </p:nvSpPr>
          <p:spPr bwMode="auto">
            <a:xfrm>
              <a:off x="2290" y="3203"/>
              <a:ext cx="9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1" name="Rectangle 122"/>
            <p:cNvSpPr>
              <a:spLocks noChangeArrowheads="1"/>
            </p:cNvSpPr>
            <p:nvPr/>
          </p:nvSpPr>
          <p:spPr bwMode="auto">
            <a:xfrm>
              <a:off x="2426" y="3929"/>
              <a:ext cx="303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2" name="Rectangle 123"/>
            <p:cNvSpPr>
              <a:spLocks noChangeArrowheads="1"/>
            </p:cNvSpPr>
            <p:nvPr/>
          </p:nvSpPr>
          <p:spPr bwMode="auto">
            <a:xfrm>
              <a:off x="385" y="164"/>
              <a:ext cx="239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3" name="Rectangle 124"/>
            <p:cNvSpPr>
              <a:spLocks noChangeArrowheads="1"/>
            </p:cNvSpPr>
            <p:nvPr/>
          </p:nvSpPr>
          <p:spPr bwMode="auto">
            <a:xfrm rot="-5400000">
              <a:off x="3702" y="2658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4" name="Rectangle 125"/>
            <p:cNvSpPr>
              <a:spLocks noChangeArrowheads="1"/>
            </p:cNvSpPr>
            <p:nvPr/>
          </p:nvSpPr>
          <p:spPr bwMode="auto">
            <a:xfrm rot="-5400000">
              <a:off x="4286" y="3249"/>
              <a:ext cx="499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" name="Rectangle 126"/>
            <p:cNvSpPr>
              <a:spLocks noChangeArrowheads="1"/>
            </p:cNvSpPr>
            <p:nvPr/>
          </p:nvSpPr>
          <p:spPr bwMode="auto">
            <a:xfrm rot="-5400000">
              <a:off x="3823" y="641"/>
              <a:ext cx="45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6" name="Rectangle 127"/>
            <p:cNvSpPr>
              <a:spLocks noChangeArrowheads="1"/>
            </p:cNvSpPr>
            <p:nvPr/>
          </p:nvSpPr>
          <p:spPr bwMode="auto">
            <a:xfrm rot="-5400000">
              <a:off x="3379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7" name="Rectangle 128"/>
            <p:cNvSpPr>
              <a:spLocks noChangeArrowheads="1"/>
            </p:cNvSpPr>
            <p:nvPr/>
          </p:nvSpPr>
          <p:spPr bwMode="auto">
            <a:xfrm rot="-5400000">
              <a:off x="1313" y="1231"/>
              <a:ext cx="576" cy="226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8" name="Rectangle 129"/>
            <p:cNvSpPr>
              <a:spLocks noChangeArrowheads="1"/>
            </p:cNvSpPr>
            <p:nvPr/>
          </p:nvSpPr>
          <p:spPr bwMode="auto">
            <a:xfrm rot="-5400000">
              <a:off x="563" y="1440"/>
              <a:ext cx="102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" name="Rectangle 130"/>
            <p:cNvSpPr>
              <a:spLocks noChangeArrowheads="1"/>
            </p:cNvSpPr>
            <p:nvPr/>
          </p:nvSpPr>
          <p:spPr bwMode="auto">
            <a:xfrm rot="-5400000">
              <a:off x="-1520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0" name="Rectangle 131"/>
            <p:cNvSpPr>
              <a:spLocks noChangeArrowheads="1"/>
            </p:cNvSpPr>
            <p:nvPr/>
          </p:nvSpPr>
          <p:spPr bwMode="auto">
            <a:xfrm rot="-5400000">
              <a:off x="1996" y="2284"/>
              <a:ext cx="74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1" name="Rectangle 132"/>
            <p:cNvSpPr>
              <a:spLocks noChangeArrowheads="1"/>
            </p:cNvSpPr>
            <p:nvPr/>
          </p:nvSpPr>
          <p:spPr bwMode="auto">
            <a:xfrm rot="-5400000">
              <a:off x="998" y="2817"/>
              <a:ext cx="1270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2" name="Rectangle 133"/>
            <p:cNvSpPr>
              <a:spLocks noChangeArrowheads="1"/>
            </p:cNvSpPr>
            <p:nvPr/>
          </p:nvSpPr>
          <p:spPr bwMode="auto">
            <a:xfrm rot="-5400000">
              <a:off x="680" y="2546"/>
              <a:ext cx="77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3" name="Rectangle 134"/>
            <p:cNvSpPr>
              <a:spLocks noChangeArrowheads="1"/>
            </p:cNvSpPr>
            <p:nvPr/>
          </p:nvSpPr>
          <p:spPr bwMode="auto">
            <a:xfrm rot="-5400000">
              <a:off x="1110" y="330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4" name="Rectangle 135"/>
            <p:cNvSpPr>
              <a:spLocks noChangeArrowheads="1"/>
            </p:cNvSpPr>
            <p:nvPr/>
          </p:nvSpPr>
          <p:spPr bwMode="auto">
            <a:xfrm rot="-5400000">
              <a:off x="1949" y="3544"/>
              <a:ext cx="954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5" name="Rectangle 136"/>
            <p:cNvSpPr>
              <a:spLocks noChangeArrowheads="1"/>
            </p:cNvSpPr>
            <p:nvPr/>
          </p:nvSpPr>
          <p:spPr bwMode="auto">
            <a:xfrm>
              <a:off x="2544" y="973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6" name="Rectangle 137"/>
            <p:cNvSpPr>
              <a:spLocks noChangeArrowheads="1"/>
            </p:cNvSpPr>
            <p:nvPr/>
          </p:nvSpPr>
          <p:spPr bwMode="auto">
            <a:xfrm rot="-5400000">
              <a:off x="4290" y="318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7" name="Rectangle 138"/>
            <p:cNvSpPr>
              <a:spLocks noChangeArrowheads="1"/>
            </p:cNvSpPr>
            <p:nvPr/>
          </p:nvSpPr>
          <p:spPr bwMode="auto">
            <a:xfrm rot="-5400000">
              <a:off x="4369" y="962"/>
              <a:ext cx="825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8" name="Rectangle 139"/>
            <p:cNvSpPr>
              <a:spLocks noChangeArrowheads="1"/>
            </p:cNvSpPr>
            <p:nvPr/>
          </p:nvSpPr>
          <p:spPr bwMode="auto">
            <a:xfrm>
              <a:off x="960" y="1888"/>
              <a:ext cx="1542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9" name="Rectangle 140"/>
            <p:cNvSpPr>
              <a:spLocks noChangeArrowheads="1"/>
            </p:cNvSpPr>
            <p:nvPr/>
          </p:nvSpPr>
          <p:spPr bwMode="auto">
            <a:xfrm rot="-5400000">
              <a:off x="2926" y="3293"/>
              <a:ext cx="407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0" name="Rectangle 141"/>
            <p:cNvSpPr>
              <a:spLocks noChangeArrowheads="1"/>
            </p:cNvSpPr>
            <p:nvPr/>
          </p:nvSpPr>
          <p:spPr bwMode="auto">
            <a:xfrm rot="-5400000">
              <a:off x="4604" y="2206"/>
              <a:ext cx="58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1" name="Rectangle 142"/>
            <p:cNvSpPr>
              <a:spLocks noChangeArrowheads="1"/>
            </p:cNvSpPr>
            <p:nvPr/>
          </p:nvSpPr>
          <p:spPr bwMode="auto">
            <a:xfrm>
              <a:off x="4785" y="2523"/>
              <a:ext cx="68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2" name="Rectangle 143"/>
            <p:cNvSpPr>
              <a:spLocks noChangeArrowheads="1"/>
            </p:cNvSpPr>
            <p:nvPr/>
          </p:nvSpPr>
          <p:spPr bwMode="auto">
            <a:xfrm rot="-5400000">
              <a:off x="3459" y="1341"/>
              <a:ext cx="41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3" name="Rectangle 144"/>
            <p:cNvSpPr>
              <a:spLocks noChangeArrowheads="1"/>
            </p:cNvSpPr>
            <p:nvPr/>
          </p:nvSpPr>
          <p:spPr bwMode="auto">
            <a:xfrm>
              <a:off x="3016" y="3385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4" name="Rectangle 145"/>
            <p:cNvSpPr>
              <a:spLocks noChangeArrowheads="1"/>
            </p:cNvSpPr>
            <p:nvPr/>
          </p:nvSpPr>
          <p:spPr bwMode="auto">
            <a:xfrm rot="-5400000">
              <a:off x="2538" y="630"/>
              <a:ext cx="91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5" name="Rectangle 146"/>
            <p:cNvSpPr>
              <a:spLocks noChangeArrowheads="1"/>
            </p:cNvSpPr>
            <p:nvPr/>
          </p:nvSpPr>
          <p:spPr bwMode="auto">
            <a:xfrm rot="-5400000">
              <a:off x="2178" y="414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6" name="Rectangle 147"/>
            <p:cNvSpPr>
              <a:spLocks noChangeArrowheads="1"/>
            </p:cNvSpPr>
            <p:nvPr/>
          </p:nvSpPr>
          <p:spPr bwMode="auto">
            <a:xfrm>
              <a:off x="2880" y="624"/>
              <a:ext cx="72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7" name="Rectangle 148"/>
            <p:cNvSpPr>
              <a:spLocks noChangeArrowheads="1"/>
            </p:cNvSpPr>
            <p:nvPr/>
          </p:nvSpPr>
          <p:spPr bwMode="auto">
            <a:xfrm>
              <a:off x="2064" y="528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8" name="Rectangle 149"/>
            <p:cNvSpPr>
              <a:spLocks noChangeArrowheads="1"/>
            </p:cNvSpPr>
            <p:nvPr/>
          </p:nvSpPr>
          <p:spPr bwMode="auto">
            <a:xfrm>
              <a:off x="1200" y="541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9" name="Rectangle 150"/>
            <p:cNvSpPr>
              <a:spLocks noChangeArrowheads="1"/>
            </p:cNvSpPr>
            <p:nvPr/>
          </p:nvSpPr>
          <p:spPr bwMode="auto">
            <a:xfrm>
              <a:off x="336" y="144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4800600" y="1111508"/>
            <a:ext cx="3733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عزيزي الطالب...</a:t>
            </a:r>
          </a:p>
          <a:p>
            <a:pPr algn="ctr" rtl="1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أمامك المتاهة التالية، وفي كل مرة يرسم لك أسهم معينة، عليك أن تختار الأسهم المناسبة حتى تتمكن من وصول نهاية المتاهة</a:t>
            </a:r>
          </a:p>
        </p:txBody>
      </p:sp>
      <p:cxnSp>
        <p:nvCxnSpPr>
          <p:cNvPr id="91" name="Elbow Connector 90"/>
          <p:cNvCxnSpPr/>
          <p:nvPr/>
        </p:nvCxnSpPr>
        <p:spPr>
          <a:xfrm rot="5400000" flipH="1" flipV="1">
            <a:off x="1065963" y="353922"/>
            <a:ext cx="959110" cy="860866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1917083" y="5291387"/>
            <a:ext cx="0" cy="8401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304800" y="152400"/>
            <a:ext cx="1524000" cy="533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النهاية</a:t>
            </a:r>
            <a:endParaRPr lang="en-US" sz="32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2018793" y="6099779"/>
            <a:ext cx="1524000" cy="533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البداية</a:t>
            </a:r>
            <a:endParaRPr lang="en-US" sz="3200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199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802674"/>
            <a:ext cx="445185" cy="912325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  <p:sp>
        <p:nvSpPr>
          <p:cNvPr id="48" name="AutoShape 151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16200000">
            <a:off x="2024350" y="5386705"/>
            <a:ext cx="421071" cy="964569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  <p:grpSp>
        <p:nvGrpSpPr>
          <p:cNvPr id="49" name="Group 109"/>
          <p:cNvGrpSpPr>
            <a:grpSpLocks/>
          </p:cNvGrpSpPr>
          <p:nvPr/>
        </p:nvGrpSpPr>
        <p:grpSpPr bwMode="auto">
          <a:xfrm>
            <a:off x="533400" y="731992"/>
            <a:ext cx="7999413" cy="5699839"/>
            <a:chOff x="336" y="144"/>
            <a:chExt cx="5175" cy="4013"/>
          </a:xfrm>
        </p:grpSpPr>
        <p:sp>
          <p:nvSpPr>
            <p:cNvPr id="50" name="Rectangle 110"/>
            <p:cNvSpPr>
              <a:spLocks noChangeArrowheads="1"/>
            </p:cNvSpPr>
            <p:nvPr/>
          </p:nvSpPr>
          <p:spPr bwMode="auto">
            <a:xfrm>
              <a:off x="340" y="3929"/>
              <a:ext cx="136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1" name="Rectangle 111"/>
            <p:cNvSpPr>
              <a:spLocks noChangeArrowheads="1"/>
            </p:cNvSpPr>
            <p:nvPr/>
          </p:nvSpPr>
          <p:spPr bwMode="auto">
            <a:xfrm>
              <a:off x="2256" y="2568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2" name="Rectangle 112"/>
            <p:cNvSpPr>
              <a:spLocks noChangeArrowheads="1"/>
            </p:cNvSpPr>
            <p:nvPr/>
          </p:nvSpPr>
          <p:spPr bwMode="auto">
            <a:xfrm>
              <a:off x="340" y="2840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3" name="Rectangle 113"/>
            <p:cNvSpPr>
              <a:spLocks noChangeArrowheads="1"/>
            </p:cNvSpPr>
            <p:nvPr/>
          </p:nvSpPr>
          <p:spPr bwMode="auto">
            <a:xfrm>
              <a:off x="1488" y="1498"/>
              <a:ext cx="2636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4" name="Rectangle 114"/>
            <p:cNvSpPr>
              <a:spLocks noChangeArrowheads="1"/>
            </p:cNvSpPr>
            <p:nvPr/>
          </p:nvSpPr>
          <p:spPr bwMode="auto">
            <a:xfrm>
              <a:off x="3263" y="2026"/>
              <a:ext cx="1633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5" name="Rectangle 115"/>
            <p:cNvSpPr>
              <a:spLocks noChangeArrowheads="1"/>
            </p:cNvSpPr>
            <p:nvPr/>
          </p:nvSpPr>
          <p:spPr bwMode="auto">
            <a:xfrm>
              <a:off x="1200" y="164"/>
              <a:ext cx="431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6" name="Rectangle 116"/>
            <p:cNvSpPr>
              <a:spLocks noChangeArrowheads="1"/>
            </p:cNvSpPr>
            <p:nvPr/>
          </p:nvSpPr>
          <p:spPr bwMode="auto">
            <a:xfrm>
              <a:off x="930" y="2296"/>
              <a:ext cx="81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7" name="Rectangle 117"/>
            <p:cNvSpPr>
              <a:spLocks noChangeArrowheads="1"/>
            </p:cNvSpPr>
            <p:nvPr/>
          </p:nvSpPr>
          <p:spPr bwMode="auto">
            <a:xfrm>
              <a:off x="1020" y="1047"/>
              <a:ext cx="660" cy="24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8" name="Rectangle 118"/>
            <p:cNvSpPr>
              <a:spLocks noChangeArrowheads="1"/>
            </p:cNvSpPr>
            <p:nvPr/>
          </p:nvSpPr>
          <p:spPr bwMode="auto">
            <a:xfrm>
              <a:off x="3936" y="528"/>
              <a:ext cx="960" cy="230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9" name="Rectangle 119"/>
            <p:cNvSpPr>
              <a:spLocks noChangeArrowheads="1"/>
            </p:cNvSpPr>
            <p:nvPr/>
          </p:nvSpPr>
          <p:spPr bwMode="auto">
            <a:xfrm>
              <a:off x="336" y="1402"/>
              <a:ext cx="817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0" name="Rectangle 120"/>
            <p:cNvSpPr>
              <a:spLocks noChangeArrowheads="1"/>
            </p:cNvSpPr>
            <p:nvPr/>
          </p:nvSpPr>
          <p:spPr bwMode="auto">
            <a:xfrm>
              <a:off x="884" y="3339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1" name="Rectangle 121"/>
            <p:cNvSpPr>
              <a:spLocks noChangeArrowheads="1"/>
            </p:cNvSpPr>
            <p:nvPr/>
          </p:nvSpPr>
          <p:spPr bwMode="auto">
            <a:xfrm>
              <a:off x="2290" y="3203"/>
              <a:ext cx="9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2" name="Rectangle 122"/>
            <p:cNvSpPr>
              <a:spLocks noChangeArrowheads="1"/>
            </p:cNvSpPr>
            <p:nvPr/>
          </p:nvSpPr>
          <p:spPr bwMode="auto">
            <a:xfrm>
              <a:off x="2426" y="3929"/>
              <a:ext cx="303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3" name="Rectangle 123"/>
            <p:cNvSpPr>
              <a:spLocks noChangeArrowheads="1"/>
            </p:cNvSpPr>
            <p:nvPr/>
          </p:nvSpPr>
          <p:spPr bwMode="auto">
            <a:xfrm>
              <a:off x="385" y="164"/>
              <a:ext cx="239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4" name="Rectangle 124"/>
            <p:cNvSpPr>
              <a:spLocks noChangeArrowheads="1"/>
            </p:cNvSpPr>
            <p:nvPr/>
          </p:nvSpPr>
          <p:spPr bwMode="auto">
            <a:xfrm rot="-5400000">
              <a:off x="3702" y="2658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" name="Rectangle 125"/>
            <p:cNvSpPr>
              <a:spLocks noChangeArrowheads="1"/>
            </p:cNvSpPr>
            <p:nvPr/>
          </p:nvSpPr>
          <p:spPr bwMode="auto">
            <a:xfrm rot="-5400000">
              <a:off x="4286" y="3249"/>
              <a:ext cx="499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6" name="Rectangle 126"/>
            <p:cNvSpPr>
              <a:spLocks noChangeArrowheads="1"/>
            </p:cNvSpPr>
            <p:nvPr/>
          </p:nvSpPr>
          <p:spPr bwMode="auto">
            <a:xfrm rot="-5400000">
              <a:off x="3823" y="641"/>
              <a:ext cx="45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7" name="Rectangle 127"/>
            <p:cNvSpPr>
              <a:spLocks noChangeArrowheads="1"/>
            </p:cNvSpPr>
            <p:nvPr/>
          </p:nvSpPr>
          <p:spPr bwMode="auto">
            <a:xfrm rot="-5400000">
              <a:off x="3379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8" name="Rectangle 128"/>
            <p:cNvSpPr>
              <a:spLocks noChangeArrowheads="1"/>
            </p:cNvSpPr>
            <p:nvPr/>
          </p:nvSpPr>
          <p:spPr bwMode="auto">
            <a:xfrm rot="-5400000">
              <a:off x="1313" y="1231"/>
              <a:ext cx="576" cy="226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" name="Rectangle 129"/>
            <p:cNvSpPr>
              <a:spLocks noChangeArrowheads="1"/>
            </p:cNvSpPr>
            <p:nvPr/>
          </p:nvSpPr>
          <p:spPr bwMode="auto">
            <a:xfrm rot="-5400000">
              <a:off x="563" y="1440"/>
              <a:ext cx="102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0" name="Rectangle 130"/>
            <p:cNvSpPr>
              <a:spLocks noChangeArrowheads="1"/>
            </p:cNvSpPr>
            <p:nvPr/>
          </p:nvSpPr>
          <p:spPr bwMode="auto">
            <a:xfrm rot="-5400000">
              <a:off x="-1520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1" name="Rectangle 131"/>
            <p:cNvSpPr>
              <a:spLocks noChangeArrowheads="1"/>
            </p:cNvSpPr>
            <p:nvPr/>
          </p:nvSpPr>
          <p:spPr bwMode="auto">
            <a:xfrm rot="-5400000">
              <a:off x="1996" y="2284"/>
              <a:ext cx="74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2" name="Rectangle 132"/>
            <p:cNvSpPr>
              <a:spLocks noChangeArrowheads="1"/>
            </p:cNvSpPr>
            <p:nvPr/>
          </p:nvSpPr>
          <p:spPr bwMode="auto">
            <a:xfrm rot="-5400000">
              <a:off x="998" y="2817"/>
              <a:ext cx="1270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3" name="Rectangle 133"/>
            <p:cNvSpPr>
              <a:spLocks noChangeArrowheads="1"/>
            </p:cNvSpPr>
            <p:nvPr/>
          </p:nvSpPr>
          <p:spPr bwMode="auto">
            <a:xfrm rot="-5400000">
              <a:off x="680" y="2546"/>
              <a:ext cx="77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4" name="Rectangle 134"/>
            <p:cNvSpPr>
              <a:spLocks noChangeArrowheads="1"/>
            </p:cNvSpPr>
            <p:nvPr/>
          </p:nvSpPr>
          <p:spPr bwMode="auto">
            <a:xfrm rot="-5400000">
              <a:off x="1110" y="330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5" name="Rectangle 135"/>
            <p:cNvSpPr>
              <a:spLocks noChangeArrowheads="1"/>
            </p:cNvSpPr>
            <p:nvPr/>
          </p:nvSpPr>
          <p:spPr bwMode="auto">
            <a:xfrm rot="-5400000">
              <a:off x="1949" y="3544"/>
              <a:ext cx="954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6" name="Rectangle 136"/>
            <p:cNvSpPr>
              <a:spLocks noChangeArrowheads="1"/>
            </p:cNvSpPr>
            <p:nvPr/>
          </p:nvSpPr>
          <p:spPr bwMode="auto">
            <a:xfrm>
              <a:off x="2544" y="973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7" name="Rectangle 137"/>
            <p:cNvSpPr>
              <a:spLocks noChangeArrowheads="1"/>
            </p:cNvSpPr>
            <p:nvPr/>
          </p:nvSpPr>
          <p:spPr bwMode="auto">
            <a:xfrm rot="-5400000">
              <a:off x="4290" y="318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8" name="Rectangle 138"/>
            <p:cNvSpPr>
              <a:spLocks noChangeArrowheads="1"/>
            </p:cNvSpPr>
            <p:nvPr/>
          </p:nvSpPr>
          <p:spPr bwMode="auto">
            <a:xfrm rot="-5400000">
              <a:off x="4369" y="962"/>
              <a:ext cx="825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9" name="Rectangle 139"/>
            <p:cNvSpPr>
              <a:spLocks noChangeArrowheads="1"/>
            </p:cNvSpPr>
            <p:nvPr/>
          </p:nvSpPr>
          <p:spPr bwMode="auto">
            <a:xfrm>
              <a:off x="960" y="1888"/>
              <a:ext cx="1542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0" name="Rectangle 140"/>
            <p:cNvSpPr>
              <a:spLocks noChangeArrowheads="1"/>
            </p:cNvSpPr>
            <p:nvPr/>
          </p:nvSpPr>
          <p:spPr bwMode="auto">
            <a:xfrm rot="-5400000">
              <a:off x="2926" y="3293"/>
              <a:ext cx="407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1" name="Rectangle 141"/>
            <p:cNvSpPr>
              <a:spLocks noChangeArrowheads="1"/>
            </p:cNvSpPr>
            <p:nvPr/>
          </p:nvSpPr>
          <p:spPr bwMode="auto">
            <a:xfrm rot="-5400000">
              <a:off x="4604" y="2206"/>
              <a:ext cx="58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2" name="Rectangle 142"/>
            <p:cNvSpPr>
              <a:spLocks noChangeArrowheads="1"/>
            </p:cNvSpPr>
            <p:nvPr/>
          </p:nvSpPr>
          <p:spPr bwMode="auto">
            <a:xfrm>
              <a:off x="4785" y="2523"/>
              <a:ext cx="68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3" name="Rectangle 143"/>
            <p:cNvSpPr>
              <a:spLocks noChangeArrowheads="1"/>
            </p:cNvSpPr>
            <p:nvPr/>
          </p:nvSpPr>
          <p:spPr bwMode="auto">
            <a:xfrm rot="-5400000">
              <a:off x="3459" y="1341"/>
              <a:ext cx="41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4" name="Rectangle 144"/>
            <p:cNvSpPr>
              <a:spLocks noChangeArrowheads="1"/>
            </p:cNvSpPr>
            <p:nvPr/>
          </p:nvSpPr>
          <p:spPr bwMode="auto">
            <a:xfrm>
              <a:off x="3016" y="3385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5" name="Rectangle 145"/>
            <p:cNvSpPr>
              <a:spLocks noChangeArrowheads="1"/>
            </p:cNvSpPr>
            <p:nvPr/>
          </p:nvSpPr>
          <p:spPr bwMode="auto">
            <a:xfrm rot="-5400000">
              <a:off x="2538" y="630"/>
              <a:ext cx="91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6" name="Rectangle 146"/>
            <p:cNvSpPr>
              <a:spLocks noChangeArrowheads="1"/>
            </p:cNvSpPr>
            <p:nvPr/>
          </p:nvSpPr>
          <p:spPr bwMode="auto">
            <a:xfrm rot="-5400000">
              <a:off x="2178" y="414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7" name="Rectangle 147"/>
            <p:cNvSpPr>
              <a:spLocks noChangeArrowheads="1"/>
            </p:cNvSpPr>
            <p:nvPr/>
          </p:nvSpPr>
          <p:spPr bwMode="auto">
            <a:xfrm>
              <a:off x="2880" y="624"/>
              <a:ext cx="72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8" name="Rectangle 148"/>
            <p:cNvSpPr>
              <a:spLocks noChangeArrowheads="1"/>
            </p:cNvSpPr>
            <p:nvPr/>
          </p:nvSpPr>
          <p:spPr bwMode="auto">
            <a:xfrm>
              <a:off x="2064" y="528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9" name="Rectangle 149"/>
            <p:cNvSpPr>
              <a:spLocks noChangeArrowheads="1"/>
            </p:cNvSpPr>
            <p:nvPr/>
          </p:nvSpPr>
          <p:spPr bwMode="auto">
            <a:xfrm>
              <a:off x="1200" y="541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90" name="Rectangle 150"/>
            <p:cNvSpPr>
              <a:spLocks noChangeArrowheads="1"/>
            </p:cNvSpPr>
            <p:nvPr/>
          </p:nvSpPr>
          <p:spPr bwMode="auto">
            <a:xfrm>
              <a:off x="336" y="144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val="21384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58581" y="1219200"/>
            <a:ext cx="29434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الأول: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895168" y="2428568"/>
            <a:ext cx="5715000" cy="1371600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ما هو مصدر البلاستيك؟؟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6172200" y="4495800"/>
            <a:ext cx="21336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النفط الخام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/>
        </p:nvSpPr>
        <p:spPr>
          <a:xfrm>
            <a:off x="3581400" y="4495800"/>
            <a:ext cx="21336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الفحم الحجري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Rounded Rectangle 8">
            <a:hlinkClick r:id="" action="ppaction://hlinkshowjump?jump=nextslide"/>
          </p:cNvPr>
          <p:cNvSpPr/>
          <p:nvPr/>
        </p:nvSpPr>
        <p:spPr>
          <a:xfrm>
            <a:off x="990600" y="4495800"/>
            <a:ext cx="21336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الفحم الخشبي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598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9218" name="Picture 2" descr="http://penvip.files.wordpress.com/2011/01/tn_0011.jpg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3" t="1999" r="6711" b="10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983796" y="3769823"/>
            <a:ext cx="51764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الطريق مغلقة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299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ashreg.wav"/>
          </p:stSnd>
        </p:sndAc>
      </p:transition>
    </mc:Choice>
    <mc:Fallback xmlns="">
      <p:transition spd="slow">
        <p:sndAc>
          <p:stSnd>
            <p:snd r:embed="rId5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AutoShape 15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895600" y="3733800"/>
            <a:ext cx="457200" cy="990600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  <p:sp>
        <p:nvSpPr>
          <p:cNvPr id="6" name="AutoShape 15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rot="5400000">
            <a:off x="3848100" y="4305300"/>
            <a:ext cx="457200" cy="990600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  <p:grpSp>
        <p:nvGrpSpPr>
          <p:cNvPr id="7" name="Group 109"/>
          <p:cNvGrpSpPr>
            <a:grpSpLocks/>
          </p:cNvGrpSpPr>
          <p:nvPr/>
        </p:nvGrpSpPr>
        <p:grpSpPr bwMode="auto">
          <a:xfrm>
            <a:off x="533400" y="731992"/>
            <a:ext cx="7999413" cy="5699839"/>
            <a:chOff x="336" y="144"/>
            <a:chExt cx="5175" cy="4013"/>
          </a:xfrm>
        </p:grpSpPr>
        <p:sp>
          <p:nvSpPr>
            <p:cNvPr id="8" name="Rectangle 110"/>
            <p:cNvSpPr>
              <a:spLocks noChangeArrowheads="1"/>
            </p:cNvSpPr>
            <p:nvPr/>
          </p:nvSpPr>
          <p:spPr bwMode="auto">
            <a:xfrm>
              <a:off x="340" y="3929"/>
              <a:ext cx="136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9" name="Rectangle 111"/>
            <p:cNvSpPr>
              <a:spLocks noChangeArrowheads="1"/>
            </p:cNvSpPr>
            <p:nvPr/>
          </p:nvSpPr>
          <p:spPr bwMode="auto">
            <a:xfrm>
              <a:off x="2256" y="2568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" name="Rectangle 112"/>
            <p:cNvSpPr>
              <a:spLocks noChangeArrowheads="1"/>
            </p:cNvSpPr>
            <p:nvPr/>
          </p:nvSpPr>
          <p:spPr bwMode="auto">
            <a:xfrm>
              <a:off x="340" y="2840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1" name="Rectangle 113"/>
            <p:cNvSpPr>
              <a:spLocks noChangeArrowheads="1"/>
            </p:cNvSpPr>
            <p:nvPr/>
          </p:nvSpPr>
          <p:spPr bwMode="auto">
            <a:xfrm>
              <a:off x="1488" y="1498"/>
              <a:ext cx="2636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2" name="Rectangle 114"/>
            <p:cNvSpPr>
              <a:spLocks noChangeArrowheads="1"/>
            </p:cNvSpPr>
            <p:nvPr/>
          </p:nvSpPr>
          <p:spPr bwMode="auto">
            <a:xfrm>
              <a:off x="3263" y="2026"/>
              <a:ext cx="1633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3" name="Rectangle 115"/>
            <p:cNvSpPr>
              <a:spLocks noChangeArrowheads="1"/>
            </p:cNvSpPr>
            <p:nvPr/>
          </p:nvSpPr>
          <p:spPr bwMode="auto">
            <a:xfrm>
              <a:off x="1200" y="164"/>
              <a:ext cx="431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4" name="Rectangle 116"/>
            <p:cNvSpPr>
              <a:spLocks noChangeArrowheads="1"/>
            </p:cNvSpPr>
            <p:nvPr/>
          </p:nvSpPr>
          <p:spPr bwMode="auto">
            <a:xfrm>
              <a:off x="930" y="2296"/>
              <a:ext cx="81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5" name="Rectangle 117"/>
            <p:cNvSpPr>
              <a:spLocks noChangeArrowheads="1"/>
            </p:cNvSpPr>
            <p:nvPr/>
          </p:nvSpPr>
          <p:spPr bwMode="auto">
            <a:xfrm>
              <a:off x="1020" y="1047"/>
              <a:ext cx="660" cy="24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6" name="Rectangle 118"/>
            <p:cNvSpPr>
              <a:spLocks noChangeArrowheads="1"/>
            </p:cNvSpPr>
            <p:nvPr/>
          </p:nvSpPr>
          <p:spPr bwMode="auto">
            <a:xfrm>
              <a:off x="3936" y="528"/>
              <a:ext cx="960" cy="230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7" name="Rectangle 119"/>
            <p:cNvSpPr>
              <a:spLocks noChangeArrowheads="1"/>
            </p:cNvSpPr>
            <p:nvPr/>
          </p:nvSpPr>
          <p:spPr bwMode="auto">
            <a:xfrm>
              <a:off x="336" y="1402"/>
              <a:ext cx="817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8" name="Rectangle 120"/>
            <p:cNvSpPr>
              <a:spLocks noChangeArrowheads="1"/>
            </p:cNvSpPr>
            <p:nvPr/>
          </p:nvSpPr>
          <p:spPr bwMode="auto">
            <a:xfrm>
              <a:off x="884" y="3339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" name="Rectangle 121"/>
            <p:cNvSpPr>
              <a:spLocks noChangeArrowheads="1"/>
            </p:cNvSpPr>
            <p:nvPr/>
          </p:nvSpPr>
          <p:spPr bwMode="auto">
            <a:xfrm>
              <a:off x="2290" y="3203"/>
              <a:ext cx="9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0" name="Rectangle 122"/>
            <p:cNvSpPr>
              <a:spLocks noChangeArrowheads="1"/>
            </p:cNvSpPr>
            <p:nvPr/>
          </p:nvSpPr>
          <p:spPr bwMode="auto">
            <a:xfrm>
              <a:off x="2426" y="3929"/>
              <a:ext cx="303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1" name="Rectangle 123"/>
            <p:cNvSpPr>
              <a:spLocks noChangeArrowheads="1"/>
            </p:cNvSpPr>
            <p:nvPr/>
          </p:nvSpPr>
          <p:spPr bwMode="auto">
            <a:xfrm>
              <a:off x="385" y="164"/>
              <a:ext cx="239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2" name="Rectangle 124"/>
            <p:cNvSpPr>
              <a:spLocks noChangeArrowheads="1"/>
            </p:cNvSpPr>
            <p:nvPr/>
          </p:nvSpPr>
          <p:spPr bwMode="auto">
            <a:xfrm rot="-5400000">
              <a:off x="3702" y="2658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3" name="Rectangle 125"/>
            <p:cNvSpPr>
              <a:spLocks noChangeArrowheads="1"/>
            </p:cNvSpPr>
            <p:nvPr/>
          </p:nvSpPr>
          <p:spPr bwMode="auto">
            <a:xfrm rot="-5400000">
              <a:off x="4286" y="3249"/>
              <a:ext cx="499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" name="Rectangle 126"/>
            <p:cNvSpPr>
              <a:spLocks noChangeArrowheads="1"/>
            </p:cNvSpPr>
            <p:nvPr/>
          </p:nvSpPr>
          <p:spPr bwMode="auto">
            <a:xfrm rot="-5400000">
              <a:off x="3823" y="641"/>
              <a:ext cx="45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5" name="Rectangle 127"/>
            <p:cNvSpPr>
              <a:spLocks noChangeArrowheads="1"/>
            </p:cNvSpPr>
            <p:nvPr/>
          </p:nvSpPr>
          <p:spPr bwMode="auto">
            <a:xfrm rot="-5400000">
              <a:off x="3379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6" name="Rectangle 128"/>
            <p:cNvSpPr>
              <a:spLocks noChangeArrowheads="1"/>
            </p:cNvSpPr>
            <p:nvPr/>
          </p:nvSpPr>
          <p:spPr bwMode="auto">
            <a:xfrm rot="-5400000">
              <a:off x="1313" y="1231"/>
              <a:ext cx="576" cy="226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7" name="Rectangle 129"/>
            <p:cNvSpPr>
              <a:spLocks noChangeArrowheads="1"/>
            </p:cNvSpPr>
            <p:nvPr/>
          </p:nvSpPr>
          <p:spPr bwMode="auto">
            <a:xfrm rot="-5400000">
              <a:off x="563" y="1440"/>
              <a:ext cx="102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8" name="Rectangle 130"/>
            <p:cNvSpPr>
              <a:spLocks noChangeArrowheads="1"/>
            </p:cNvSpPr>
            <p:nvPr/>
          </p:nvSpPr>
          <p:spPr bwMode="auto">
            <a:xfrm rot="-5400000">
              <a:off x="-1520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9" name="Rectangle 131"/>
            <p:cNvSpPr>
              <a:spLocks noChangeArrowheads="1"/>
            </p:cNvSpPr>
            <p:nvPr/>
          </p:nvSpPr>
          <p:spPr bwMode="auto">
            <a:xfrm rot="-5400000">
              <a:off x="1996" y="2284"/>
              <a:ext cx="74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0" name="Rectangle 132"/>
            <p:cNvSpPr>
              <a:spLocks noChangeArrowheads="1"/>
            </p:cNvSpPr>
            <p:nvPr/>
          </p:nvSpPr>
          <p:spPr bwMode="auto">
            <a:xfrm rot="-5400000">
              <a:off x="998" y="2817"/>
              <a:ext cx="1270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1" name="Rectangle 133"/>
            <p:cNvSpPr>
              <a:spLocks noChangeArrowheads="1"/>
            </p:cNvSpPr>
            <p:nvPr/>
          </p:nvSpPr>
          <p:spPr bwMode="auto">
            <a:xfrm rot="-5400000">
              <a:off x="680" y="2546"/>
              <a:ext cx="77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2" name="Rectangle 134"/>
            <p:cNvSpPr>
              <a:spLocks noChangeArrowheads="1"/>
            </p:cNvSpPr>
            <p:nvPr/>
          </p:nvSpPr>
          <p:spPr bwMode="auto">
            <a:xfrm rot="-5400000">
              <a:off x="1110" y="330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3" name="Rectangle 135"/>
            <p:cNvSpPr>
              <a:spLocks noChangeArrowheads="1"/>
            </p:cNvSpPr>
            <p:nvPr/>
          </p:nvSpPr>
          <p:spPr bwMode="auto">
            <a:xfrm rot="-5400000">
              <a:off x="1949" y="3544"/>
              <a:ext cx="954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" name="Rectangle 136"/>
            <p:cNvSpPr>
              <a:spLocks noChangeArrowheads="1"/>
            </p:cNvSpPr>
            <p:nvPr/>
          </p:nvSpPr>
          <p:spPr bwMode="auto">
            <a:xfrm>
              <a:off x="2544" y="973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" name="Rectangle 137"/>
            <p:cNvSpPr>
              <a:spLocks noChangeArrowheads="1"/>
            </p:cNvSpPr>
            <p:nvPr/>
          </p:nvSpPr>
          <p:spPr bwMode="auto">
            <a:xfrm rot="-5400000">
              <a:off x="4290" y="318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6" name="Rectangle 138"/>
            <p:cNvSpPr>
              <a:spLocks noChangeArrowheads="1"/>
            </p:cNvSpPr>
            <p:nvPr/>
          </p:nvSpPr>
          <p:spPr bwMode="auto">
            <a:xfrm rot="-5400000">
              <a:off x="4369" y="962"/>
              <a:ext cx="825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7" name="Rectangle 139"/>
            <p:cNvSpPr>
              <a:spLocks noChangeArrowheads="1"/>
            </p:cNvSpPr>
            <p:nvPr/>
          </p:nvSpPr>
          <p:spPr bwMode="auto">
            <a:xfrm>
              <a:off x="960" y="1888"/>
              <a:ext cx="1542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8" name="Rectangle 140"/>
            <p:cNvSpPr>
              <a:spLocks noChangeArrowheads="1"/>
            </p:cNvSpPr>
            <p:nvPr/>
          </p:nvSpPr>
          <p:spPr bwMode="auto">
            <a:xfrm rot="-5400000">
              <a:off x="2926" y="3293"/>
              <a:ext cx="407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9" name="Rectangle 141"/>
            <p:cNvSpPr>
              <a:spLocks noChangeArrowheads="1"/>
            </p:cNvSpPr>
            <p:nvPr/>
          </p:nvSpPr>
          <p:spPr bwMode="auto">
            <a:xfrm rot="-5400000">
              <a:off x="4604" y="2206"/>
              <a:ext cx="58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0" name="Rectangle 142"/>
            <p:cNvSpPr>
              <a:spLocks noChangeArrowheads="1"/>
            </p:cNvSpPr>
            <p:nvPr/>
          </p:nvSpPr>
          <p:spPr bwMode="auto">
            <a:xfrm>
              <a:off x="4785" y="2523"/>
              <a:ext cx="68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1" name="Rectangle 143"/>
            <p:cNvSpPr>
              <a:spLocks noChangeArrowheads="1"/>
            </p:cNvSpPr>
            <p:nvPr/>
          </p:nvSpPr>
          <p:spPr bwMode="auto">
            <a:xfrm rot="-5400000">
              <a:off x="3459" y="1341"/>
              <a:ext cx="41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2" name="Rectangle 144"/>
            <p:cNvSpPr>
              <a:spLocks noChangeArrowheads="1"/>
            </p:cNvSpPr>
            <p:nvPr/>
          </p:nvSpPr>
          <p:spPr bwMode="auto">
            <a:xfrm>
              <a:off x="3016" y="3385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3" name="Rectangle 145"/>
            <p:cNvSpPr>
              <a:spLocks noChangeArrowheads="1"/>
            </p:cNvSpPr>
            <p:nvPr/>
          </p:nvSpPr>
          <p:spPr bwMode="auto">
            <a:xfrm rot="-5400000">
              <a:off x="2538" y="630"/>
              <a:ext cx="91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4" name="Rectangle 146"/>
            <p:cNvSpPr>
              <a:spLocks noChangeArrowheads="1"/>
            </p:cNvSpPr>
            <p:nvPr/>
          </p:nvSpPr>
          <p:spPr bwMode="auto">
            <a:xfrm rot="-5400000">
              <a:off x="2178" y="414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5" name="Rectangle 147"/>
            <p:cNvSpPr>
              <a:spLocks noChangeArrowheads="1"/>
            </p:cNvSpPr>
            <p:nvPr/>
          </p:nvSpPr>
          <p:spPr bwMode="auto">
            <a:xfrm>
              <a:off x="2880" y="624"/>
              <a:ext cx="72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6" name="Rectangle 148"/>
            <p:cNvSpPr>
              <a:spLocks noChangeArrowheads="1"/>
            </p:cNvSpPr>
            <p:nvPr/>
          </p:nvSpPr>
          <p:spPr bwMode="auto">
            <a:xfrm>
              <a:off x="2064" y="528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7" name="Rectangle 149"/>
            <p:cNvSpPr>
              <a:spLocks noChangeArrowheads="1"/>
            </p:cNvSpPr>
            <p:nvPr/>
          </p:nvSpPr>
          <p:spPr bwMode="auto">
            <a:xfrm>
              <a:off x="1200" y="541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8" name="Rectangle 150"/>
            <p:cNvSpPr>
              <a:spLocks noChangeArrowheads="1"/>
            </p:cNvSpPr>
            <p:nvPr/>
          </p:nvSpPr>
          <p:spPr bwMode="auto">
            <a:xfrm>
              <a:off x="336" y="144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val="401367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48200" y="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4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سؤال مراجعة</a:t>
            </a:r>
            <a:endParaRPr lang="en-US" sz="40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1257299" y="1273277"/>
            <a:ext cx="6781800" cy="24384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من أي مصدر يستخرجون المواد البلاستيكية؟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Snip Diagonal Corner Rectangle 9"/>
          <p:cNvSpPr/>
          <p:nvPr/>
        </p:nvSpPr>
        <p:spPr>
          <a:xfrm>
            <a:off x="2450522" y="4419600"/>
            <a:ext cx="4395355" cy="1752600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50000"/>
              </a:lnSpc>
            </a:pPr>
            <a:endParaRPr lang="ar-SA" sz="4400" dirty="0">
              <a:latin typeface="Traditional Arabic" pitchFamily="18" charset="-78"/>
              <a:cs typeface="Traditional Arabic" pitchFamily="18" charset="-78"/>
            </a:endParaRPr>
          </a:p>
          <a:p>
            <a:pPr algn="ctr" rtl="1">
              <a:lnSpc>
                <a:spcPct val="150000"/>
              </a:lnSpc>
            </a:pPr>
            <a:r>
              <a:rPr lang="ar-SA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الإجابة:</a:t>
            </a:r>
          </a:p>
          <a:p>
            <a:pPr algn="ctr" rtl="1">
              <a:lnSpc>
                <a:spcPct val="150000"/>
              </a:lnSpc>
            </a:pP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النفط الخام</a:t>
            </a:r>
            <a:endParaRPr lang="en-US" sz="4000" dirty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5453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53771" y="914400"/>
            <a:ext cx="2953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الثاني: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143000" y="2047568"/>
            <a:ext cx="7163824" cy="2143432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جميع المنتجات البلاستيكية تتميز بأنها _______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>
            <a:hlinkClick r:id="" action="ppaction://hlinkshowjump?jump=nextslide"/>
          </p:cNvPr>
          <p:cNvSpPr/>
          <p:nvPr/>
        </p:nvSpPr>
        <p:spPr>
          <a:xfrm>
            <a:off x="3657600" y="4876800"/>
            <a:ext cx="21336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عازلة للحرارة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/>
        </p:nvSpPr>
        <p:spPr>
          <a:xfrm>
            <a:off x="6172200" y="4876800"/>
            <a:ext cx="21336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موصلة للكهرباء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Rounded Rectangle 8">
            <a:hlinkClick r:id="rId2" action="ppaction://hlinksldjump"/>
          </p:cNvPr>
          <p:cNvSpPr/>
          <p:nvPr/>
        </p:nvSpPr>
        <p:spPr>
          <a:xfrm>
            <a:off x="1066800" y="4876800"/>
            <a:ext cx="22860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عازلة للكهرباء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533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Picture 2" descr="http://penvip.files.wordpress.com/2011/01/tn_0011.jpg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3" t="1999" r="6711" b="10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983796" y="3769823"/>
            <a:ext cx="51764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الطريق مغلقة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995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ashreg.wav"/>
          </p:stSnd>
        </p:sndAc>
      </p:transition>
    </mc:Choice>
    <mc:Fallback xmlns="">
      <p:transition spd="slow">
        <p:sndAc>
          <p:stSnd>
            <p:snd r:embed="rId5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5" name="Group 109"/>
          <p:cNvGrpSpPr>
            <a:grpSpLocks/>
          </p:cNvGrpSpPr>
          <p:nvPr/>
        </p:nvGrpSpPr>
        <p:grpSpPr bwMode="auto">
          <a:xfrm>
            <a:off x="533400" y="731992"/>
            <a:ext cx="7999413" cy="5699839"/>
            <a:chOff x="336" y="144"/>
            <a:chExt cx="5175" cy="4013"/>
          </a:xfrm>
        </p:grpSpPr>
        <p:sp>
          <p:nvSpPr>
            <p:cNvPr id="6" name="Rectangle 110"/>
            <p:cNvSpPr>
              <a:spLocks noChangeArrowheads="1"/>
            </p:cNvSpPr>
            <p:nvPr/>
          </p:nvSpPr>
          <p:spPr bwMode="auto">
            <a:xfrm>
              <a:off x="340" y="3929"/>
              <a:ext cx="136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" name="Rectangle 111"/>
            <p:cNvSpPr>
              <a:spLocks noChangeArrowheads="1"/>
            </p:cNvSpPr>
            <p:nvPr/>
          </p:nvSpPr>
          <p:spPr bwMode="auto">
            <a:xfrm>
              <a:off x="2256" y="2568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" name="Rectangle 112"/>
            <p:cNvSpPr>
              <a:spLocks noChangeArrowheads="1"/>
            </p:cNvSpPr>
            <p:nvPr/>
          </p:nvSpPr>
          <p:spPr bwMode="auto">
            <a:xfrm>
              <a:off x="340" y="2840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9" name="Rectangle 113"/>
            <p:cNvSpPr>
              <a:spLocks noChangeArrowheads="1"/>
            </p:cNvSpPr>
            <p:nvPr/>
          </p:nvSpPr>
          <p:spPr bwMode="auto">
            <a:xfrm>
              <a:off x="1488" y="1498"/>
              <a:ext cx="2636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" name="Rectangle 114"/>
            <p:cNvSpPr>
              <a:spLocks noChangeArrowheads="1"/>
            </p:cNvSpPr>
            <p:nvPr/>
          </p:nvSpPr>
          <p:spPr bwMode="auto">
            <a:xfrm>
              <a:off x="3263" y="2026"/>
              <a:ext cx="1633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1" name="Rectangle 115"/>
            <p:cNvSpPr>
              <a:spLocks noChangeArrowheads="1"/>
            </p:cNvSpPr>
            <p:nvPr/>
          </p:nvSpPr>
          <p:spPr bwMode="auto">
            <a:xfrm>
              <a:off x="1200" y="164"/>
              <a:ext cx="431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2" name="Rectangle 116"/>
            <p:cNvSpPr>
              <a:spLocks noChangeArrowheads="1"/>
            </p:cNvSpPr>
            <p:nvPr/>
          </p:nvSpPr>
          <p:spPr bwMode="auto">
            <a:xfrm>
              <a:off x="930" y="2296"/>
              <a:ext cx="81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3" name="Rectangle 117"/>
            <p:cNvSpPr>
              <a:spLocks noChangeArrowheads="1"/>
            </p:cNvSpPr>
            <p:nvPr/>
          </p:nvSpPr>
          <p:spPr bwMode="auto">
            <a:xfrm>
              <a:off x="1020" y="1047"/>
              <a:ext cx="660" cy="24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4" name="Rectangle 118"/>
            <p:cNvSpPr>
              <a:spLocks noChangeArrowheads="1"/>
            </p:cNvSpPr>
            <p:nvPr/>
          </p:nvSpPr>
          <p:spPr bwMode="auto">
            <a:xfrm>
              <a:off x="3936" y="528"/>
              <a:ext cx="960" cy="230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5" name="Rectangle 119"/>
            <p:cNvSpPr>
              <a:spLocks noChangeArrowheads="1"/>
            </p:cNvSpPr>
            <p:nvPr/>
          </p:nvSpPr>
          <p:spPr bwMode="auto">
            <a:xfrm>
              <a:off x="336" y="1402"/>
              <a:ext cx="817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6" name="Rectangle 120"/>
            <p:cNvSpPr>
              <a:spLocks noChangeArrowheads="1"/>
            </p:cNvSpPr>
            <p:nvPr/>
          </p:nvSpPr>
          <p:spPr bwMode="auto">
            <a:xfrm>
              <a:off x="884" y="3339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7" name="Rectangle 121"/>
            <p:cNvSpPr>
              <a:spLocks noChangeArrowheads="1"/>
            </p:cNvSpPr>
            <p:nvPr/>
          </p:nvSpPr>
          <p:spPr bwMode="auto">
            <a:xfrm>
              <a:off x="2290" y="3203"/>
              <a:ext cx="9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8" name="Rectangle 122"/>
            <p:cNvSpPr>
              <a:spLocks noChangeArrowheads="1"/>
            </p:cNvSpPr>
            <p:nvPr/>
          </p:nvSpPr>
          <p:spPr bwMode="auto">
            <a:xfrm>
              <a:off x="2426" y="3929"/>
              <a:ext cx="303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" name="Rectangle 123"/>
            <p:cNvSpPr>
              <a:spLocks noChangeArrowheads="1"/>
            </p:cNvSpPr>
            <p:nvPr/>
          </p:nvSpPr>
          <p:spPr bwMode="auto">
            <a:xfrm>
              <a:off x="385" y="164"/>
              <a:ext cx="239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0" name="Rectangle 124"/>
            <p:cNvSpPr>
              <a:spLocks noChangeArrowheads="1"/>
            </p:cNvSpPr>
            <p:nvPr/>
          </p:nvSpPr>
          <p:spPr bwMode="auto">
            <a:xfrm rot="-5400000">
              <a:off x="3702" y="2658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1" name="Rectangle 125"/>
            <p:cNvSpPr>
              <a:spLocks noChangeArrowheads="1"/>
            </p:cNvSpPr>
            <p:nvPr/>
          </p:nvSpPr>
          <p:spPr bwMode="auto">
            <a:xfrm rot="-5400000">
              <a:off x="4286" y="3249"/>
              <a:ext cx="499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2" name="Rectangle 126"/>
            <p:cNvSpPr>
              <a:spLocks noChangeArrowheads="1"/>
            </p:cNvSpPr>
            <p:nvPr/>
          </p:nvSpPr>
          <p:spPr bwMode="auto">
            <a:xfrm rot="-5400000">
              <a:off x="3823" y="641"/>
              <a:ext cx="45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3" name="Rectangle 127"/>
            <p:cNvSpPr>
              <a:spLocks noChangeArrowheads="1"/>
            </p:cNvSpPr>
            <p:nvPr/>
          </p:nvSpPr>
          <p:spPr bwMode="auto">
            <a:xfrm rot="-5400000">
              <a:off x="3379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" name="Rectangle 128"/>
            <p:cNvSpPr>
              <a:spLocks noChangeArrowheads="1"/>
            </p:cNvSpPr>
            <p:nvPr/>
          </p:nvSpPr>
          <p:spPr bwMode="auto">
            <a:xfrm rot="-5400000">
              <a:off x="1313" y="1231"/>
              <a:ext cx="576" cy="226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5" name="Rectangle 129"/>
            <p:cNvSpPr>
              <a:spLocks noChangeArrowheads="1"/>
            </p:cNvSpPr>
            <p:nvPr/>
          </p:nvSpPr>
          <p:spPr bwMode="auto">
            <a:xfrm rot="-5400000">
              <a:off x="563" y="1440"/>
              <a:ext cx="102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6" name="Rectangle 130"/>
            <p:cNvSpPr>
              <a:spLocks noChangeArrowheads="1"/>
            </p:cNvSpPr>
            <p:nvPr/>
          </p:nvSpPr>
          <p:spPr bwMode="auto">
            <a:xfrm rot="-5400000">
              <a:off x="-1520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7" name="Rectangle 131"/>
            <p:cNvSpPr>
              <a:spLocks noChangeArrowheads="1"/>
            </p:cNvSpPr>
            <p:nvPr/>
          </p:nvSpPr>
          <p:spPr bwMode="auto">
            <a:xfrm rot="-5400000">
              <a:off x="1996" y="2284"/>
              <a:ext cx="74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8" name="Rectangle 132"/>
            <p:cNvSpPr>
              <a:spLocks noChangeArrowheads="1"/>
            </p:cNvSpPr>
            <p:nvPr/>
          </p:nvSpPr>
          <p:spPr bwMode="auto">
            <a:xfrm rot="-5400000">
              <a:off x="998" y="2817"/>
              <a:ext cx="1270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9" name="Rectangle 133"/>
            <p:cNvSpPr>
              <a:spLocks noChangeArrowheads="1"/>
            </p:cNvSpPr>
            <p:nvPr/>
          </p:nvSpPr>
          <p:spPr bwMode="auto">
            <a:xfrm rot="-5400000">
              <a:off x="680" y="2546"/>
              <a:ext cx="77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0" name="Rectangle 134"/>
            <p:cNvSpPr>
              <a:spLocks noChangeArrowheads="1"/>
            </p:cNvSpPr>
            <p:nvPr/>
          </p:nvSpPr>
          <p:spPr bwMode="auto">
            <a:xfrm rot="-5400000">
              <a:off x="1110" y="330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1" name="Rectangle 135"/>
            <p:cNvSpPr>
              <a:spLocks noChangeArrowheads="1"/>
            </p:cNvSpPr>
            <p:nvPr/>
          </p:nvSpPr>
          <p:spPr bwMode="auto">
            <a:xfrm rot="-5400000">
              <a:off x="1949" y="3544"/>
              <a:ext cx="954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2" name="Rectangle 136"/>
            <p:cNvSpPr>
              <a:spLocks noChangeArrowheads="1"/>
            </p:cNvSpPr>
            <p:nvPr/>
          </p:nvSpPr>
          <p:spPr bwMode="auto">
            <a:xfrm>
              <a:off x="2544" y="973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3" name="Rectangle 137"/>
            <p:cNvSpPr>
              <a:spLocks noChangeArrowheads="1"/>
            </p:cNvSpPr>
            <p:nvPr/>
          </p:nvSpPr>
          <p:spPr bwMode="auto">
            <a:xfrm rot="-5400000">
              <a:off x="4290" y="318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" name="Rectangle 138"/>
            <p:cNvSpPr>
              <a:spLocks noChangeArrowheads="1"/>
            </p:cNvSpPr>
            <p:nvPr/>
          </p:nvSpPr>
          <p:spPr bwMode="auto">
            <a:xfrm rot="-5400000">
              <a:off x="4369" y="962"/>
              <a:ext cx="825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" name="Rectangle 139"/>
            <p:cNvSpPr>
              <a:spLocks noChangeArrowheads="1"/>
            </p:cNvSpPr>
            <p:nvPr/>
          </p:nvSpPr>
          <p:spPr bwMode="auto">
            <a:xfrm>
              <a:off x="960" y="1888"/>
              <a:ext cx="1542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6" name="Rectangle 140"/>
            <p:cNvSpPr>
              <a:spLocks noChangeArrowheads="1"/>
            </p:cNvSpPr>
            <p:nvPr/>
          </p:nvSpPr>
          <p:spPr bwMode="auto">
            <a:xfrm rot="-5400000">
              <a:off x="2926" y="3293"/>
              <a:ext cx="407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7" name="Rectangle 141"/>
            <p:cNvSpPr>
              <a:spLocks noChangeArrowheads="1"/>
            </p:cNvSpPr>
            <p:nvPr/>
          </p:nvSpPr>
          <p:spPr bwMode="auto">
            <a:xfrm rot="-5400000">
              <a:off x="4604" y="2206"/>
              <a:ext cx="58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8" name="Rectangle 142"/>
            <p:cNvSpPr>
              <a:spLocks noChangeArrowheads="1"/>
            </p:cNvSpPr>
            <p:nvPr/>
          </p:nvSpPr>
          <p:spPr bwMode="auto">
            <a:xfrm>
              <a:off x="4785" y="2523"/>
              <a:ext cx="68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9" name="Rectangle 143"/>
            <p:cNvSpPr>
              <a:spLocks noChangeArrowheads="1"/>
            </p:cNvSpPr>
            <p:nvPr/>
          </p:nvSpPr>
          <p:spPr bwMode="auto">
            <a:xfrm rot="-5400000">
              <a:off x="3459" y="1341"/>
              <a:ext cx="41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0" name="Rectangle 144"/>
            <p:cNvSpPr>
              <a:spLocks noChangeArrowheads="1"/>
            </p:cNvSpPr>
            <p:nvPr/>
          </p:nvSpPr>
          <p:spPr bwMode="auto">
            <a:xfrm>
              <a:off x="3016" y="3385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1" name="Rectangle 145"/>
            <p:cNvSpPr>
              <a:spLocks noChangeArrowheads="1"/>
            </p:cNvSpPr>
            <p:nvPr/>
          </p:nvSpPr>
          <p:spPr bwMode="auto">
            <a:xfrm rot="-5400000">
              <a:off x="2538" y="630"/>
              <a:ext cx="91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2" name="Rectangle 146"/>
            <p:cNvSpPr>
              <a:spLocks noChangeArrowheads="1"/>
            </p:cNvSpPr>
            <p:nvPr/>
          </p:nvSpPr>
          <p:spPr bwMode="auto">
            <a:xfrm rot="-5400000">
              <a:off x="2178" y="414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3" name="Rectangle 147"/>
            <p:cNvSpPr>
              <a:spLocks noChangeArrowheads="1"/>
            </p:cNvSpPr>
            <p:nvPr/>
          </p:nvSpPr>
          <p:spPr bwMode="auto">
            <a:xfrm>
              <a:off x="2880" y="624"/>
              <a:ext cx="72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4" name="Rectangle 148"/>
            <p:cNvSpPr>
              <a:spLocks noChangeArrowheads="1"/>
            </p:cNvSpPr>
            <p:nvPr/>
          </p:nvSpPr>
          <p:spPr bwMode="auto">
            <a:xfrm>
              <a:off x="2064" y="528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5" name="Rectangle 149"/>
            <p:cNvSpPr>
              <a:spLocks noChangeArrowheads="1"/>
            </p:cNvSpPr>
            <p:nvPr/>
          </p:nvSpPr>
          <p:spPr bwMode="auto">
            <a:xfrm>
              <a:off x="1200" y="541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6" name="Rectangle 150"/>
            <p:cNvSpPr>
              <a:spLocks noChangeArrowheads="1"/>
            </p:cNvSpPr>
            <p:nvPr/>
          </p:nvSpPr>
          <p:spPr bwMode="auto">
            <a:xfrm>
              <a:off x="336" y="144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47" name="AutoShape 118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7353300" y="4229100"/>
            <a:ext cx="457200" cy="990600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  <p:sp>
        <p:nvSpPr>
          <p:cNvPr id="48" name="AutoShape 118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553200" y="3733800"/>
            <a:ext cx="457200" cy="990600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704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71216" y="914400"/>
            <a:ext cx="31181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الثالث: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143000" y="2047568"/>
            <a:ext cx="7163824" cy="2143432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تختلف المنتجات البلاستيكية عن بعضها البعض بصفة _____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3657600" y="4876800"/>
            <a:ext cx="21336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المرونة/القساوة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/>
        </p:nvSpPr>
        <p:spPr>
          <a:xfrm>
            <a:off x="6172200" y="4876800"/>
            <a:ext cx="21336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الحجم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Rounded Rectangle 8">
            <a:hlinkClick r:id="" action="ppaction://hlinkshowjump?jump=nextslide"/>
          </p:cNvPr>
          <p:cNvSpPr/>
          <p:nvPr/>
        </p:nvSpPr>
        <p:spPr>
          <a:xfrm>
            <a:off x="1066800" y="4876800"/>
            <a:ext cx="22860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التحلل في التربة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86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5" name="Picture 2" descr="http://penvip.files.wordpress.com/2011/01/tn_0011.jpg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3" t="1999" r="6711" b="10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983796" y="3769823"/>
            <a:ext cx="51764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الطريق مغلقة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248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ashreg.wav"/>
          </p:stSnd>
        </p:sndAc>
      </p:transition>
    </mc:Choice>
    <mc:Fallback xmlns="">
      <p:transition spd="slow">
        <p:sndAc>
          <p:stSnd>
            <p:snd r:embed="rId5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10" name="Group 109"/>
          <p:cNvGrpSpPr>
            <a:grpSpLocks/>
          </p:cNvGrpSpPr>
          <p:nvPr/>
        </p:nvGrpSpPr>
        <p:grpSpPr bwMode="auto">
          <a:xfrm>
            <a:off x="533400" y="731992"/>
            <a:ext cx="7999413" cy="5699839"/>
            <a:chOff x="336" y="144"/>
            <a:chExt cx="5175" cy="4013"/>
          </a:xfrm>
        </p:grpSpPr>
        <p:sp>
          <p:nvSpPr>
            <p:cNvPr id="11" name="Rectangle 110"/>
            <p:cNvSpPr>
              <a:spLocks noChangeArrowheads="1"/>
            </p:cNvSpPr>
            <p:nvPr/>
          </p:nvSpPr>
          <p:spPr bwMode="auto">
            <a:xfrm>
              <a:off x="340" y="3929"/>
              <a:ext cx="136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2" name="Rectangle 111"/>
            <p:cNvSpPr>
              <a:spLocks noChangeArrowheads="1"/>
            </p:cNvSpPr>
            <p:nvPr/>
          </p:nvSpPr>
          <p:spPr bwMode="auto">
            <a:xfrm>
              <a:off x="2256" y="2568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3" name="Rectangle 112"/>
            <p:cNvSpPr>
              <a:spLocks noChangeArrowheads="1"/>
            </p:cNvSpPr>
            <p:nvPr/>
          </p:nvSpPr>
          <p:spPr bwMode="auto">
            <a:xfrm>
              <a:off x="340" y="2840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4" name="Rectangle 113"/>
            <p:cNvSpPr>
              <a:spLocks noChangeArrowheads="1"/>
            </p:cNvSpPr>
            <p:nvPr/>
          </p:nvSpPr>
          <p:spPr bwMode="auto">
            <a:xfrm>
              <a:off x="1488" y="1498"/>
              <a:ext cx="2636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5" name="Rectangle 114"/>
            <p:cNvSpPr>
              <a:spLocks noChangeArrowheads="1"/>
            </p:cNvSpPr>
            <p:nvPr/>
          </p:nvSpPr>
          <p:spPr bwMode="auto">
            <a:xfrm>
              <a:off x="3263" y="2026"/>
              <a:ext cx="1633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6" name="Rectangle 115"/>
            <p:cNvSpPr>
              <a:spLocks noChangeArrowheads="1"/>
            </p:cNvSpPr>
            <p:nvPr/>
          </p:nvSpPr>
          <p:spPr bwMode="auto">
            <a:xfrm>
              <a:off x="1200" y="164"/>
              <a:ext cx="431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7" name="Rectangle 116"/>
            <p:cNvSpPr>
              <a:spLocks noChangeArrowheads="1"/>
            </p:cNvSpPr>
            <p:nvPr/>
          </p:nvSpPr>
          <p:spPr bwMode="auto">
            <a:xfrm>
              <a:off x="930" y="2296"/>
              <a:ext cx="81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8" name="Rectangle 117"/>
            <p:cNvSpPr>
              <a:spLocks noChangeArrowheads="1"/>
            </p:cNvSpPr>
            <p:nvPr/>
          </p:nvSpPr>
          <p:spPr bwMode="auto">
            <a:xfrm>
              <a:off x="1020" y="1047"/>
              <a:ext cx="660" cy="24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" name="Rectangle 118"/>
            <p:cNvSpPr>
              <a:spLocks noChangeArrowheads="1"/>
            </p:cNvSpPr>
            <p:nvPr/>
          </p:nvSpPr>
          <p:spPr bwMode="auto">
            <a:xfrm>
              <a:off x="3936" y="528"/>
              <a:ext cx="960" cy="230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0" name="Rectangle 119"/>
            <p:cNvSpPr>
              <a:spLocks noChangeArrowheads="1"/>
            </p:cNvSpPr>
            <p:nvPr/>
          </p:nvSpPr>
          <p:spPr bwMode="auto">
            <a:xfrm>
              <a:off x="336" y="1402"/>
              <a:ext cx="817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1" name="Rectangle 120"/>
            <p:cNvSpPr>
              <a:spLocks noChangeArrowheads="1"/>
            </p:cNvSpPr>
            <p:nvPr/>
          </p:nvSpPr>
          <p:spPr bwMode="auto">
            <a:xfrm>
              <a:off x="884" y="3339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2" name="Rectangle 121"/>
            <p:cNvSpPr>
              <a:spLocks noChangeArrowheads="1"/>
            </p:cNvSpPr>
            <p:nvPr/>
          </p:nvSpPr>
          <p:spPr bwMode="auto">
            <a:xfrm>
              <a:off x="2290" y="3203"/>
              <a:ext cx="9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3" name="Rectangle 122"/>
            <p:cNvSpPr>
              <a:spLocks noChangeArrowheads="1"/>
            </p:cNvSpPr>
            <p:nvPr/>
          </p:nvSpPr>
          <p:spPr bwMode="auto">
            <a:xfrm>
              <a:off x="2426" y="3929"/>
              <a:ext cx="303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" name="Rectangle 123"/>
            <p:cNvSpPr>
              <a:spLocks noChangeArrowheads="1"/>
            </p:cNvSpPr>
            <p:nvPr/>
          </p:nvSpPr>
          <p:spPr bwMode="auto">
            <a:xfrm>
              <a:off x="385" y="164"/>
              <a:ext cx="239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5" name="Rectangle 124"/>
            <p:cNvSpPr>
              <a:spLocks noChangeArrowheads="1"/>
            </p:cNvSpPr>
            <p:nvPr/>
          </p:nvSpPr>
          <p:spPr bwMode="auto">
            <a:xfrm rot="-5400000">
              <a:off x="3702" y="2658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6" name="Rectangle 125"/>
            <p:cNvSpPr>
              <a:spLocks noChangeArrowheads="1"/>
            </p:cNvSpPr>
            <p:nvPr/>
          </p:nvSpPr>
          <p:spPr bwMode="auto">
            <a:xfrm rot="-5400000">
              <a:off x="4286" y="3249"/>
              <a:ext cx="499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7" name="Rectangle 126"/>
            <p:cNvSpPr>
              <a:spLocks noChangeArrowheads="1"/>
            </p:cNvSpPr>
            <p:nvPr/>
          </p:nvSpPr>
          <p:spPr bwMode="auto">
            <a:xfrm rot="-5400000">
              <a:off x="3823" y="641"/>
              <a:ext cx="45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8" name="Rectangle 127"/>
            <p:cNvSpPr>
              <a:spLocks noChangeArrowheads="1"/>
            </p:cNvSpPr>
            <p:nvPr/>
          </p:nvSpPr>
          <p:spPr bwMode="auto">
            <a:xfrm rot="-5400000">
              <a:off x="3379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9" name="Rectangle 128"/>
            <p:cNvSpPr>
              <a:spLocks noChangeArrowheads="1"/>
            </p:cNvSpPr>
            <p:nvPr/>
          </p:nvSpPr>
          <p:spPr bwMode="auto">
            <a:xfrm rot="-5400000">
              <a:off x="1313" y="1231"/>
              <a:ext cx="576" cy="226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0" name="Rectangle 129"/>
            <p:cNvSpPr>
              <a:spLocks noChangeArrowheads="1"/>
            </p:cNvSpPr>
            <p:nvPr/>
          </p:nvSpPr>
          <p:spPr bwMode="auto">
            <a:xfrm rot="-5400000">
              <a:off x="563" y="1440"/>
              <a:ext cx="102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1" name="Rectangle 130"/>
            <p:cNvSpPr>
              <a:spLocks noChangeArrowheads="1"/>
            </p:cNvSpPr>
            <p:nvPr/>
          </p:nvSpPr>
          <p:spPr bwMode="auto">
            <a:xfrm rot="-5400000">
              <a:off x="-1520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2" name="Rectangle 131"/>
            <p:cNvSpPr>
              <a:spLocks noChangeArrowheads="1"/>
            </p:cNvSpPr>
            <p:nvPr/>
          </p:nvSpPr>
          <p:spPr bwMode="auto">
            <a:xfrm rot="-5400000">
              <a:off x="1996" y="2284"/>
              <a:ext cx="74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3" name="Rectangle 132"/>
            <p:cNvSpPr>
              <a:spLocks noChangeArrowheads="1"/>
            </p:cNvSpPr>
            <p:nvPr/>
          </p:nvSpPr>
          <p:spPr bwMode="auto">
            <a:xfrm rot="-5400000">
              <a:off x="998" y="2817"/>
              <a:ext cx="1270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" name="Rectangle 133"/>
            <p:cNvSpPr>
              <a:spLocks noChangeArrowheads="1"/>
            </p:cNvSpPr>
            <p:nvPr/>
          </p:nvSpPr>
          <p:spPr bwMode="auto">
            <a:xfrm rot="-5400000">
              <a:off x="680" y="2546"/>
              <a:ext cx="77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" name="Rectangle 134"/>
            <p:cNvSpPr>
              <a:spLocks noChangeArrowheads="1"/>
            </p:cNvSpPr>
            <p:nvPr/>
          </p:nvSpPr>
          <p:spPr bwMode="auto">
            <a:xfrm rot="-5400000">
              <a:off x="1110" y="330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6" name="Rectangle 135"/>
            <p:cNvSpPr>
              <a:spLocks noChangeArrowheads="1"/>
            </p:cNvSpPr>
            <p:nvPr/>
          </p:nvSpPr>
          <p:spPr bwMode="auto">
            <a:xfrm rot="-5400000">
              <a:off x="1949" y="3544"/>
              <a:ext cx="954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7" name="Rectangle 136"/>
            <p:cNvSpPr>
              <a:spLocks noChangeArrowheads="1"/>
            </p:cNvSpPr>
            <p:nvPr/>
          </p:nvSpPr>
          <p:spPr bwMode="auto">
            <a:xfrm>
              <a:off x="2544" y="973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8" name="Rectangle 137"/>
            <p:cNvSpPr>
              <a:spLocks noChangeArrowheads="1"/>
            </p:cNvSpPr>
            <p:nvPr/>
          </p:nvSpPr>
          <p:spPr bwMode="auto">
            <a:xfrm rot="-5400000">
              <a:off x="4290" y="318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9" name="Rectangle 138"/>
            <p:cNvSpPr>
              <a:spLocks noChangeArrowheads="1"/>
            </p:cNvSpPr>
            <p:nvPr/>
          </p:nvSpPr>
          <p:spPr bwMode="auto">
            <a:xfrm rot="-5400000">
              <a:off x="4369" y="962"/>
              <a:ext cx="825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0" name="Rectangle 139"/>
            <p:cNvSpPr>
              <a:spLocks noChangeArrowheads="1"/>
            </p:cNvSpPr>
            <p:nvPr/>
          </p:nvSpPr>
          <p:spPr bwMode="auto">
            <a:xfrm>
              <a:off x="960" y="1888"/>
              <a:ext cx="1542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1" name="Rectangle 140"/>
            <p:cNvSpPr>
              <a:spLocks noChangeArrowheads="1"/>
            </p:cNvSpPr>
            <p:nvPr/>
          </p:nvSpPr>
          <p:spPr bwMode="auto">
            <a:xfrm rot="-5400000">
              <a:off x="2926" y="3293"/>
              <a:ext cx="407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2" name="Rectangle 141"/>
            <p:cNvSpPr>
              <a:spLocks noChangeArrowheads="1"/>
            </p:cNvSpPr>
            <p:nvPr/>
          </p:nvSpPr>
          <p:spPr bwMode="auto">
            <a:xfrm rot="-5400000">
              <a:off x="4604" y="2206"/>
              <a:ext cx="58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3" name="Rectangle 142"/>
            <p:cNvSpPr>
              <a:spLocks noChangeArrowheads="1"/>
            </p:cNvSpPr>
            <p:nvPr/>
          </p:nvSpPr>
          <p:spPr bwMode="auto">
            <a:xfrm>
              <a:off x="4785" y="2523"/>
              <a:ext cx="68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4" name="Rectangle 143"/>
            <p:cNvSpPr>
              <a:spLocks noChangeArrowheads="1"/>
            </p:cNvSpPr>
            <p:nvPr/>
          </p:nvSpPr>
          <p:spPr bwMode="auto">
            <a:xfrm rot="-5400000">
              <a:off x="3459" y="1341"/>
              <a:ext cx="41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5" name="Rectangle 144"/>
            <p:cNvSpPr>
              <a:spLocks noChangeArrowheads="1"/>
            </p:cNvSpPr>
            <p:nvPr/>
          </p:nvSpPr>
          <p:spPr bwMode="auto">
            <a:xfrm>
              <a:off x="3016" y="3385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6" name="Rectangle 145"/>
            <p:cNvSpPr>
              <a:spLocks noChangeArrowheads="1"/>
            </p:cNvSpPr>
            <p:nvPr/>
          </p:nvSpPr>
          <p:spPr bwMode="auto">
            <a:xfrm rot="-5400000">
              <a:off x="2538" y="630"/>
              <a:ext cx="91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7" name="Rectangle 146"/>
            <p:cNvSpPr>
              <a:spLocks noChangeArrowheads="1"/>
            </p:cNvSpPr>
            <p:nvPr/>
          </p:nvSpPr>
          <p:spPr bwMode="auto">
            <a:xfrm rot="-5400000">
              <a:off x="2178" y="414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8" name="Rectangle 147"/>
            <p:cNvSpPr>
              <a:spLocks noChangeArrowheads="1"/>
            </p:cNvSpPr>
            <p:nvPr/>
          </p:nvSpPr>
          <p:spPr bwMode="auto">
            <a:xfrm>
              <a:off x="2880" y="624"/>
              <a:ext cx="72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9" name="Rectangle 148"/>
            <p:cNvSpPr>
              <a:spLocks noChangeArrowheads="1"/>
            </p:cNvSpPr>
            <p:nvPr/>
          </p:nvSpPr>
          <p:spPr bwMode="auto">
            <a:xfrm>
              <a:off x="2064" y="528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0" name="Rectangle 149"/>
            <p:cNvSpPr>
              <a:spLocks noChangeArrowheads="1"/>
            </p:cNvSpPr>
            <p:nvPr/>
          </p:nvSpPr>
          <p:spPr bwMode="auto">
            <a:xfrm>
              <a:off x="1200" y="541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1" name="Rectangle 150"/>
            <p:cNvSpPr>
              <a:spLocks noChangeArrowheads="1"/>
            </p:cNvSpPr>
            <p:nvPr/>
          </p:nvSpPr>
          <p:spPr bwMode="auto">
            <a:xfrm>
              <a:off x="336" y="144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52" name="AutoShape 152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7048500" y="2628900"/>
            <a:ext cx="457200" cy="990600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  <p:sp>
        <p:nvSpPr>
          <p:cNvPr id="53" name="AutoShape 15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553200" y="2223067"/>
            <a:ext cx="457200" cy="672533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745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2132" y="914400"/>
            <a:ext cx="29963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الرابع: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1143000" y="2047568"/>
            <a:ext cx="7163824" cy="2143432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البلاستيك عبارة عن مادة _____ تلوث _____ و _____ 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Rounded Rectangle 8">
            <a:hlinkClick r:id="" action="ppaction://hlinkshowjump?jump=nextslide"/>
          </p:cNvPr>
          <p:cNvSpPr/>
          <p:nvPr/>
        </p:nvSpPr>
        <p:spPr>
          <a:xfrm>
            <a:off x="3657600" y="4800600"/>
            <a:ext cx="21336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طبيعية/ الجو/ البيئة 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Rounded Rectangle 9">
            <a:hlinkClick r:id="rId2" action="ppaction://hlinksldjump"/>
          </p:cNvPr>
          <p:cNvSpPr/>
          <p:nvPr/>
        </p:nvSpPr>
        <p:spPr>
          <a:xfrm>
            <a:off x="6172200" y="4800600"/>
            <a:ext cx="21336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اصطناعية/ التربة/ الهواء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Rounded Rectangle 10">
            <a:hlinkClick r:id="" action="ppaction://hlinkshowjump?jump=nextslide"/>
          </p:cNvPr>
          <p:cNvSpPr/>
          <p:nvPr/>
        </p:nvSpPr>
        <p:spPr>
          <a:xfrm>
            <a:off x="1066800" y="4800600"/>
            <a:ext cx="22860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اصطناعية/ البيئة/ تتحلل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36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5" name="Picture 2" descr="http://penvip.files.wordpress.com/2011/01/tn_0011.jpg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3" t="1999" r="6711" b="10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1983796" y="3769823"/>
            <a:ext cx="51764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الطريق مغلقة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645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ashreg.wav"/>
          </p:stSnd>
        </p:sndAc>
      </p:transition>
    </mc:Choice>
    <mc:Fallback xmlns="">
      <p:transition spd="slow">
        <p:sndAc>
          <p:stSnd>
            <p:snd r:embed="rId6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grpSp>
        <p:nvGrpSpPr>
          <p:cNvPr id="5" name="Group 109"/>
          <p:cNvGrpSpPr>
            <a:grpSpLocks/>
          </p:cNvGrpSpPr>
          <p:nvPr/>
        </p:nvGrpSpPr>
        <p:grpSpPr bwMode="auto">
          <a:xfrm>
            <a:off x="533400" y="731992"/>
            <a:ext cx="7999413" cy="5699839"/>
            <a:chOff x="336" y="144"/>
            <a:chExt cx="5175" cy="4013"/>
          </a:xfrm>
        </p:grpSpPr>
        <p:sp>
          <p:nvSpPr>
            <p:cNvPr id="6" name="Rectangle 110"/>
            <p:cNvSpPr>
              <a:spLocks noChangeArrowheads="1"/>
            </p:cNvSpPr>
            <p:nvPr/>
          </p:nvSpPr>
          <p:spPr bwMode="auto">
            <a:xfrm>
              <a:off x="340" y="3929"/>
              <a:ext cx="136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" name="Rectangle 111"/>
            <p:cNvSpPr>
              <a:spLocks noChangeArrowheads="1"/>
            </p:cNvSpPr>
            <p:nvPr/>
          </p:nvSpPr>
          <p:spPr bwMode="auto">
            <a:xfrm>
              <a:off x="2256" y="2568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" name="Rectangle 112"/>
            <p:cNvSpPr>
              <a:spLocks noChangeArrowheads="1"/>
            </p:cNvSpPr>
            <p:nvPr/>
          </p:nvSpPr>
          <p:spPr bwMode="auto">
            <a:xfrm>
              <a:off x="340" y="2840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9" name="Rectangle 113"/>
            <p:cNvSpPr>
              <a:spLocks noChangeArrowheads="1"/>
            </p:cNvSpPr>
            <p:nvPr/>
          </p:nvSpPr>
          <p:spPr bwMode="auto">
            <a:xfrm>
              <a:off x="1488" y="1498"/>
              <a:ext cx="2636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" name="Rectangle 114"/>
            <p:cNvSpPr>
              <a:spLocks noChangeArrowheads="1"/>
            </p:cNvSpPr>
            <p:nvPr/>
          </p:nvSpPr>
          <p:spPr bwMode="auto">
            <a:xfrm>
              <a:off x="3263" y="2026"/>
              <a:ext cx="1633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1" name="Rectangle 115"/>
            <p:cNvSpPr>
              <a:spLocks noChangeArrowheads="1"/>
            </p:cNvSpPr>
            <p:nvPr/>
          </p:nvSpPr>
          <p:spPr bwMode="auto">
            <a:xfrm>
              <a:off x="1200" y="164"/>
              <a:ext cx="431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2" name="Rectangle 116"/>
            <p:cNvSpPr>
              <a:spLocks noChangeArrowheads="1"/>
            </p:cNvSpPr>
            <p:nvPr/>
          </p:nvSpPr>
          <p:spPr bwMode="auto">
            <a:xfrm>
              <a:off x="930" y="2296"/>
              <a:ext cx="81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3" name="Rectangle 117"/>
            <p:cNvSpPr>
              <a:spLocks noChangeArrowheads="1"/>
            </p:cNvSpPr>
            <p:nvPr/>
          </p:nvSpPr>
          <p:spPr bwMode="auto">
            <a:xfrm>
              <a:off x="1020" y="1047"/>
              <a:ext cx="660" cy="24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4" name="Rectangle 118"/>
            <p:cNvSpPr>
              <a:spLocks noChangeArrowheads="1"/>
            </p:cNvSpPr>
            <p:nvPr/>
          </p:nvSpPr>
          <p:spPr bwMode="auto">
            <a:xfrm>
              <a:off x="3936" y="528"/>
              <a:ext cx="960" cy="230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5" name="Rectangle 119"/>
            <p:cNvSpPr>
              <a:spLocks noChangeArrowheads="1"/>
            </p:cNvSpPr>
            <p:nvPr/>
          </p:nvSpPr>
          <p:spPr bwMode="auto">
            <a:xfrm>
              <a:off x="336" y="1402"/>
              <a:ext cx="817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6" name="Rectangle 120"/>
            <p:cNvSpPr>
              <a:spLocks noChangeArrowheads="1"/>
            </p:cNvSpPr>
            <p:nvPr/>
          </p:nvSpPr>
          <p:spPr bwMode="auto">
            <a:xfrm>
              <a:off x="884" y="3339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7" name="Rectangle 121"/>
            <p:cNvSpPr>
              <a:spLocks noChangeArrowheads="1"/>
            </p:cNvSpPr>
            <p:nvPr/>
          </p:nvSpPr>
          <p:spPr bwMode="auto">
            <a:xfrm>
              <a:off x="2290" y="3203"/>
              <a:ext cx="9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8" name="Rectangle 122"/>
            <p:cNvSpPr>
              <a:spLocks noChangeArrowheads="1"/>
            </p:cNvSpPr>
            <p:nvPr/>
          </p:nvSpPr>
          <p:spPr bwMode="auto">
            <a:xfrm>
              <a:off x="2426" y="3929"/>
              <a:ext cx="303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" name="Rectangle 123"/>
            <p:cNvSpPr>
              <a:spLocks noChangeArrowheads="1"/>
            </p:cNvSpPr>
            <p:nvPr/>
          </p:nvSpPr>
          <p:spPr bwMode="auto">
            <a:xfrm>
              <a:off x="385" y="164"/>
              <a:ext cx="239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0" name="Rectangle 124"/>
            <p:cNvSpPr>
              <a:spLocks noChangeArrowheads="1"/>
            </p:cNvSpPr>
            <p:nvPr/>
          </p:nvSpPr>
          <p:spPr bwMode="auto">
            <a:xfrm rot="-5400000">
              <a:off x="3702" y="2658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1" name="Rectangle 125"/>
            <p:cNvSpPr>
              <a:spLocks noChangeArrowheads="1"/>
            </p:cNvSpPr>
            <p:nvPr/>
          </p:nvSpPr>
          <p:spPr bwMode="auto">
            <a:xfrm rot="-5400000">
              <a:off x="4286" y="3249"/>
              <a:ext cx="499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2" name="Rectangle 126"/>
            <p:cNvSpPr>
              <a:spLocks noChangeArrowheads="1"/>
            </p:cNvSpPr>
            <p:nvPr/>
          </p:nvSpPr>
          <p:spPr bwMode="auto">
            <a:xfrm rot="-5400000">
              <a:off x="3823" y="641"/>
              <a:ext cx="45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3" name="Rectangle 127"/>
            <p:cNvSpPr>
              <a:spLocks noChangeArrowheads="1"/>
            </p:cNvSpPr>
            <p:nvPr/>
          </p:nvSpPr>
          <p:spPr bwMode="auto">
            <a:xfrm rot="-5400000">
              <a:off x="3379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" name="Rectangle 128"/>
            <p:cNvSpPr>
              <a:spLocks noChangeArrowheads="1"/>
            </p:cNvSpPr>
            <p:nvPr/>
          </p:nvSpPr>
          <p:spPr bwMode="auto">
            <a:xfrm rot="-5400000">
              <a:off x="1313" y="1231"/>
              <a:ext cx="576" cy="226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5" name="Rectangle 129"/>
            <p:cNvSpPr>
              <a:spLocks noChangeArrowheads="1"/>
            </p:cNvSpPr>
            <p:nvPr/>
          </p:nvSpPr>
          <p:spPr bwMode="auto">
            <a:xfrm rot="-5400000">
              <a:off x="563" y="1440"/>
              <a:ext cx="102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6" name="Rectangle 130"/>
            <p:cNvSpPr>
              <a:spLocks noChangeArrowheads="1"/>
            </p:cNvSpPr>
            <p:nvPr/>
          </p:nvSpPr>
          <p:spPr bwMode="auto">
            <a:xfrm rot="-5400000">
              <a:off x="-1520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7" name="Rectangle 131"/>
            <p:cNvSpPr>
              <a:spLocks noChangeArrowheads="1"/>
            </p:cNvSpPr>
            <p:nvPr/>
          </p:nvSpPr>
          <p:spPr bwMode="auto">
            <a:xfrm rot="-5400000">
              <a:off x="1996" y="2284"/>
              <a:ext cx="74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8" name="Rectangle 132"/>
            <p:cNvSpPr>
              <a:spLocks noChangeArrowheads="1"/>
            </p:cNvSpPr>
            <p:nvPr/>
          </p:nvSpPr>
          <p:spPr bwMode="auto">
            <a:xfrm rot="-5400000">
              <a:off x="998" y="2817"/>
              <a:ext cx="1270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9" name="Rectangle 133"/>
            <p:cNvSpPr>
              <a:spLocks noChangeArrowheads="1"/>
            </p:cNvSpPr>
            <p:nvPr/>
          </p:nvSpPr>
          <p:spPr bwMode="auto">
            <a:xfrm rot="-5400000">
              <a:off x="680" y="2546"/>
              <a:ext cx="77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0" name="Rectangle 134"/>
            <p:cNvSpPr>
              <a:spLocks noChangeArrowheads="1"/>
            </p:cNvSpPr>
            <p:nvPr/>
          </p:nvSpPr>
          <p:spPr bwMode="auto">
            <a:xfrm rot="-5400000">
              <a:off x="1110" y="330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1" name="Rectangle 135"/>
            <p:cNvSpPr>
              <a:spLocks noChangeArrowheads="1"/>
            </p:cNvSpPr>
            <p:nvPr/>
          </p:nvSpPr>
          <p:spPr bwMode="auto">
            <a:xfrm rot="-5400000">
              <a:off x="1949" y="3544"/>
              <a:ext cx="954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2" name="Rectangle 136"/>
            <p:cNvSpPr>
              <a:spLocks noChangeArrowheads="1"/>
            </p:cNvSpPr>
            <p:nvPr/>
          </p:nvSpPr>
          <p:spPr bwMode="auto">
            <a:xfrm>
              <a:off x="2544" y="973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3" name="Rectangle 137"/>
            <p:cNvSpPr>
              <a:spLocks noChangeArrowheads="1"/>
            </p:cNvSpPr>
            <p:nvPr/>
          </p:nvSpPr>
          <p:spPr bwMode="auto">
            <a:xfrm rot="-5400000">
              <a:off x="4290" y="318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" name="Rectangle 138"/>
            <p:cNvSpPr>
              <a:spLocks noChangeArrowheads="1"/>
            </p:cNvSpPr>
            <p:nvPr/>
          </p:nvSpPr>
          <p:spPr bwMode="auto">
            <a:xfrm rot="-5400000">
              <a:off x="4369" y="962"/>
              <a:ext cx="825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" name="Rectangle 139"/>
            <p:cNvSpPr>
              <a:spLocks noChangeArrowheads="1"/>
            </p:cNvSpPr>
            <p:nvPr/>
          </p:nvSpPr>
          <p:spPr bwMode="auto">
            <a:xfrm>
              <a:off x="960" y="1888"/>
              <a:ext cx="1542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6" name="Rectangle 140"/>
            <p:cNvSpPr>
              <a:spLocks noChangeArrowheads="1"/>
            </p:cNvSpPr>
            <p:nvPr/>
          </p:nvSpPr>
          <p:spPr bwMode="auto">
            <a:xfrm rot="-5400000">
              <a:off x="2926" y="3293"/>
              <a:ext cx="407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7" name="Rectangle 141"/>
            <p:cNvSpPr>
              <a:spLocks noChangeArrowheads="1"/>
            </p:cNvSpPr>
            <p:nvPr/>
          </p:nvSpPr>
          <p:spPr bwMode="auto">
            <a:xfrm rot="-5400000">
              <a:off x="4604" y="2206"/>
              <a:ext cx="58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8" name="Rectangle 142"/>
            <p:cNvSpPr>
              <a:spLocks noChangeArrowheads="1"/>
            </p:cNvSpPr>
            <p:nvPr/>
          </p:nvSpPr>
          <p:spPr bwMode="auto">
            <a:xfrm>
              <a:off x="4785" y="2523"/>
              <a:ext cx="68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9" name="Rectangle 143"/>
            <p:cNvSpPr>
              <a:spLocks noChangeArrowheads="1"/>
            </p:cNvSpPr>
            <p:nvPr/>
          </p:nvSpPr>
          <p:spPr bwMode="auto">
            <a:xfrm rot="-5400000">
              <a:off x="3459" y="1341"/>
              <a:ext cx="41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0" name="Rectangle 144"/>
            <p:cNvSpPr>
              <a:spLocks noChangeArrowheads="1"/>
            </p:cNvSpPr>
            <p:nvPr/>
          </p:nvSpPr>
          <p:spPr bwMode="auto">
            <a:xfrm>
              <a:off x="3016" y="3385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1" name="Rectangle 145"/>
            <p:cNvSpPr>
              <a:spLocks noChangeArrowheads="1"/>
            </p:cNvSpPr>
            <p:nvPr/>
          </p:nvSpPr>
          <p:spPr bwMode="auto">
            <a:xfrm rot="-5400000">
              <a:off x="2538" y="630"/>
              <a:ext cx="91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2" name="Rectangle 146"/>
            <p:cNvSpPr>
              <a:spLocks noChangeArrowheads="1"/>
            </p:cNvSpPr>
            <p:nvPr/>
          </p:nvSpPr>
          <p:spPr bwMode="auto">
            <a:xfrm rot="-5400000">
              <a:off x="2178" y="414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3" name="Rectangle 147"/>
            <p:cNvSpPr>
              <a:spLocks noChangeArrowheads="1"/>
            </p:cNvSpPr>
            <p:nvPr/>
          </p:nvSpPr>
          <p:spPr bwMode="auto">
            <a:xfrm>
              <a:off x="2880" y="624"/>
              <a:ext cx="72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4" name="Rectangle 148"/>
            <p:cNvSpPr>
              <a:spLocks noChangeArrowheads="1"/>
            </p:cNvSpPr>
            <p:nvPr/>
          </p:nvSpPr>
          <p:spPr bwMode="auto">
            <a:xfrm>
              <a:off x="2064" y="528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5" name="Rectangle 149"/>
            <p:cNvSpPr>
              <a:spLocks noChangeArrowheads="1"/>
            </p:cNvSpPr>
            <p:nvPr/>
          </p:nvSpPr>
          <p:spPr bwMode="auto">
            <a:xfrm>
              <a:off x="1200" y="541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6" name="Rectangle 150"/>
            <p:cNvSpPr>
              <a:spLocks noChangeArrowheads="1"/>
            </p:cNvSpPr>
            <p:nvPr/>
          </p:nvSpPr>
          <p:spPr bwMode="auto">
            <a:xfrm>
              <a:off x="336" y="144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47" name="AutoShape 8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562600" y="1066800"/>
            <a:ext cx="457200" cy="990600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  <p:sp>
        <p:nvSpPr>
          <p:cNvPr id="48" name="AutoShape 8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rot="16200000">
            <a:off x="5219700" y="1505565"/>
            <a:ext cx="457200" cy="990600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882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3000" y="914400"/>
            <a:ext cx="3459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الخامس: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143000" y="2047568"/>
            <a:ext cx="7163824" cy="2143432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مع مرور الوقت يتضح أن استخدام منتجات البلاستيك يسبب ضررا للبيئة، كيف يمكن ملاحظة هذا الضرر؟</a:t>
            </a:r>
            <a:endParaRPr lang="en-US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>
            <a:hlinkClick r:id="" action="ppaction://hlinkshowjump?jump=nextslide"/>
          </p:cNvPr>
          <p:cNvSpPr/>
          <p:nvPr/>
        </p:nvSpPr>
        <p:spPr>
          <a:xfrm>
            <a:off x="3657600" y="4800600"/>
            <a:ext cx="21336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البلاستيك سريع التحلل مما يجعله يطلق غازات سامة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ed Rectangle 7">
            <a:hlinkClick r:id="rId2" action="ppaction://hlinksldjump"/>
          </p:cNvPr>
          <p:cNvSpPr/>
          <p:nvPr/>
        </p:nvSpPr>
        <p:spPr>
          <a:xfrm>
            <a:off x="6172200" y="4800600"/>
            <a:ext cx="21336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نظراً لبطء تحلل البلاستيك، فهو يشوه المنظر الطبيعي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Rounded Rectangle 8">
            <a:hlinkClick r:id="" action="ppaction://hlinkshowjump?jump=nextslide"/>
          </p:cNvPr>
          <p:cNvSpPr/>
          <p:nvPr/>
        </p:nvSpPr>
        <p:spPr>
          <a:xfrm>
            <a:off x="1066800" y="4800600"/>
            <a:ext cx="22860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البلاستيك لا يسبب ضرراً للبيئة</a:t>
            </a:r>
            <a:endParaRPr lang="en-US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38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34890"/>
              </p:ext>
            </p:extLst>
          </p:nvPr>
        </p:nvGraphicFramePr>
        <p:xfrm>
          <a:off x="609600" y="1219200"/>
          <a:ext cx="7924800" cy="4495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8100"/>
                <a:gridCol w="1308100"/>
                <a:gridCol w="1308100"/>
                <a:gridCol w="1308100"/>
                <a:gridCol w="1168400"/>
                <a:gridCol w="1524000"/>
              </a:tblGrid>
              <a:tr h="149860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5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4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3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2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</a:t>
                      </a:r>
                      <a:r>
                        <a:rPr lang="ar-SA" sz="24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في المنتج 1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</a:t>
                      </a:r>
                    </a:p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المنتج</a:t>
                      </a:r>
                    </a:p>
                    <a:p>
                      <a:pPr algn="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الصفات</a:t>
                      </a:r>
                      <a:endParaRPr lang="ar-SA" sz="2400" dirty="0" smtClean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49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المرونة</a:t>
                      </a:r>
                      <a:endParaRPr lang="en-US" sz="32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149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التوصيل الكهربائي</a:t>
                      </a:r>
                      <a:endParaRPr lang="en-US" sz="32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2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5" name="Picture 2" descr="http://penvip.files.wordpress.com/2011/01/tn_0011.jpg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3" t="1999" r="6711" b="10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983796" y="3769823"/>
            <a:ext cx="51764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الطريق مغلقة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499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ashreg.wav"/>
          </p:stSnd>
        </p:sndAc>
      </p:transition>
    </mc:Choice>
    <mc:Fallback xmlns="">
      <p:transition spd="slow">
        <p:sndAc>
          <p:stSnd>
            <p:snd r:embed="rId5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grpSp>
        <p:nvGrpSpPr>
          <p:cNvPr id="5" name="Group 109"/>
          <p:cNvGrpSpPr>
            <a:grpSpLocks/>
          </p:cNvGrpSpPr>
          <p:nvPr/>
        </p:nvGrpSpPr>
        <p:grpSpPr bwMode="auto">
          <a:xfrm>
            <a:off x="533400" y="731992"/>
            <a:ext cx="7999413" cy="5699839"/>
            <a:chOff x="336" y="144"/>
            <a:chExt cx="5175" cy="4013"/>
          </a:xfrm>
        </p:grpSpPr>
        <p:sp>
          <p:nvSpPr>
            <p:cNvPr id="6" name="Rectangle 110"/>
            <p:cNvSpPr>
              <a:spLocks noChangeArrowheads="1"/>
            </p:cNvSpPr>
            <p:nvPr/>
          </p:nvSpPr>
          <p:spPr bwMode="auto">
            <a:xfrm>
              <a:off x="340" y="3929"/>
              <a:ext cx="136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" name="Rectangle 111"/>
            <p:cNvSpPr>
              <a:spLocks noChangeArrowheads="1"/>
            </p:cNvSpPr>
            <p:nvPr/>
          </p:nvSpPr>
          <p:spPr bwMode="auto">
            <a:xfrm>
              <a:off x="2256" y="2568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" name="Rectangle 112"/>
            <p:cNvSpPr>
              <a:spLocks noChangeArrowheads="1"/>
            </p:cNvSpPr>
            <p:nvPr/>
          </p:nvSpPr>
          <p:spPr bwMode="auto">
            <a:xfrm>
              <a:off x="340" y="2840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9" name="Rectangle 113"/>
            <p:cNvSpPr>
              <a:spLocks noChangeArrowheads="1"/>
            </p:cNvSpPr>
            <p:nvPr/>
          </p:nvSpPr>
          <p:spPr bwMode="auto">
            <a:xfrm>
              <a:off x="1488" y="1498"/>
              <a:ext cx="2636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" name="Rectangle 114"/>
            <p:cNvSpPr>
              <a:spLocks noChangeArrowheads="1"/>
            </p:cNvSpPr>
            <p:nvPr/>
          </p:nvSpPr>
          <p:spPr bwMode="auto">
            <a:xfrm>
              <a:off x="3263" y="2026"/>
              <a:ext cx="1633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1" name="Rectangle 115"/>
            <p:cNvSpPr>
              <a:spLocks noChangeArrowheads="1"/>
            </p:cNvSpPr>
            <p:nvPr/>
          </p:nvSpPr>
          <p:spPr bwMode="auto">
            <a:xfrm>
              <a:off x="1200" y="164"/>
              <a:ext cx="431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2" name="Rectangle 116"/>
            <p:cNvSpPr>
              <a:spLocks noChangeArrowheads="1"/>
            </p:cNvSpPr>
            <p:nvPr/>
          </p:nvSpPr>
          <p:spPr bwMode="auto">
            <a:xfrm>
              <a:off x="930" y="2296"/>
              <a:ext cx="81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3" name="Rectangle 117"/>
            <p:cNvSpPr>
              <a:spLocks noChangeArrowheads="1"/>
            </p:cNvSpPr>
            <p:nvPr/>
          </p:nvSpPr>
          <p:spPr bwMode="auto">
            <a:xfrm>
              <a:off x="1020" y="1047"/>
              <a:ext cx="660" cy="24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4" name="Rectangle 118"/>
            <p:cNvSpPr>
              <a:spLocks noChangeArrowheads="1"/>
            </p:cNvSpPr>
            <p:nvPr/>
          </p:nvSpPr>
          <p:spPr bwMode="auto">
            <a:xfrm>
              <a:off x="3936" y="528"/>
              <a:ext cx="960" cy="230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5" name="Rectangle 119"/>
            <p:cNvSpPr>
              <a:spLocks noChangeArrowheads="1"/>
            </p:cNvSpPr>
            <p:nvPr/>
          </p:nvSpPr>
          <p:spPr bwMode="auto">
            <a:xfrm>
              <a:off x="336" y="1402"/>
              <a:ext cx="817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6" name="Rectangle 120"/>
            <p:cNvSpPr>
              <a:spLocks noChangeArrowheads="1"/>
            </p:cNvSpPr>
            <p:nvPr/>
          </p:nvSpPr>
          <p:spPr bwMode="auto">
            <a:xfrm>
              <a:off x="884" y="3339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7" name="Rectangle 121"/>
            <p:cNvSpPr>
              <a:spLocks noChangeArrowheads="1"/>
            </p:cNvSpPr>
            <p:nvPr/>
          </p:nvSpPr>
          <p:spPr bwMode="auto">
            <a:xfrm>
              <a:off x="2290" y="3203"/>
              <a:ext cx="9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8" name="Rectangle 122"/>
            <p:cNvSpPr>
              <a:spLocks noChangeArrowheads="1"/>
            </p:cNvSpPr>
            <p:nvPr/>
          </p:nvSpPr>
          <p:spPr bwMode="auto">
            <a:xfrm>
              <a:off x="2426" y="3929"/>
              <a:ext cx="303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" name="Rectangle 123"/>
            <p:cNvSpPr>
              <a:spLocks noChangeArrowheads="1"/>
            </p:cNvSpPr>
            <p:nvPr/>
          </p:nvSpPr>
          <p:spPr bwMode="auto">
            <a:xfrm>
              <a:off x="385" y="164"/>
              <a:ext cx="239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0" name="Rectangle 124"/>
            <p:cNvSpPr>
              <a:spLocks noChangeArrowheads="1"/>
            </p:cNvSpPr>
            <p:nvPr/>
          </p:nvSpPr>
          <p:spPr bwMode="auto">
            <a:xfrm rot="-5400000">
              <a:off x="3702" y="2658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1" name="Rectangle 125"/>
            <p:cNvSpPr>
              <a:spLocks noChangeArrowheads="1"/>
            </p:cNvSpPr>
            <p:nvPr/>
          </p:nvSpPr>
          <p:spPr bwMode="auto">
            <a:xfrm rot="-5400000">
              <a:off x="4286" y="3249"/>
              <a:ext cx="499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2" name="Rectangle 126"/>
            <p:cNvSpPr>
              <a:spLocks noChangeArrowheads="1"/>
            </p:cNvSpPr>
            <p:nvPr/>
          </p:nvSpPr>
          <p:spPr bwMode="auto">
            <a:xfrm rot="-5400000">
              <a:off x="3823" y="641"/>
              <a:ext cx="45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3" name="Rectangle 127"/>
            <p:cNvSpPr>
              <a:spLocks noChangeArrowheads="1"/>
            </p:cNvSpPr>
            <p:nvPr/>
          </p:nvSpPr>
          <p:spPr bwMode="auto">
            <a:xfrm rot="-5400000">
              <a:off x="3379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" name="Rectangle 128"/>
            <p:cNvSpPr>
              <a:spLocks noChangeArrowheads="1"/>
            </p:cNvSpPr>
            <p:nvPr/>
          </p:nvSpPr>
          <p:spPr bwMode="auto">
            <a:xfrm rot="-5400000">
              <a:off x="1313" y="1231"/>
              <a:ext cx="576" cy="226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5" name="Rectangle 129"/>
            <p:cNvSpPr>
              <a:spLocks noChangeArrowheads="1"/>
            </p:cNvSpPr>
            <p:nvPr/>
          </p:nvSpPr>
          <p:spPr bwMode="auto">
            <a:xfrm rot="-5400000">
              <a:off x="563" y="1440"/>
              <a:ext cx="102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6" name="Rectangle 130"/>
            <p:cNvSpPr>
              <a:spLocks noChangeArrowheads="1"/>
            </p:cNvSpPr>
            <p:nvPr/>
          </p:nvSpPr>
          <p:spPr bwMode="auto">
            <a:xfrm rot="-5400000">
              <a:off x="-1520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7" name="Rectangle 131"/>
            <p:cNvSpPr>
              <a:spLocks noChangeArrowheads="1"/>
            </p:cNvSpPr>
            <p:nvPr/>
          </p:nvSpPr>
          <p:spPr bwMode="auto">
            <a:xfrm rot="-5400000">
              <a:off x="1996" y="2284"/>
              <a:ext cx="74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8" name="Rectangle 132"/>
            <p:cNvSpPr>
              <a:spLocks noChangeArrowheads="1"/>
            </p:cNvSpPr>
            <p:nvPr/>
          </p:nvSpPr>
          <p:spPr bwMode="auto">
            <a:xfrm rot="-5400000">
              <a:off x="998" y="2817"/>
              <a:ext cx="1270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9" name="Rectangle 133"/>
            <p:cNvSpPr>
              <a:spLocks noChangeArrowheads="1"/>
            </p:cNvSpPr>
            <p:nvPr/>
          </p:nvSpPr>
          <p:spPr bwMode="auto">
            <a:xfrm rot="-5400000">
              <a:off x="680" y="2546"/>
              <a:ext cx="77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0" name="Rectangle 134"/>
            <p:cNvSpPr>
              <a:spLocks noChangeArrowheads="1"/>
            </p:cNvSpPr>
            <p:nvPr/>
          </p:nvSpPr>
          <p:spPr bwMode="auto">
            <a:xfrm rot="-5400000">
              <a:off x="1110" y="330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1" name="Rectangle 135"/>
            <p:cNvSpPr>
              <a:spLocks noChangeArrowheads="1"/>
            </p:cNvSpPr>
            <p:nvPr/>
          </p:nvSpPr>
          <p:spPr bwMode="auto">
            <a:xfrm rot="-5400000">
              <a:off x="1949" y="3544"/>
              <a:ext cx="954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2" name="Rectangle 136"/>
            <p:cNvSpPr>
              <a:spLocks noChangeArrowheads="1"/>
            </p:cNvSpPr>
            <p:nvPr/>
          </p:nvSpPr>
          <p:spPr bwMode="auto">
            <a:xfrm>
              <a:off x="2544" y="973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3" name="Rectangle 137"/>
            <p:cNvSpPr>
              <a:spLocks noChangeArrowheads="1"/>
            </p:cNvSpPr>
            <p:nvPr/>
          </p:nvSpPr>
          <p:spPr bwMode="auto">
            <a:xfrm rot="-5400000">
              <a:off x="4290" y="318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" name="Rectangle 138"/>
            <p:cNvSpPr>
              <a:spLocks noChangeArrowheads="1"/>
            </p:cNvSpPr>
            <p:nvPr/>
          </p:nvSpPr>
          <p:spPr bwMode="auto">
            <a:xfrm rot="-5400000">
              <a:off x="4369" y="962"/>
              <a:ext cx="825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" name="Rectangle 139"/>
            <p:cNvSpPr>
              <a:spLocks noChangeArrowheads="1"/>
            </p:cNvSpPr>
            <p:nvPr/>
          </p:nvSpPr>
          <p:spPr bwMode="auto">
            <a:xfrm>
              <a:off x="960" y="1888"/>
              <a:ext cx="1542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6" name="Rectangle 140"/>
            <p:cNvSpPr>
              <a:spLocks noChangeArrowheads="1"/>
            </p:cNvSpPr>
            <p:nvPr/>
          </p:nvSpPr>
          <p:spPr bwMode="auto">
            <a:xfrm rot="-5400000">
              <a:off x="2926" y="3293"/>
              <a:ext cx="407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7" name="Rectangle 141"/>
            <p:cNvSpPr>
              <a:spLocks noChangeArrowheads="1"/>
            </p:cNvSpPr>
            <p:nvPr/>
          </p:nvSpPr>
          <p:spPr bwMode="auto">
            <a:xfrm rot="-5400000">
              <a:off x="4604" y="2206"/>
              <a:ext cx="58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8" name="Rectangle 142"/>
            <p:cNvSpPr>
              <a:spLocks noChangeArrowheads="1"/>
            </p:cNvSpPr>
            <p:nvPr/>
          </p:nvSpPr>
          <p:spPr bwMode="auto">
            <a:xfrm>
              <a:off x="4785" y="2523"/>
              <a:ext cx="68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9" name="Rectangle 143"/>
            <p:cNvSpPr>
              <a:spLocks noChangeArrowheads="1"/>
            </p:cNvSpPr>
            <p:nvPr/>
          </p:nvSpPr>
          <p:spPr bwMode="auto">
            <a:xfrm rot="-5400000">
              <a:off x="3459" y="1341"/>
              <a:ext cx="41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0" name="Rectangle 144"/>
            <p:cNvSpPr>
              <a:spLocks noChangeArrowheads="1"/>
            </p:cNvSpPr>
            <p:nvPr/>
          </p:nvSpPr>
          <p:spPr bwMode="auto">
            <a:xfrm>
              <a:off x="3016" y="3385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1" name="Rectangle 145"/>
            <p:cNvSpPr>
              <a:spLocks noChangeArrowheads="1"/>
            </p:cNvSpPr>
            <p:nvPr/>
          </p:nvSpPr>
          <p:spPr bwMode="auto">
            <a:xfrm rot="-5400000">
              <a:off x="2538" y="630"/>
              <a:ext cx="91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2" name="Rectangle 146"/>
            <p:cNvSpPr>
              <a:spLocks noChangeArrowheads="1"/>
            </p:cNvSpPr>
            <p:nvPr/>
          </p:nvSpPr>
          <p:spPr bwMode="auto">
            <a:xfrm rot="-5400000">
              <a:off x="2178" y="414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3" name="Rectangle 147"/>
            <p:cNvSpPr>
              <a:spLocks noChangeArrowheads="1"/>
            </p:cNvSpPr>
            <p:nvPr/>
          </p:nvSpPr>
          <p:spPr bwMode="auto">
            <a:xfrm>
              <a:off x="2880" y="624"/>
              <a:ext cx="72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4" name="Rectangle 148"/>
            <p:cNvSpPr>
              <a:spLocks noChangeArrowheads="1"/>
            </p:cNvSpPr>
            <p:nvPr/>
          </p:nvSpPr>
          <p:spPr bwMode="auto">
            <a:xfrm>
              <a:off x="2064" y="528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5" name="Rectangle 149"/>
            <p:cNvSpPr>
              <a:spLocks noChangeArrowheads="1"/>
            </p:cNvSpPr>
            <p:nvPr/>
          </p:nvSpPr>
          <p:spPr bwMode="auto">
            <a:xfrm>
              <a:off x="1200" y="541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6" name="Rectangle 150"/>
            <p:cNvSpPr>
              <a:spLocks noChangeArrowheads="1"/>
            </p:cNvSpPr>
            <p:nvPr/>
          </p:nvSpPr>
          <p:spPr bwMode="auto">
            <a:xfrm>
              <a:off x="336" y="144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47" name="AutoShape 8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696140" y="1067060"/>
            <a:ext cx="457200" cy="853760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  <p:sp>
        <p:nvSpPr>
          <p:cNvPr id="48" name="AutoShape 8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rot="16200000">
            <a:off x="2008381" y="1342047"/>
            <a:ext cx="436809" cy="990600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658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57809" y="914400"/>
            <a:ext cx="34499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السادس: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1143000" y="2015613"/>
            <a:ext cx="7163824" cy="2143432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ما هو الخطر الناجم عن إلقاء أكياس البلاستيك في البحر؟</a:t>
            </a:r>
            <a:endParaRPr lang="en-US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Rounded Rectangle 11">
            <a:hlinkClick r:id="" action="ppaction://hlinkshowjump?jump=nextslide"/>
          </p:cNvPr>
          <p:cNvSpPr/>
          <p:nvPr/>
        </p:nvSpPr>
        <p:spPr>
          <a:xfrm>
            <a:off x="3657600" y="4800600"/>
            <a:ext cx="21336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انسداد خياشيم التنفس لدى الأسماك مما يؤدي إلى موتها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3" name="Rounded Rectangle 12">
            <a:hlinkClick r:id="" action="ppaction://hlinkshowjump?jump=nextslide"/>
          </p:cNvPr>
          <p:cNvSpPr/>
          <p:nvPr/>
        </p:nvSpPr>
        <p:spPr>
          <a:xfrm>
            <a:off x="6172200" y="4800600"/>
            <a:ext cx="21336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تشويه المنظر الطبيعي للبحر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4" name="Rounded Rectangle 13">
            <a:hlinkClick r:id="rId2" action="ppaction://hlinksldjump"/>
          </p:cNvPr>
          <p:cNvSpPr/>
          <p:nvPr/>
        </p:nvSpPr>
        <p:spPr>
          <a:xfrm>
            <a:off x="1066800" y="4800600"/>
            <a:ext cx="22860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جميع الإجابات صحيحة</a:t>
            </a:r>
            <a:endParaRPr lang="en-US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731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5" name="Picture 2" descr="http://penvip.files.wordpress.com/2011/01/tn_0011.jpg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3" t="1999" r="6711" b="10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983796" y="3769823"/>
            <a:ext cx="51764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الطريق مغلقة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434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ashreg.wav"/>
          </p:stSnd>
        </p:sndAc>
      </p:transition>
    </mc:Choice>
    <mc:Fallback xmlns="">
      <p:transition spd="slow">
        <p:sndAc>
          <p:stSnd>
            <p:snd r:embed="rId5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grpSp>
        <p:nvGrpSpPr>
          <p:cNvPr id="5" name="Group 109"/>
          <p:cNvGrpSpPr>
            <a:grpSpLocks/>
          </p:cNvGrpSpPr>
          <p:nvPr/>
        </p:nvGrpSpPr>
        <p:grpSpPr bwMode="auto">
          <a:xfrm>
            <a:off x="533400" y="731992"/>
            <a:ext cx="7999413" cy="5699839"/>
            <a:chOff x="336" y="144"/>
            <a:chExt cx="5175" cy="4013"/>
          </a:xfrm>
        </p:grpSpPr>
        <p:sp>
          <p:nvSpPr>
            <p:cNvPr id="6" name="Rectangle 110"/>
            <p:cNvSpPr>
              <a:spLocks noChangeArrowheads="1"/>
            </p:cNvSpPr>
            <p:nvPr/>
          </p:nvSpPr>
          <p:spPr bwMode="auto">
            <a:xfrm>
              <a:off x="340" y="3929"/>
              <a:ext cx="136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" name="Rectangle 111"/>
            <p:cNvSpPr>
              <a:spLocks noChangeArrowheads="1"/>
            </p:cNvSpPr>
            <p:nvPr/>
          </p:nvSpPr>
          <p:spPr bwMode="auto">
            <a:xfrm>
              <a:off x="2256" y="2568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" name="Rectangle 112"/>
            <p:cNvSpPr>
              <a:spLocks noChangeArrowheads="1"/>
            </p:cNvSpPr>
            <p:nvPr/>
          </p:nvSpPr>
          <p:spPr bwMode="auto">
            <a:xfrm>
              <a:off x="340" y="2840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9" name="Rectangle 113"/>
            <p:cNvSpPr>
              <a:spLocks noChangeArrowheads="1"/>
            </p:cNvSpPr>
            <p:nvPr/>
          </p:nvSpPr>
          <p:spPr bwMode="auto">
            <a:xfrm>
              <a:off x="1488" y="1498"/>
              <a:ext cx="2636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" name="Rectangle 114"/>
            <p:cNvSpPr>
              <a:spLocks noChangeArrowheads="1"/>
            </p:cNvSpPr>
            <p:nvPr/>
          </p:nvSpPr>
          <p:spPr bwMode="auto">
            <a:xfrm>
              <a:off x="3263" y="2026"/>
              <a:ext cx="1633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1" name="Rectangle 115"/>
            <p:cNvSpPr>
              <a:spLocks noChangeArrowheads="1"/>
            </p:cNvSpPr>
            <p:nvPr/>
          </p:nvSpPr>
          <p:spPr bwMode="auto">
            <a:xfrm>
              <a:off x="1200" y="164"/>
              <a:ext cx="431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2" name="Rectangle 116"/>
            <p:cNvSpPr>
              <a:spLocks noChangeArrowheads="1"/>
            </p:cNvSpPr>
            <p:nvPr/>
          </p:nvSpPr>
          <p:spPr bwMode="auto">
            <a:xfrm>
              <a:off x="930" y="2296"/>
              <a:ext cx="81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3" name="Rectangle 117"/>
            <p:cNvSpPr>
              <a:spLocks noChangeArrowheads="1"/>
            </p:cNvSpPr>
            <p:nvPr/>
          </p:nvSpPr>
          <p:spPr bwMode="auto">
            <a:xfrm>
              <a:off x="1020" y="1047"/>
              <a:ext cx="660" cy="24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4" name="Rectangle 118"/>
            <p:cNvSpPr>
              <a:spLocks noChangeArrowheads="1"/>
            </p:cNvSpPr>
            <p:nvPr/>
          </p:nvSpPr>
          <p:spPr bwMode="auto">
            <a:xfrm>
              <a:off x="3936" y="528"/>
              <a:ext cx="960" cy="230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5" name="Rectangle 119"/>
            <p:cNvSpPr>
              <a:spLocks noChangeArrowheads="1"/>
            </p:cNvSpPr>
            <p:nvPr/>
          </p:nvSpPr>
          <p:spPr bwMode="auto">
            <a:xfrm>
              <a:off x="336" y="1402"/>
              <a:ext cx="817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6" name="Rectangle 120"/>
            <p:cNvSpPr>
              <a:spLocks noChangeArrowheads="1"/>
            </p:cNvSpPr>
            <p:nvPr/>
          </p:nvSpPr>
          <p:spPr bwMode="auto">
            <a:xfrm>
              <a:off x="884" y="3339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7" name="Rectangle 121"/>
            <p:cNvSpPr>
              <a:spLocks noChangeArrowheads="1"/>
            </p:cNvSpPr>
            <p:nvPr/>
          </p:nvSpPr>
          <p:spPr bwMode="auto">
            <a:xfrm>
              <a:off x="2290" y="3203"/>
              <a:ext cx="9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8" name="Rectangle 122"/>
            <p:cNvSpPr>
              <a:spLocks noChangeArrowheads="1"/>
            </p:cNvSpPr>
            <p:nvPr/>
          </p:nvSpPr>
          <p:spPr bwMode="auto">
            <a:xfrm>
              <a:off x="2426" y="3929"/>
              <a:ext cx="303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" name="Rectangle 123"/>
            <p:cNvSpPr>
              <a:spLocks noChangeArrowheads="1"/>
            </p:cNvSpPr>
            <p:nvPr/>
          </p:nvSpPr>
          <p:spPr bwMode="auto">
            <a:xfrm>
              <a:off x="385" y="164"/>
              <a:ext cx="239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0" name="Rectangle 124"/>
            <p:cNvSpPr>
              <a:spLocks noChangeArrowheads="1"/>
            </p:cNvSpPr>
            <p:nvPr/>
          </p:nvSpPr>
          <p:spPr bwMode="auto">
            <a:xfrm rot="-5400000">
              <a:off x="3702" y="2658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1" name="Rectangle 125"/>
            <p:cNvSpPr>
              <a:spLocks noChangeArrowheads="1"/>
            </p:cNvSpPr>
            <p:nvPr/>
          </p:nvSpPr>
          <p:spPr bwMode="auto">
            <a:xfrm rot="-5400000">
              <a:off x="4286" y="3249"/>
              <a:ext cx="499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2" name="Rectangle 126"/>
            <p:cNvSpPr>
              <a:spLocks noChangeArrowheads="1"/>
            </p:cNvSpPr>
            <p:nvPr/>
          </p:nvSpPr>
          <p:spPr bwMode="auto">
            <a:xfrm rot="-5400000">
              <a:off x="3823" y="641"/>
              <a:ext cx="45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3" name="Rectangle 127"/>
            <p:cNvSpPr>
              <a:spLocks noChangeArrowheads="1"/>
            </p:cNvSpPr>
            <p:nvPr/>
          </p:nvSpPr>
          <p:spPr bwMode="auto">
            <a:xfrm rot="-5400000">
              <a:off x="3379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" name="Rectangle 128"/>
            <p:cNvSpPr>
              <a:spLocks noChangeArrowheads="1"/>
            </p:cNvSpPr>
            <p:nvPr/>
          </p:nvSpPr>
          <p:spPr bwMode="auto">
            <a:xfrm rot="-5400000">
              <a:off x="1313" y="1231"/>
              <a:ext cx="576" cy="226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5" name="Rectangle 129"/>
            <p:cNvSpPr>
              <a:spLocks noChangeArrowheads="1"/>
            </p:cNvSpPr>
            <p:nvPr/>
          </p:nvSpPr>
          <p:spPr bwMode="auto">
            <a:xfrm rot="-5400000">
              <a:off x="563" y="1440"/>
              <a:ext cx="102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6" name="Rectangle 130"/>
            <p:cNvSpPr>
              <a:spLocks noChangeArrowheads="1"/>
            </p:cNvSpPr>
            <p:nvPr/>
          </p:nvSpPr>
          <p:spPr bwMode="auto">
            <a:xfrm rot="-5400000">
              <a:off x="-1520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7" name="Rectangle 131"/>
            <p:cNvSpPr>
              <a:spLocks noChangeArrowheads="1"/>
            </p:cNvSpPr>
            <p:nvPr/>
          </p:nvSpPr>
          <p:spPr bwMode="auto">
            <a:xfrm rot="-5400000">
              <a:off x="1996" y="2284"/>
              <a:ext cx="74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8" name="Rectangle 132"/>
            <p:cNvSpPr>
              <a:spLocks noChangeArrowheads="1"/>
            </p:cNvSpPr>
            <p:nvPr/>
          </p:nvSpPr>
          <p:spPr bwMode="auto">
            <a:xfrm rot="-5400000">
              <a:off x="998" y="2817"/>
              <a:ext cx="1270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9" name="Rectangle 133"/>
            <p:cNvSpPr>
              <a:spLocks noChangeArrowheads="1"/>
            </p:cNvSpPr>
            <p:nvPr/>
          </p:nvSpPr>
          <p:spPr bwMode="auto">
            <a:xfrm rot="-5400000">
              <a:off x="680" y="2546"/>
              <a:ext cx="77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0" name="Rectangle 134"/>
            <p:cNvSpPr>
              <a:spLocks noChangeArrowheads="1"/>
            </p:cNvSpPr>
            <p:nvPr/>
          </p:nvSpPr>
          <p:spPr bwMode="auto">
            <a:xfrm rot="-5400000">
              <a:off x="1110" y="330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1" name="Rectangle 135"/>
            <p:cNvSpPr>
              <a:spLocks noChangeArrowheads="1"/>
            </p:cNvSpPr>
            <p:nvPr/>
          </p:nvSpPr>
          <p:spPr bwMode="auto">
            <a:xfrm rot="-5400000">
              <a:off x="1949" y="3544"/>
              <a:ext cx="954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2" name="Rectangle 136"/>
            <p:cNvSpPr>
              <a:spLocks noChangeArrowheads="1"/>
            </p:cNvSpPr>
            <p:nvPr/>
          </p:nvSpPr>
          <p:spPr bwMode="auto">
            <a:xfrm>
              <a:off x="2544" y="973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3" name="Rectangle 137"/>
            <p:cNvSpPr>
              <a:spLocks noChangeArrowheads="1"/>
            </p:cNvSpPr>
            <p:nvPr/>
          </p:nvSpPr>
          <p:spPr bwMode="auto">
            <a:xfrm rot="-5400000">
              <a:off x="4290" y="318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" name="Rectangle 138"/>
            <p:cNvSpPr>
              <a:spLocks noChangeArrowheads="1"/>
            </p:cNvSpPr>
            <p:nvPr/>
          </p:nvSpPr>
          <p:spPr bwMode="auto">
            <a:xfrm rot="-5400000">
              <a:off x="4369" y="962"/>
              <a:ext cx="825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" name="Rectangle 139"/>
            <p:cNvSpPr>
              <a:spLocks noChangeArrowheads="1"/>
            </p:cNvSpPr>
            <p:nvPr/>
          </p:nvSpPr>
          <p:spPr bwMode="auto">
            <a:xfrm>
              <a:off x="960" y="1888"/>
              <a:ext cx="1542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6" name="Rectangle 140"/>
            <p:cNvSpPr>
              <a:spLocks noChangeArrowheads="1"/>
            </p:cNvSpPr>
            <p:nvPr/>
          </p:nvSpPr>
          <p:spPr bwMode="auto">
            <a:xfrm rot="-5400000">
              <a:off x="2926" y="3293"/>
              <a:ext cx="407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7" name="Rectangle 141"/>
            <p:cNvSpPr>
              <a:spLocks noChangeArrowheads="1"/>
            </p:cNvSpPr>
            <p:nvPr/>
          </p:nvSpPr>
          <p:spPr bwMode="auto">
            <a:xfrm rot="-5400000">
              <a:off x="4604" y="2206"/>
              <a:ext cx="58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8" name="Rectangle 142"/>
            <p:cNvSpPr>
              <a:spLocks noChangeArrowheads="1"/>
            </p:cNvSpPr>
            <p:nvPr/>
          </p:nvSpPr>
          <p:spPr bwMode="auto">
            <a:xfrm>
              <a:off x="4785" y="2523"/>
              <a:ext cx="68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9" name="Rectangle 143"/>
            <p:cNvSpPr>
              <a:spLocks noChangeArrowheads="1"/>
            </p:cNvSpPr>
            <p:nvPr/>
          </p:nvSpPr>
          <p:spPr bwMode="auto">
            <a:xfrm rot="-5400000">
              <a:off x="3459" y="1341"/>
              <a:ext cx="41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0" name="Rectangle 144"/>
            <p:cNvSpPr>
              <a:spLocks noChangeArrowheads="1"/>
            </p:cNvSpPr>
            <p:nvPr/>
          </p:nvSpPr>
          <p:spPr bwMode="auto">
            <a:xfrm>
              <a:off x="3016" y="3385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1" name="Rectangle 145"/>
            <p:cNvSpPr>
              <a:spLocks noChangeArrowheads="1"/>
            </p:cNvSpPr>
            <p:nvPr/>
          </p:nvSpPr>
          <p:spPr bwMode="auto">
            <a:xfrm rot="-5400000">
              <a:off x="2538" y="630"/>
              <a:ext cx="91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2" name="Rectangle 146"/>
            <p:cNvSpPr>
              <a:spLocks noChangeArrowheads="1"/>
            </p:cNvSpPr>
            <p:nvPr/>
          </p:nvSpPr>
          <p:spPr bwMode="auto">
            <a:xfrm rot="-5400000">
              <a:off x="2178" y="414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3" name="Rectangle 147"/>
            <p:cNvSpPr>
              <a:spLocks noChangeArrowheads="1"/>
            </p:cNvSpPr>
            <p:nvPr/>
          </p:nvSpPr>
          <p:spPr bwMode="auto">
            <a:xfrm>
              <a:off x="2880" y="624"/>
              <a:ext cx="72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4" name="Rectangle 148"/>
            <p:cNvSpPr>
              <a:spLocks noChangeArrowheads="1"/>
            </p:cNvSpPr>
            <p:nvPr/>
          </p:nvSpPr>
          <p:spPr bwMode="auto">
            <a:xfrm>
              <a:off x="2064" y="528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5" name="Rectangle 149"/>
            <p:cNvSpPr>
              <a:spLocks noChangeArrowheads="1"/>
            </p:cNvSpPr>
            <p:nvPr/>
          </p:nvSpPr>
          <p:spPr bwMode="auto">
            <a:xfrm>
              <a:off x="1200" y="541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6" name="Rectangle 150"/>
            <p:cNvSpPr>
              <a:spLocks noChangeArrowheads="1"/>
            </p:cNvSpPr>
            <p:nvPr/>
          </p:nvSpPr>
          <p:spPr bwMode="auto">
            <a:xfrm>
              <a:off x="336" y="144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47" name="AutoShape 82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16200000">
            <a:off x="1333500" y="1309783"/>
            <a:ext cx="457200" cy="990600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  <p:sp>
        <p:nvSpPr>
          <p:cNvPr id="48" name="AutoShape 8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391660" y="762000"/>
            <a:ext cx="457200" cy="861248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617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75630" y="914400"/>
            <a:ext cx="3214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السابع: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762000" y="1905000"/>
            <a:ext cx="7772400" cy="2372032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قاموا بانتاج أكياس النايلون بهدف تخزين أغراض فيها.</a:t>
            </a:r>
          </a:p>
          <a:p>
            <a:pPr algn="ctr" rtl="1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من متطلبات هذا المنتج أنه يجب أن يكون _____</a:t>
            </a:r>
            <a:endParaRPr lang="en-US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>
            <a:hlinkClick r:id="" action="ppaction://hlinkshowjump?jump=nextslide"/>
          </p:cNvPr>
          <p:cNvSpPr/>
          <p:nvPr/>
        </p:nvSpPr>
        <p:spPr>
          <a:xfrm>
            <a:off x="6194323" y="4763729"/>
            <a:ext cx="21336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rtl="1">
              <a:buFont typeface="Arial" pitchFamily="34" charset="0"/>
              <a:buChar char="•"/>
            </a:pP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قابل للثني</a:t>
            </a:r>
          </a:p>
          <a:p>
            <a:pPr marL="342900" indent="-342900" algn="ctr" rtl="1">
              <a:buFont typeface="Arial" pitchFamily="34" charset="0"/>
              <a:buChar char="•"/>
            </a:pP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صغير الحجم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/>
        </p:nvSpPr>
        <p:spPr>
          <a:xfrm>
            <a:off x="3657600" y="4763729"/>
            <a:ext cx="2133600" cy="125607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rtl="1">
              <a:buFont typeface="Arial" pitchFamily="34" charset="0"/>
              <a:buChar char="•"/>
            </a:pP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قاسي جدا</a:t>
            </a:r>
          </a:p>
          <a:p>
            <a:pPr marL="342900" indent="-342900" algn="ctr" rtl="1">
              <a:buFont typeface="Arial" pitchFamily="34" charset="0"/>
              <a:buChar char="•"/>
            </a:pP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كبير وواسع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Rounded Rectangle 8">
            <a:hlinkClick r:id="rId2" action="ppaction://hlinksldjump"/>
          </p:cNvPr>
          <p:cNvSpPr/>
          <p:nvPr/>
        </p:nvSpPr>
        <p:spPr>
          <a:xfrm>
            <a:off x="1066800" y="4763729"/>
            <a:ext cx="2133600" cy="125607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rtl="1">
              <a:buFont typeface="Arial" pitchFamily="34" charset="0"/>
              <a:buChar char="•"/>
            </a:pP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قابل للثني</a:t>
            </a:r>
          </a:p>
          <a:p>
            <a:pPr marL="342900" indent="-342900" algn="ctr" rtl="1">
              <a:buFont typeface="Arial" pitchFamily="34" charset="0"/>
              <a:buChar char="•"/>
            </a:pP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يحمي الأغراض من الرطوبة والغبار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394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5" name="Picture 2" descr="http://penvip.files.wordpress.com/2011/01/tn_0011.jpg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3" t="1999" r="6711" b="10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1983796" y="3769823"/>
            <a:ext cx="51764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الطريق مغلقة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08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ashreg.wav"/>
          </p:stSnd>
        </p:sndAc>
      </p:transition>
    </mc:Choice>
    <mc:Fallback xmlns="">
      <p:transition spd="slow">
        <p:sndAc>
          <p:stSnd>
            <p:snd r:embed="rId6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4"/>
          <p:cNvGrpSpPr>
            <a:grpSpLocks/>
          </p:cNvGrpSpPr>
          <p:nvPr/>
        </p:nvGrpSpPr>
        <p:grpSpPr bwMode="auto">
          <a:xfrm>
            <a:off x="9220200" y="457200"/>
            <a:ext cx="7239000" cy="5638800"/>
            <a:chOff x="0" y="288"/>
            <a:chExt cx="4560" cy="3552"/>
          </a:xfrm>
        </p:grpSpPr>
        <p:sp>
          <p:nvSpPr>
            <p:cNvPr id="75" name="Rectangle 5"/>
            <p:cNvSpPr>
              <a:spLocks noChangeArrowheads="1"/>
            </p:cNvSpPr>
            <p:nvPr/>
          </p:nvSpPr>
          <p:spPr bwMode="auto">
            <a:xfrm>
              <a:off x="0" y="28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42" name="Rectangle 6"/>
            <p:cNvSpPr>
              <a:spLocks noChangeArrowheads="1"/>
            </p:cNvSpPr>
            <p:nvPr/>
          </p:nvSpPr>
          <p:spPr bwMode="auto">
            <a:xfrm>
              <a:off x="0" y="86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43" name="Rectangle 7"/>
            <p:cNvSpPr>
              <a:spLocks noChangeArrowheads="1"/>
            </p:cNvSpPr>
            <p:nvPr/>
          </p:nvSpPr>
          <p:spPr bwMode="auto">
            <a:xfrm>
              <a:off x="0" y="144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44" name="Rectangle 8"/>
            <p:cNvSpPr>
              <a:spLocks noChangeArrowheads="1"/>
            </p:cNvSpPr>
            <p:nvPr/>
          </p:nvSpPr>
          <p:spPr bwMode="auto">
            <a:xfrm>
              <a:off x="0" y="201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45" name="Rectangle 9"/>
            <p:cNvSpPr>
              <a:spLocks noChangeArrowheads="1"/>
            </p:cNvSpPr>
            <p:nvPr/>
          </p:nvSpPr>
          <p:spPr bwMode="auto">
            <a:xfrm>
              <a:off x="0" y="259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46" name="Rectangle 10"/>
            <p:cNvSpPr>
              <a:spLocks noChangeArrowheads="1"/>
            </p:cNvSpPr>
            <p:nvPr/>
          </p:nvSpPr>
          <p:spPr bwMode="auto">
            <a:xfrm>
              <a:off x="0" y="316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50" name="Rectangle 11"/>
            <p:cNvSpPr>
              <a:spLocks noChangeArrowheads="1"/>
            </p:cNvSpPr>
            <p:nvPr/>
          </p:nvSpPr>
          <p:spPr bwMode="auto">
            <a:xfrm>
              <a:off x="0" y="374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</p:grpSp>
      <p:grpSp>
        <p:nvGrpSpPr>
          <p:cNvPr id="151" name="Group 12"/>
          <p:cNvGrpSpPr>
            <a:grpSpLocks/>
          </p:cNvGrpSpPr>
          <p:nvPr/>
        </p:nvGrpSpPr>
        <p:grpSpPr bwMode="auto">
          <a:xfrm rot="5400000">
            <a:off x="266700" y="7734300"/>
            <a:ext cx="7239000" cy="5638800"/>
            <a:chOff x="0" y="480"/>
            <a:chExt cx="4560" cy="3552"/>
          </a:xfrm>
        </p:grpSpPr>
        <p:sp>
          <p:nvSpPr>
            <p:cNvPr id="152" name="Rectangle 13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3" name="Rectangle 14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54" name="Rectangle 15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55" name="Rectangle 16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6" name="Rectangle 17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57" name="Rectangle 18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58" name="Rectangle 19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</p:grpSp>
      <p:grpSp>
        <p:nvGrpSpPr>
          <p:cNvPr id="159" name="Group 20"/>
          <p:cNvGrpSpPr>
            <a:grpSpLocks/>
          </p:cNvGrpSpPr>
          <p:nvPr/>
        </p:nvGrpSpPr>
        <p:grpSpPr bwMode="auto">
          <a:xfrm>
            <a:off x="-7239000" y="152400"/>
            <a:ext cx="7239000" cy="6553200"/>
            <a:chOff x="0" y="96"/>
            <a:chExt cx="4560" cy="4128"/>
          </a:xfrm>
        </p:grpSpPr>
        <p:sp>
          <p:nvSpPr>
            <p:cNvPr id="160" name="Rectangle 21"/>
            <p:cNvSpPr>
              <a:spLocks noChangeArrowheads="1"/>
            </p:cNvSpPr>
            <p:nvPr/>
          </p:nvSpPr>
          <p:spPr bwMode="auto">
            <a:xfrm>
              <a:off x="0" y="9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61" name="Rectangle 22"/>
            <p:cNvSpPr>
              <a:spLocks noChangeArrowheads="1"/>
            </p:cNvSpPr>
            <p:nvPr/>
          </p:nvSpPr>
          <p:spPr bwMode="auto">
            <a:xfrm>
              <a:off x="0" y="67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62" name="Rectangle 23"/>
            <p:cNvSpPr>
              <a:spLocks noChangeArrowheads="1"/>
            </p:cNvSpPr>
            <p:nvPr/>
          </p:nvSpPr>
          <p:spPr bwMode="auto">
            <a:xfrm>
              <a:off x="0" y="124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63" name="Rectangle 24"/>
            <p:cNvSpPr>
              <a:spLocks noChangeArrowheads="1"/>
            </p:cNvSpPr>
            <p:nvPr/>
          </p:nvSpPr>
          <p:spPr bwMode="auto">
            <a:xfrm>
              <a:off x="0" y="182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64" name="Rectangle 25"/>
            <p:cNvSpPr>
              <a:spLocks noChangeArrowheads="1"/>
            </p:cNvSpPr>
            <p:nvPr/>
          </p:nvSpPr>
          <p:spPr bwMode="auto">
            <a:xfrm>
              <a:off x="0" y="240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65" name="Rectangle 26"/>
            <p:cNvSpPr>
              <a:spLocks noChangeArrowheads="1"/>
            </p:cNvSpPr>
            <p:nvPr/>
          </p:nvSpPr>
          <p:spPr bwMode="auto">
            <a:xfrm>
              <a:off x="0" y="297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66" name="Rectangle 27"/>
            <p:cNvSpPr>
              <a:spLocks noChangeArrowheads="1"/>
            </p:cNvSpPr>
            <p:nvPr/>
          </p:nvSpPr>
          <p:spPr bwMode="auto">
            <a:xfrm>
              <a:off x="0" y="355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67" name="Rectangle 28"/>
            <p:cNvSpPr>
              <a:spLocks noChangeArrowheads="1"/>
            </p:cNvSpPr>
            <p:nvPr/>
          </p:nvSpPr>
          <p:spPr bwMode="auto">
            <a:xfrm>
              <a:off x="0" y="412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</p:grpSp>
      <p:grpSp>
        <p:nvGrpSpPr>
          <p:cNvPr id="168" name="Group 29"/>
          <p:cNvGrpSpPr>
            <a:grpSpLocks/>
          </p:cNvGrpSpPr>
          <p:nvPr/>
        </p:nvGrpSpPr>
        <p:grpSpPr bwMode="auto">
          <a:xfrm rot="5400000">
            <a:off x="2552700" y="-6438900"/>
            <a:ext cx="7239000" cy="5638800"/>
            <a:chOff x="0" y="480"/>
            <a:chExt cx="4560" cy="3552"/>
          </a:xfrm>
        </p:grpSpPr>
        <p:sp>
          <p:nvSpPr>
            <p:cNvPr id="169" name="Rectangle 30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70" name="Rectangle 31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71" name="Rectangle 32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72" name="Rectangle 33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73" name="Rectangle 34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74" name="Rectangle 35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75" name="Rectangle 36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</p:grpSp>
      <p:grpSp>
        <p:nvGrpSpPr>
          <p:cNvPr id="176" name="Group 37"/>
          <p:cNvGrpSpPr>
            <a:grpSpLocks/>
          </p:cNvGrpSpPr>
          <p:nvPr/>
        </p:nvGrpSpPr>
        <p:grpSpPr bwMode="auto">
          <a:xfrm>
            <a:off x="-7239000" y="152400"/>
            <a:ext cx="7239000" cy="6553200"/>
            <a:chOff x="0" y="96"/>
            <a:chExt cx="4560" cy="4128"/>
          </a:xfrm>
        </p:grpSpPr>
        <p:sp>
          <p:nvSpPr>
            <p:cNvPr id="177" name="Rectangle 38"/>
            <p:cNvSpPr>
              <a:spLocks noChangeArrowheads="1"/>
            </p:cNvSpPr>
            <p:nvPr/>
          </p:nvSpPr>
          <p:spPr bwMode="auto">
            <a:xfrm>
              <a:off x="0" y="96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he-IL"/>
            </a:p>
          </p:txBody>
        </p:sp>
        <p:sp>
          <p:nvSpPr>
            <p:cNvPr id="178" name="Rectangle 39"/>
            <p:cNvSpPr>
              <a:spLocks noChangeArrowheads="1"/>
            </p:cNvSpPr>
            <p:nvPr/>
          </p:nvSpPr>
          <p:spPr bwMode="auto">
            <a:xfrm>
              <a:off x="0" y="672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79" name="Rectangle 40"/>
            <p:cNvSpPr>
              <a:spLocks noChangeArrowheads="1"/>
            </p:cNvSpPr>
            <p:nvPr/>
          </p:nvSpPr>
          <p:spPr bwMode="auto">
            <a:xfrm>
              <a:off x="0" y="1248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80" name="Rectangle 41"/>
            <p:cNvSpPr>
              <a:spLocks noChangeArrowheads="1"/>
            </p:cNvSpPr>
            <p:nvPr/>
          </p:nvSpPr>
          <p:spPr bwMode="auto">
            <a:xfrm>
              <a:off x="0" y="1824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81" name="Rectangle 42"/>
            <p:cNvSpPr>
              <a:spLocks noChangeArrowheads="1"/>
            </p:cNvSpPr>
            <p:nvPr/>
          </p:nvSpPr>
          <p:spPr bwMode="auto">
            <a:xfrm>
              <a:off x="0" y="2400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he-IL"/>
            </a:p>
          </p:txBody>
        </p:sp>
        <p:sp>
          <p:nvSpPr>
            <p:cNvPr id="182" name="Rectangle 43"/>
            <p:cNvSpPr>
              <a:spLocks noChangeArrowheads="1"/>
            </p:cNvSpPr>
            <p:nvPr/>
          </p:nvSpPr>
          <p:spPr bwMode="auto">
            <a:xfrm>
              <a:off x="0" y="2976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" name="Rectangle 44"/>
            <p:cNvSpPr>
              <a:spLocks noChangeArrowheads="1"/>
            </p:cNvSpPr>
            <p:nvPr/>
          </p:nvSpPr>
          <p:spPr bwMode="auto">
            <a:xfrm>
              <a:off x="0" y="3552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84" name="Rectangle 45"/>
            <p:cNvSpPr>
              <a:spLocks noChangeArrowheads="1"/>
            </p:cNvSpPr>
            <p:nvPr/>
          </p:nvSpPr>
          <p:spPr bwMode="auto">
            <a:xfrm>
              <a:off x="0" y="4128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he-IL"/>
            </a:p>
          </p:txBody>
        </p:sp>
      </p:grpSp>
      <p:grpSp>
        <p:nvGrpSpPr>
          <p:cNvPr id="185" name="Group 46"/>
          <p:cNvGrpSpPr>
            <a:grpSpLocks/>
          </p:cNvGrpSpPr>
          <p:nvPr/>
        </p:nvGrpSpPr>
        <p:grpSpPr bwMode="auto">
          <a:xfrm rot="5400000">
            <a:off x="266700" y="7734300"/>
            <a:ext cx="7239000" cy="5638800"/>
            <a:chOff x="0" y="480"/>
            <a:chExt cx="4560" cy="3552"/>
          </a:xfrm>
        </p:grpSpPr>
        <p:sp>
          <p:nvSpPr>
            <p:cNvPr id="186" name="Rectangle 47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he-IL"/>
            </a:p>
          </p:txBody>
        </p:sp>
        <p:sp>
          <p:nvSpPr>
            <p:cNvPr id="187" name="Rectangle 48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88" name="Rectangle 49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89" name="Rectangle 50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he-IL"/>
            </a:p>
          </p:txBody>
        </p:sp>
        <p:sp>
          <p:nvSpPr>
            <p:cNvPr id="190" name="Rectangle 51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91" name="Rectangle 52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92" name="Rectangle 53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</p:grpSp>
      <p:grpSp>
        <p:nvGrpSpPr>
          <p:cNvPr id="193" name="Group 54"/>
          <p:cNvGrpSpPr>
            <a:grpSpLocks/>
          </p:cNvGrpSpPr>
          <p:nvPr/>
        </p:nvGrpSpPr>
        <p:grpSpPr bwMode="auto">
          <a:xfrm>
            <a:off x="9220200" y="457200"/>
            <a:ext cx="7239000" cy="5638800"/>
            <a:chOff x="0" y="288"/>
            <a:chExt cx="4560" cy="3552"/>
          </a:xfrm>
        </p:grpSpPr>
        <p:sp>
          <p:nvSpPr>
            <p:cNvPr id="194" name="Rectangle 55"/>
            <p:cNvSpPr>
              <a:spLocks noChangeArrowheads="1"/>
            </p:cNvSpPr>
            <p:nvPr/>
          </p:nvSpPr>
          <p:spPr bwMode="auto">
            <a:xfrm>
              <a:off x="0" y="288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he-IL"/>
            </a:p>
          </p:txBody>
        </p:sp>
        <p:sp>
          <p:nvSpPr>
            <p:cNvPr id="195" name="Rectangle 56"/>
            <p:cNvSpPr>
              <a:spLocks noChangeArrowheads="1"/>
            </p:cNvSpPr>
            <p:nvPr/>
          </p:nvSpPr>
          <p:spPr bwMode="auto">
            <a:xfrm>
              <a:off x="0" y="864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he-IL"/>
            </a:p>
          </p:txBody>
        </p:sp>
        <p:sp>
          <p:nvSpPr>
            <p:cNvPr id="196" name="Rectangle 57"/>
            <p:cNvSpPr>
              <a:spLocks noChangeArrowheads="1"/>
            </p:cNvSpPr>
            <p:nvPr/>
          </p:nvSpPr>
          <p:spPr bwMode="auto">
            <a:xfrm>
              <a:off x="0" y="1440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97" name="Rectangle 58"/>
            <p:cNvSpPr>
              <a:spLocks noChangeArrowheads="1"/>
            </p:cNvSpPr>
            <p:nvPr/>
          </p:nvSpPr>
          <p:spPr bwMode="auto">
            <a:xfrm>
              <a:off x="0" y="2016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98" name="Rectangle 59"/>
            <p:cNvSpPr>
              <a:spLocks noChangeArrowheads="1"/>
            </p:cNvSpPr>
            <p:nvPr/>
          </p:nvSpPr>
          <p:spPr bwMode="auto">
            <a:xfrm>
              <a:off x="0" y="2592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he-IL"/>
            </a:p>
          </p:txBody>
        </p:sp>
        <p:sp>
          <p:nvSpPr>
            <p:cNvPr id="199" name="Rectangle 60"/>
            <p:cNvSpPr>
              <a:spLocks noChangeArrowheads="1"/>
            </p:cNvSpPr>
            <p:nvPr/>
          </p:nvSpPr>
          <p:spPr bwMode="auto">
            <a:xfrm>
              <a:off x="0" y="3168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200" name="Rectangle 61"/>
            <p:cNvSpPr>
              <a:spLocks noChangeArrowheads="1"/>
            </p:cNvSpPr>
            <p:nvPr/>
          </p:nvSpPr>
          <p:spPr bwMode="auto">
            <a:xfrm>
              <a:off x="0" y="3744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he-IL"/>
            </a:p>
          </p:txBody>
        </p:sp>
      </p:grpSp>
      <p:grpSp>
        <p:nvGrpSpPr>
          <p:cNvPr id="201" name="Group 62"/>
          <p:cNvGrpSpPr>
            <a:grpSpLocks/>
          </p:cNvGrpSpPr>
          <p:nvPr/>
        </p:nvGrpSpPr>
        <p:grpSpPr bwMode="auto">
          <a:xfrm rot="5400000">
            <a:off x="2552700" y="-6438900"/>
            <a:ext cx="7239000" cy="5638800"/>
            <a:chOff x="0" y="480"/>
            <a:chExt cx="4560" cy="3552"/>
          </a:xfrm>
        </p:grpSpPr>
        <p:sp>
          <p:nvSpPr>
            <p:cNvPr id="202" name="Rectangle 63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he-IL"/>
            </a:p>
          </p:txBody>
        </p:sp>
        <p:sp>
          <p:nvSpPr>
            <p:cNvPr id="203" name="Rectangle 64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204" name="Rectangle 65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205" name="Rectangle 66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he-IL"/>
            </a:p>
          </p:txBody>
        </p:sp>
        <p:sp>
          <p:nvSpPr>
            <p:cNvPr id="206" name="Rectangle 67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207" name="Rectangle 68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208" name="Rectangle 69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</p:grpSp>
      <p:sp>
        <p:nvSpPr>
          <p:cNvPr id="209" name="Rectangle 208"/>
          <p:cNvSpPr/>
          <p:nvPr/>
        </p:nvSpPr>
        <p:spPr>
          <a:xfrm>
            <a:off x="988853" y="1539240"/>
            <a:ext cx="343074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لقد تمكنتم </a:t>
            </a:r>
          </a:p>
          <a:p>
            <a:pPr algn="ctr"/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من عبور </a:t>
            </a:r>
          </a:p>
          <a:p>
            <a:pPr algn="ctr"/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المتاهة بأمان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10" name="Rectangle 209"/>
          <p:cNvSpPr/>
          <p:nvPr/>
        </p:nvSpPr>
        <p:spPr>
          <a:xfrm rot="20207754">
            <a:off x="4828793" y="2076745"/>
            <a:ext cx="304121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1500" b="1" cap="none" spc="50" dirty="0" smtClean="0">
                <a:ln w="11430"/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تهانينا</a:t>
            </a:r>
            <a:endParaRPr lang="en-US" sz="11500" b="1" cap="none" spc="50" dirty="0">
              <a:ln w="11430"/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101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" grpId="0"/>
      <p:bldP spid="2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2076409"/>
            <a:ext cx="3749745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الإجمال</a:t>
            </a:r>
            <a:endParaRPr lang="en-US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6696" y="533936"/>
            <a:ext cx="4442252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-S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ما هي المعلومات الجديدة التي</a:t>
            </a:r>
            <a:endParaRPr lang="ar-SA" sz="8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 rtl="1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اكتسبتموها </a:t>
            </a:r>
          </a:p>
          <a:p>
            <a:pPr algn="ctr" rtl="1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من درس اليوم</a:t>
            </a:r>
          </a:p>
          <a:p>
            <a:pPr algn="ctr" rtl="1"/>
            <a:r>
              <a:rPr lang="ar-S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؟؟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026" name="Picture 2" descr="http://yamma-school.com/files/2012/11/c11501a1-c061-4974-b78a-675faa0f2a74-150x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272423"/>
            <a:ext cx="2190750" cy="1809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6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Round Diagonal Corner Rectangle 5"/>
          <p:cNvSpPr/>
          <p:nvPr/>
        </p:nvSpPr>
        <p:spPr>
          <a:xfrm>
            <a:off x="3276600" y="914400"/>
            <a:ext cx="2438400" cy="9144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نقاط مركزية</a:t>
            </a:r>
            <a:endParaRPr lang="en-US" sz="4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Snip Diagonal Corner Rectangle 6"/>
          <p:cNvSpPr/>
          <p:nvPr/>
        </p:nvSpPr>
        <p:spPr>
          <a:xfrm>
            <a:off x="914400" y="2057400"/>
            <a:ext cx="7467600" cy="4038600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r" rtl="1">
              <a:buAutoNum type="arabicPeriod"/>
            </a:pP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المصدر الرئيسي لمعظم المنتجات البلاستيكية هو النفط الخام.</a:t>
            </a:r>
          </a:p>
          <a:p>
            <a:pPr marL="342900" indent="-342900" algn="r" rtl="1">
              <a:buAutoNum type="arabicPeriod"/>
            </a:pP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جميع المنتجات البلاستيكية غير موصلة للكهرباء.</a:t>
            </a:r>
          </a:p>
          <a:p>
            <a:pPr marL="342900" lvl="0" indent="-342900" algn="r" rtl="1">
              <a:buFontTx/>
              <a:buAutoNum type="arabicPeriod"/>
            </a:pPr>
            <a:r>
              <a:rPr lang="ar-SA" sz="3200" dirty="0">
                <a:latin typeface="Traditional Arabic" pitchFamily="18" charset="-78"/>
                <a:cs typeface="Traditional Arabic" pitchFamily="18" charset="-78"/>
              </a:rPr>
              <a:t>تختلف المنتجات البلاستيكية عن بعضها البعض في صفة المرونة في مادة البلاستيك الذي صنع منها. </a:t>
            </a:r>
            <a:endParaRPr lang="en-US" sz="3200" dirty="0">
              <a:latin typeface="Traditional Arabic" pitchFamily="18" charset="-78"/>
              <a:cs typeface="Traditional Arabic" pitchFamily="18" charset="-78"/>
            </a:endParaRPr>
          </a:p>
          <a:p>
            <a:pPr marL="342900" lvl="0" indent="-342900" algn="r" rtl="1">
              <a:buFontTx/>
              <a:buAutoNum type="arabicPeriod"/>
            </a:pPr>
            <a:r>
              <a:rPr lang="ar-SA" sz="3200" dirty="0">
                <a:latin typeface="Traditional Arabic" pitchFamily="18" charset="-78"/>
                <a:cs typeface="Traditional Arabic" pitchFamily="18" charset="-78"/>
              </a:rPr>
              <a:t>البلاستيك عبارة عن مادة اصطناعية صعبة التحلل.</a:t>
            </a:r>
            <a:endParaRPr lang="en-US" sz="3200" dirty="0">
              <a:latin typeface="Traditional Arabic" pitchFamily="18" charset="-78"/>
              <a:cs typeface="Traditional Arabic" pitchFamily="18" charset="-78"/>
            </a:endParaRPr>
          </a:p>
          <a:p>
            <a:pPr marL="342900" lvl="0" indent="-342900" algn="r" rtl="1">
              <a:buFontTx/>
              <a:buAutoNum type="arabicPeriod"/>
            </a:pPr>
            <a:r>
              <a:rPr lang="ar-SA" sz="3200" dirty="0">
                <a:latin typeface="Traditional Arabic" pitchFamily="18" charset="-78"/>
                <a:cs typeface="Traditional Arabic" pitchFamily="18" charset="-78"/>
              </a:rPr>
              <a:t>الأكياس البلاستيكية تحتاج من 400 إلى 1000 عام لكي تتحلل</a:t>
            </a: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en-US" sz="32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477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76800" y="1316182"/>
            <a:ext cx="3097323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البلاستيك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في 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المنتج 1</a:t>
            </a:r>
          </a:p>
        </p:txBody>
      </p:sp>
      <p:pic>
        <p:nvPicPr>
          <p:cNvPr id="1026" name="Picture 2" descr="http://img.alibaba.com/photo/112455073/Kircicegi_Plastic_Chai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1" t="15908" r="11701" b="12208"/>
          <a:stretch/>
        </p:blipFill>
        <p:spPr bwMode="auto">
          <a:xfrm>
            <a:off x="1008922" y="1676400"/>
            <a:ext cx="3154370" cy="4440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008922" y="609600"/>
            <a:ext cx="3410678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كرسي بلاستيكي</a:t>
            </a:r>
            <a:endParaRPr lang="en-US" sz="44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495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8.121.76.242/memoadmin/media/version4_Google_340_309_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28"/>
          <a:stretch/>
        </p:blipFill>
        <p:spPr bwMode="auto">
          <a:xfrm>
            <a:off x="533400" y="685800"/>
            <a:ext cx="8001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3" name="Round Diagonal Corner Rectangle 2"/>
          <p:cNvSpPr/>
          <p:nvPr/>
        </p:nvSpPr>
        <p:spPr>
          <a:xfrm>
            <a:off x="3048000" y="914400"/>
            <a:ext cx="2819400" cy="9144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الوظيفة البيتية</a:t>
            </a:r>
            <a:endParaRPr lang="en-US" sz="4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Snip Diagonal Corner Rectangle 3"/>
          <p:cNvSpPr/>
          <p:nvPr/>
        </p:nvSpPr>
        <p:spPr>
          <a:xfrm>
            <a:off x="838200" y="2438400"/>
            <a:ext cx="7543800" cy="3581400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أعزائي الطلاب:</a:t>
            </a:r>
          </a:p>
          <a:p>
            <a:pPr algn="r" rtl="1"/>
            <a:endParaRPr lang="ar-SA" sz="8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algn="ctr" rtl="1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ابحثوا </a:t>
            </a:r>
            <a:r>
              <a:rPr lang="ar-SA" sz="4000" b="1" dirty="0">
                <a:latin typeface="Traditional Arabic" pitchFamily="18" charset="-78"/>
                <a:cs typeface="Traditional Arabic" pitchFamily="18" charset="-78"/>
              </a:rPr>
              <a:t>في شبكة الانترنت عن طرق أخرى للحد من تلوث مادة البلاستيك على البيئة،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واشرحوا في دفاتركم حتى سطرين أو ثلاثة عن طريقة واحدة.</a:t>
            </a:r>
            <a:endParaRPr lang="en-US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8" name="Picture 4" descr="http://38.121.76.242/memoadmin/media/version4_Google_340_309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87" y="554691"/>
            <a:ext cx="1901313" cy="1727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53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73594"/>
              </p:ext>
            </p:extLst>
          </p:nvPr>
        </p:nvGraphicFramePr>
        <p:xfrm>
          <a:off x="685800" y="838200"/>
          <a:ext cx="7848600" cy="5486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8100"/>
                <a:gridCol w="1308100"/>
                <a:gridCol w="1308100"/>
                <a:gridCol w="1308100"/>
                <a:gridCol w="1308100"/>
                <a:gridCol w="1308100"/>
              </a:tblGrid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5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4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3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2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</a:t>
                      </a:r>
                    </a:p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المنتج</a:t>
                      </a:r>
                    </a:p>
                    <a:p>
                      <a:pPr algn="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الصفات</a:t>
                      </a:r>
                      <a:endParaRPr lang="ar-SA" sz="2400" dirty="0" smtClean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المرونة</a:t>
                      </a:r>
                      <a:endParaRPr lang="en-US" sz="3200" b="1" u="sng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التوصيل الكهربائي</a:t>
                      </a:r>
                      <a:endParaRPr lang="en-US" sz="3200" b="1" u="sng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http://img.alibaba.com/photo/112455073/Kircicegi_Plastic_Chai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1" t="15908" r="11701" b="12208"/>
          <a:stretch/>
        </p:blipFill>
        <p:spPr bwMode="auto">
          <a:xfrm>
            <a:off x="6054020" y="990600"/>
            <a:ext cx="108262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54020" y="2743200"/>
            <a:ext cx="1082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قاسي جداً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9" name="Picture 4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7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76800" y="1316182"/>
            <a:ext cx="3097323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البلاستيك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في 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المنتج 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08922" y="609600"/>
            <a:ext cx="3410678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أكياس بلاستيكية</a:t>
            </a:r>
            <a:endParaRPr lang="en-US" sz="4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AutoShape 2" descr="https://encrypted-tbn0.gstatic.com/images?q=tbn:ANd9GcSqfEUq4IthINXdZCsnQwJS4uw7oqDazZTnP37pqGdp88wqePaH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https://encrypted-tbn0.gstatic.com/images?q=tbn:ANd9GcSqfEUq4IthINXdZCsnQwJS4uw7oqDazZTnP37pqGdp88wqePaH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http://eg.all.biz/img/eg/catalog/50933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1" t="14751" r="5434" b="4974"/>
          <a:stretch/>
        </p:blipFill>
        <p:spPr bwMode="auto">
          <a:xfrm>
            <a:off x="1143000" y="1859869"/>
            <a:ext cx="3124200" cy="417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5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212356"/>
              </p:ext>
            </p:extLst>
          </p:nvPr>
        </p:nvGraphicFramePr>
        <p:xfrm>
          <a:off x="685800" y="838200"/>
          <a:ext cx="7848600" cy="5486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8100"/>
                <a:gridCol w="1308100"/>
                <a:gridCol w="1308100"/>
                <a:gridCol w="1308100"/>
                <a:gridCol w="1308100"/>
                <a:gridCol w="1308100"/>
              </a:tblGrid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5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4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3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</a:t>
                      </a:r>
                    </a:p>
                    <a:p>
                      <a:pPr algn="l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المنتج</a:t>
                      </a:r>
                    </a:p>
                    <a:p>
                      <a:pPr algn="r"/>
                      <a:r>
                        <a:rPr lang="ar-SA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الصفات</a:t>
                      </a:r>
                      <a:endParaRPr lang="ar-SA" sz="2400" dirty="0" smtClean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المرونة</a:t>
                      </a:r>
                      <a:endParaRPr lang="en-US" sz="3200" b="1" u="sng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التوصيل الكهربائي</a:t>
                      </a:r>
                      <a:endParaRPr lang="en-US" sz="3200" b="1" u="sng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http://img.alibaba.com/photo/112455073/Kircicegi_Plastic_Chai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1" t="15908" r="11701" b="12208"/>
          <a:stretch/>
        </p:blipFill>
        <p:spPr bwMode="auto">
          <a:xfrm>
            <a:off x="6054020" y="990600"/>
            <a:ext cx="108262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54020" y="2743200"/>
            <a:ext cx="1082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قاسي جداً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" name="Picture 6" descr="http://eg.all.biz/img/eg/catalog/50933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1" t="14751" r="5434" b="4974"/>
          <a:stretch/>
        </p:blipFill>
        <p:spPr bwMode="auto">
          <a:xfrm>
            <a:off x="4724400" y="990600"/>
            <a:ext cx="108262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572000" y="4461808"/>
            <a:ext cx="1337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غير موصل للكهرباء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4777" y="3055203"/>
            <a:ext cx="1082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مرن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3" name="Picture 4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1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08922" y="609600"/>
            <a:ext cx="3410678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ملاعق بلاستيكية</a:t>
            </a:r>
            <a:endParaRPr lang="en-US" sz="4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1316182"/>
            <a:ext cx="3097323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البلاستيك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في </a:t>
            </a:r>
          </a:p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المنتج 3</a:t>
            </a:r>
          </a:p>
        </p:txBody>
      </p:sp>
      <p:pic>
        <p:nvPicPr>
          <p:cNvPr id="4100" name="Picture 4" descr="http://www.alamanapack.com/files/images/products/tableware/tf03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9"/>
          <a:stretch/>
        </p:blipFill>
        <p:spPr bwMode="auto">
          <a:xfrm>
            <a:off x="990600" y="1828800"/>
            <a:ext cx="3410678" cy="419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76200"/>
            <a:ext cx="3657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508</TotalTime>
  <Words>797</Words>
  <Application>Microsoft Office PowerPoint</Application>
  <PresentationFormat>On-screen Show (4:3)</PresentationFormat>
  <Paragraphs>279</Paragraphs>
  <Slides>50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COMP</cp:lastModifiedBy>
  <cp:revision>132</cp:revision>
  <dcterms:created xsi:type="dcterms:W3CDTF">2006-08-16T00:00:00Z</dcterms:created>
  <dcterms:modified xsi:type="dcterms:W3CDTF">2013-03-24T13:50:34Z</dcterms:modified>
</cp:coreProperties>
</file>