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4660"/>
  </p:normalViewPr>
  <p:slideViewPr>
    <p:cSldViewPr>
      <p:cViewPr varScale="1">
        <p:scale>
          <a:sx n="69" d="100"/>
          <a:sy n="69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ar-SA" dirty="0">
                <a:solidFill>
                  <a:schemeClr val="tx1"/>
                </a:solidFill>
              </a:rPr>
              <a:t>تأثير حملات التوعية على استخدام الأكياس البلاستيكية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322222222222222"/>
          <c:y val="1.8518518518518517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1"/>
          <c:xVal>
            <c:numRef>
              <c:f>Sheet1!$B$2:$B$4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xVal>
          <c:yVal>
            <c:numRef>
              <c:f>Sheet1!$C$2:$C$4</c:f>
              <c:numCache>
                <c:formatCode>General</c:formatCode>
                <c:ptCount val="3"/>
                <c:pt idx="0">
                  <c:v>50</c:v>
                </c:pt>
                <c:pt idx="1">
                  <c:v>70</c:v>
                </c:pt>
                <c:pt idx="2">
                  <c:v>30</c:v>
                </c:pt>
              </c:numCache>
            </c:numRef>
          </c:yVal>
          <c:smooth val="1"/>
        </c:ser>
        <c:ser>
          <c:idx val="0"/>
          <c:order val="0"/>
          <c:xVal>
            <c:numRef>
              <c:f>Sheet1!$G$2:$G$4</c:f>
              <c:numCache>
                <c:formatCode>General</c:formatCode>
                <c:ptCount val="3"/>
              </c:numCache>
            </c:numRef>
          </c:xVal>
          <c:yVal>
            <c:numRef>
              <c:f>Sheet1!$H$2:$H$4</c:f>
              <c:numCache>
                <c:formatCode>General</c:formatCode>
                <c:ptCount val="3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474624"/>
        <c:axId val="74476544"/>
      </c:scatterChart>
      <c:valAx>
        <c:axId val="74474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ar-SA" dirty="0">
                    <a:solidFill>
                      <a:schemeClr val="tx1"/>
                    </a:solidFill>
                  </a:rPr>
                  <a:t>السنة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74476544"/>
        <c:crosses val="autoZero"/>
        <c:crossBetween val="midCat"/>
      </c:valAx>
      <c:valAx>
        <c:axId val="744765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ar-SA">
                    <a:solidFill>
                      <a:schemeClr val="tx1"/>
                    </a:solidFill>
                  </a:rPr>
                  <a:t>عدد الأكياس البلاستيكية المستخدمة بالمليارات</a:t>
                </a:r>
                <a:endParaRPr lang="en-US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7447462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F37EB-01D4-4880-8016-680933A26233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AA8E3-1F4C-4B46-BDC6-30DB3D43E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2458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fld id="{629935C1-1C04-40E5-B0B6-994340094410}" type="slidenum">
              <a:rPr lang="he-IL" smtClean="0"/>
              <a:pPr algn="l" eaLnBrk="1" hangingPunct="1"/>
              <a:t>1</a:t>
            </a:fld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e-IL" smtClean="0"/>
          </a:p>
        </p:txBody>
      </p:sp>
      <p:sp>
        <p:nvSpPr>
          <p:cNvPr id="2560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fld id="{2E601821-71CA-4229-8F48-9AB8A0528D77}" type="slidenum">
              <a:rPr lang="he-IL" smtClean="0"/>
              <a:pPr algn="l" eaLnBrk="1" hangingPunct="1"/>
              <a:t>5</a:t>
            </a:fld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02765-7302-4C1C-95D2-27CF1C5154B7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3.wav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ebda\My%20Documents\Brook_Falls_2_preview_naturesounds-ca.mp3" TargetMode="External"/><Relationship Id="rId6" Type="http://schemas.openxmlformats.org/officeDocument/2006/relationships/slide" Target="slide10.xml"/><Relationship Id="rId5" Type="http://schemas.openxmlformats.org/officeDocument/2006/relationships/image" Target="../media/image5.png"/><Relationship Id="rId4" Type="http://schemas.openxmlformats.org/officeDocument/2006/relationships/image" Target="../media/image4.gif"/><Relationship Id="rId9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6" Type="http://schemas.openxmlformats.org/officeDocument/2006/relationships/slide" Target="slide9.xml"/><Relationship Id="rId5" Type="http://schemas.openxmlformats.org/officeDocument/2006/relationships/image" Target="../media/image7.gif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3.wav"/><Relationship Id="rId7" Type="http://schemas.openxmlformats.org/officeDocument/2006/relationships/slide" Target="slide15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ebda\My%20Documents\Brook_Falls_2_preview_naturesounds-ca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6" Type="http://schemas.openxmlformats.org/officeDocument/2006/relationships/slide" Target="slide12.xml"/><Relationship Id="rId5" Type="http://schemas.openxmlformats.org/officeDocument/2006/relationships/image" Target="../media/image7.gif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slide" Target="slide18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ebda\My%20Documents\Brook_Falls_2_preview_naturesounds-ca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slide" Target="slide19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6" Type="http://schemas.openxmlformats.org/officeDocument/2006/relationships/slide" Target="slide15.xml"/><Relationship Id="rId5" Type="http://schemas.openxmlformats.org/officeDocument/2006/relationships/image" Target="../media/image7.gif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ebda\My%20Documents\Brook_Falls_2_preview_naturesounds-ca.mp3" TargetMode="External"/><Relationship Id="rId5" Type="http://schemas.openxmlformats.org/officeDocument/2006/relationships/image" Target="../media/image8.gi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ebda\My%20Documents\Brook_Falls_2_preview_naturesounds-ca.mp3" TargetMode="External"/><Relationship Id="rId6" Type="http://schemas.openxmlformats.org/officeDocument/2006/relationships/audio" Target="../media/audio2.wav"/><Relationship Id="rId5" Type="http://schemas.openxmlformats.org/officeDocument/2006/relationships/slide" Target="slide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6" Type="http://schemas.openxmlformats.org/officeDocument/2006/relationships/image" Target="../media/image7.gif"/><Relationship Id="rId5" Type="http://schemas.openxmlformats.org/officeDocument/2006/relationships/slide" Target="slide18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5" Type="http://schemas.openxmlformats.org/officeDocument/2006/relationships/image" Target="../media/image10.wm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3.wav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ebda\My%20Documents\Brook_Falls_2_preview_naturesounds-ca.mp3" TargetMode="External"/><Relationship Id="rId6" Type="http://schemas.openxmlformats.org/officeDocument/2006/relationships/slide" Target="slide4.xml"/><Relationship Id="rId5" Type="http://schemas.openxmlformats.org/officeDocument/2006/relationships/image" Target="../media/image5.png"/><Relationship Id="rId4" Type="http://schemas.openxmlformats.org/officeDocument/2006/relationships/image" Target="../media/image4.gif"/><Relationship Id="rId9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6" Type="http://schemas.openxmlformats.org/officeDocument/2006/relationships/image" Target="../media/image7.gi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3.wav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ebda\My%20Documents\Brook_Falls_2_preview_naturesounds-ca.mp3" TargetMode="External"/><Relationship Id="rId6" Type="http://schemas.openxmlformats.org/officeDocument/2006/relationships/slide" Target="slide12.xml"/><Relationship Id="rId5" Type="http://schemas.openxmlformats.org/officeDocument/2006/relationships/image" Target="../media/image5.png"/><Relationship Id="rId4" Type="http://schemas.openxmlformats.org/officeDocument/2006/relationships/image" Target="../media/image4.gif"/><Relationship Id="rId9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6" Type="http://schemas.openxmlformats.org/officeDocument/2006/relationships/slide" Target="slide6.xml"/><Relationship Id="rId5" Type="http://schemas.openxmlformats.org/officeDocument/2006/relationships/image" Target="../media/image7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 descr="رخام أبيض"/>
          <p:cNvSpPr>
            <a:spLocks noChangeArrowheads="1" noChangeShapeType="1" noTextEdit="1"/>
          </p:cNvSpPr>
          <p:nvPr/>
        </p:nvSpPr>
        <p:spPr bwMode="auto">
          <a:xfrm rot="21026481">
            <a:off x="1542428" y="2702636"/>
            <a:ext cx="6419500" cy="11602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>
              <a:defRPr/>
            </a:pPr>
            <a:r>
              <a:rPr lang="ar-SA" b="1" kern="1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لعبة عبور النهر</a:t>
            </a:r>
          </a:p>
        </p:txBody>
      </p:sp>
      <p:sp>
        <p:nvSpPr>
          <p:cNvPr id="2051" name="AutoShape 7">
            <a:hlinkClick r:id="" action="ppaction://hlinkshowjump?jump=nextslide">
              <a:snd r:embed="rId3" name="arrow.wav"/>
            </a:hlinkClick>
          </p:cNvPr>
          <p:cNvSpPr>
            <a:spLocks noChangeArrowheads="1"/>
          </p:cNvSpPr>
          <p:nvPr/>
        </p:nvSpPr>
        <p:spPr bwMode="auto">
          <a:xfrm>
            <a:off x="6572264" y="5429264"/>
            <a:ext cx="1928834" cy="1077903"/>
          </a:xfrm>
          <a:prstGeom prst="rightArrow">
            <a:avLst>
              <a:gd name="adj1" fmla="val 50000"/>
              <a:gd name="adj2" fmla="val 36589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>
              <a:defRPr/>
            </a:pPr>
            <a:r>
              <a:rPr lang="ar-SA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ابدأ</a:t>
            </a:r>
            <a:endParaRPr lang="he-IL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6" name="Picture 4" descr="boygroa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286125"/>
            <a:ext cx="1298575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http://www.chatal3nabi.com/vb/imgcache/2/101181chatal3nabi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20839">
            <a:off x="49213" y="26988"/>
            <a:ext cx="55149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9694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COMP\Desktop\Pictur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Brook_Falls_2_preview_naturesounds-c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5572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Oval 2"/>
          <p:cNvSpPr>
            <a:spLocks noChangeArrowheads="1"/>
          </p:cNvSpPr>
          <p:nvPr/>
        </p:nvSpPr>
        <p:spPr bwMode="auto">
          <a:xfrm>
            <a:off x="1071563" y="5929313"/>
            <a:ext cx="500062" cy="5032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2292" name="Oval 4">
            <a:hlinkClick r:id="rId6" action="ppaction://hlinksldjump">
              <a:snd r:embed="rId7" name="push.wav"/>
            </a:hlinkClick>
          </p:cNvPr>
          <p:cNvSpPr>
            <a:spLocks noChangeArrowheads="1"/>
          </p:cNvSpPr>
          <p:nvPr/>
        </p:nvSpPr>
        <p:spPr bwMode="auto">
          <a:xfrm>
            <a:off x="5286375" y="6000750"/>
            <a:ext cx="500063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2294" name="Oval 9"/>
          <p:cNvSpPr>
            <a:spLocks noChangeArrowheads="1"/>
          </p:cNvSpPr>
          <p:nvPr/>
        </p:nvSpPr>
        <p:spPr bwMode="auto">
          <a:xfrm>
            <a:off x="4143375" y="6000750"/>
            <a:ext cx="500063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2295" name="Oval 10"/>
          <p:cNvSpPr>
            <a:spLocks noChangeArrowheads="1"/>
          </p:cNvSpPr>
          <p:nvPr/>
        </p:nvSpPr>
        <p:spPr bwMode="auto">
          <a:xfrm>
            <a:off x="3071813" y="6000750"/>
            <a:ext cx="500062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2296" name="Oval 11"/>
          <p:cNvSpPr>
            <a:spLocks noChangeArrowheads="1"/>
          </p:cNvSpPr>
          <p:nvPr/>
        </p:nvSpPr>
        <p:spPr bwMode="auto">
          <a:xfrm>
            <a:off x="2000250" y="6000750"/>
            <a:ext cx="500063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12297" name="Picture 12" descr="boybloope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4786313"/>
            <a:ext cx="10382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Oval 9"/>
          <p:cNvSpPr>
            <a:spLocks noChangeArrowheads="1"/>
          </p:cNvSpPr>
          <p:nvPr/>
        </p:nvSpPr>
        <p:spPr bwMode="auto">
          <a:xfrm>
            <a:off x="6429375" y="6000750"/>
            <a:ext cx="500063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Rectangle 12"/>
          <p:cNvSpPr/>
          <p:nvPr/>
        </p:nvSpPr>
        <p:spPr>
          <a:xfrm rot="20622989">
            <a:off x="539599" y="1101371"/>
            <a:ext cx="272542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إجابة رائعة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Cloud 13">
            <a:hlinkClick r:id="rId9" action="ppaction://hlinksldjump"/>
          </p:cNvPr>
          <p:cNvSpPr/>
          <p:nvPr/>
        </p:nvSpPr>
        <p:spPr>
          <a:xfrm>
            <a:off x="5943601" y="1295400"/>
            <a:ext cx="2819400" cy="19050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بنا إلى السؤال التالي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4075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3" name="sound002.wav"/>
          </p:stSnd>
        </p:sndAc>
      </p:transition>
    </mc:Choice>
    <mc:Fallback>
      <p:transition spd="slow">
        <p:sndAc>
          <p:stSnd>
            <p:snd r:embed="rId3" name="sound002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5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COMP\Desktop\Pictu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4" name="spla2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plash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6143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Oval 2"/>
          <p:cNvSpPr>
            <a:spLocks noChangeArrowheads="1"/>
          </p:cNvSpPr>
          <p:nvPr/>
        </p:nvSpPr>
        <p:spPr bwMode="auto">
          <a:xfrm>
            <a:off x="1143000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5429250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318" name="Oval 9"/>
          <p:cNvSpPr>
            <a:spLocks noChangeArrowheads="1"/>
          </p:cNvSpPr>
          <p:nvPr/>
        </p:nvSpPr>
        <p:spPr bwMode="auto">
          <a:xfrm>
            <a:off x="4357688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319" name="Oval 10"/>
          <p:cNvSpPr>
            <a:spLocks noChangeArrowheads="1"/>
          </p:cNvSpPr>
          <p:nvPr/>
        </p:nvSpPr>
        <p:spPr bwMode="auto">
          <a:xfrm>
            <a:off x="2214563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320" name="Oval 11"/>
          <p:cNvSpPr>
            <a:spLocks noChangeArrowheads="1"/>
          </p:cNvSpPr>
          <p:nvPr/>
        </p:nvSpPr>
        <p:spPr bwMode="auto">
          <a:xfrm>
            <a:off x="3214688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20492" name="Picture 12" descr="24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4643438"/>
            <a:ext cx="18859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Oval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227763" y="1628775"/>
            <a:ext cx="2089150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>
                <a:hlinkClick r:id="rId7" action="ppaction://hlinksldjump"/>
              </a:rPr>
              <a:t>حاول مرة أخرى </a:t>
            </a:r>
            <a:endParaRPr lang="en-US"/>
          </a:p>
        </p:txBody>
      </p:sp>
      <p:sp>
        <p:nvSpPr>
          <p:cNvPr id="13323" name="Oval 9"/>
          <p:cNvSpPr>
            <a:spLocks noChangeArrowheads="1"/>
          </p:cNvSpPr>
          <p:nvPr/>
        </p:nvSpPr>
        <p:spPr bwMode="auto">
          <a:xfrm>
            <a:off x="6357938" y="6000750"/>
            <a:ext cx="500062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5299764"/>
      </p:ext>
    </p:extLst>
  </p:cSld>
  <p:clrMapOvr>
    <a:masterClrMapping/>
  </p:clrMapOvr>
  <p:transition advClick="0">
    <p:sndAc>
      <p:stSnd>
        <p:snd r:embed="rId1" name="spla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1 -0.00902 L 0.00711 0.32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38" fill="hold"/>
                                        <p:tgtEl>
                                          <p:spTgt spid="204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4"/>
                </p:tgtEl>
              </p:cMediaNode>
            </p:audio>
          </p:childTnLst>
        </p:cTn>
      </p:par>
    </p:tnLst>
    <p:bldLst>
      <p:bldP spid="194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3" descr="boybloop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04" y="2971800"/>
            <a:ext cx="1655902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1692852" y="228600"/>
            <a:ext cx="6352310" cy="3186113"/>
          </a:xfrm>
          <a:prstGeom prst="horizontalScroll">
            <a:avLst>
              <a:gd name="adj" fmla="val 12500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تخيل لو أن العلم بأسره لم يعد باستطاعته صناعة البلاستيك</a:t>
            </a:r>
          </a:p>
          <a:p>
            <a:pPr algn="ctr"/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أو أية مادة تشبهه.</a:t>
            </a:r>
          </a:p>
          <a:p>
            <a:pPr algn="ctr"/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على ماذا سيؤثر ذلك في حياتنا اليومية؟</a:t>
            </a:r>
          </a:p>
        </p:txBody>
      </p:sp>
      <p:sp>
        <p:nvSpPr>
          <p:cNvPr id="9" name="מלבן 2">
            <a:hlinkClick r:id="rId3" action="ppaction://hlinksldjump"/>
          </p:cNvPr>
          <p:cNvSpPr/>
          <p:nvPr/>
        </p:nvSpPr>
        <p:spPr>
          <a:xfrm>
            <a:off x="5486400" y="3567113"/>
            <a:ext cx="3176588" cy="12477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سيؤثر على الصناعة الكهربائية فقط.</a:t>
            </a:r>
          </a:p>
        </p:txBody>
      </p:sp>
      <p:sp>
        <p:nvSpPr>
          <p:cNvPr id="10" name="מלבן 3">
            <a:hlinkClick r:id="" action="ppaction://hlinkshowjump?jump=nextslide"/>
          </p:cNvPr>
          <p:cNvSpPr/>
          <p:nvPr/>
        </p:nvSpPr>
        <p:spPr>
          <a:xfrm>
            <a:off x="5486400" y="4924425"/>
            <a:ext cx="3176588" cy="12477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سيؤثر ذلك على جميع النواحي في حياتنا </a:t>
            </a:r>
          </a:p>
          <a:p>
            <a:pPr algn="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اليومية، لأن البلاستيك موجود حولنا في كل </a:t>
            </a:r>
            <a:r>
              <a:rPr lang="ar-SA" b="1" dirty="0" smtClean="0">
                <a:solidFill>
                  <a:schemeClr val="tx1"/>
                </a:solidFill>
                <a:latin typeface="Arial" charset="0"/>
              </a:rPr>
              <a:t>مكان</a:t>
            </a:r>
            <a:endParaRPr lang="ar-SA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מלבן 4">
            <a:hlinkClick r:id="rId3" action="ppaction://hlinksldjump"/>
          </p:cNvPr>
          <p:cNvSpPr/>
          <p:nvPr/>
        </p:nvSpPr>
        <p:spPr>
          <a:xfrm>
            <a:off x="1981199" y="3567113"/>
            <a:ext cx="3176587" cy="12477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سيؤثر على صناعة الأدوات المطبخية فقط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מלבן 5">
            <a:hlinkClick r:id="rId3" action="ppaction://hlinksldjump"/>
          </p:cNvPr>
          <p:cNvSpPr/>
          <p:nvPr/>
        </p:nvSpPr>
        <p:spPr>
          <a:xfrm>
            <a:off x="1981199" y="4924425"/>
            <a:ext cx="3176587" cy="12477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لن نجد أي تأثير في حياتنا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638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COMP\Desktop\Pictur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Brook_Falls_2_preview_naturesounds-c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556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Oval 4"/>
          <p:cNvSpPr>
            <a:spLocks noChangeArrowheads="1"/>
          </p:cNvSpPr>
          <p:nvPr/>
        </p:nvSpPr>
        <p:spPr bwMode="auto">
          <a:xfrm>
            <a:off x="5286375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4214813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3071813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2071688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1143000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15369" name="Picture 10" descr="boybloop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4786313"/>
            <a:ext cx="10382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Oval 9">
            <a:hlinkClick r:id="rId7" action="ppaction://hlinksldjump">
              <a:snd r:embed="rId8" name="push.wav"/>
            </a:hlinkClick>
          </p:cNvPr>
          <p:cNvSpPr>
            <a:spLocks noChangeArrowheads="1"/>
          </p:cNvSpPr>
          <p:nvPr/>
        </p:nvSpPr>
        <p:spPr bwMode="auto">
          <a:xfrm>
            <a:off x="6429375" y="5929313"/>
            <a:ext cx="500063" cy="5032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Rectangle 12"/>
          <p:cNvSpPr/>
          <p:nvPr/>
        </p:nvSpPr>
        <p:spPr>
          <a:xfrm rot="20622989">
            <a:off x="362467" y="1101371"/>
            <a:ext cx="307968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ممتاز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Cloud 13">
            <a:hlinkClick r:id="rId7" action="ppaction://hlinksldjump"/>
          </p:cNvPr>
          <p:cNvSpPr/>
          <p:nvPr/>
        </p:nvSpPr>
        <p:spPr>
          <a:xfrm>
            <a:off x="5943601" y="1295400"/>
            <a:ext cx="2819400" cy="19050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بنا إلى السؤال التالي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2635371"/>
      </p:ext>
    </p:extLst>
  </p:cSld>
  <p:clrMapOvr>
    <a:masterClrMapping/>
  </p:clrMapOvr>
  <p:transition advClick="0">
    <p:sndAc>
      <p:stSnd>
        <p:snd r:embed="rId3" name="sound00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6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6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COMP\Desktop\Pictu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8" name="spla4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plash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56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Oval 6"/>
          <p:cNvSpPr>
            <a:spLocks noChangeArrowheads="1"/>
          </p:cNvSpPr>
          <p:nvPr/>
        </p:nvSpPr>
        <p:spPr bwMode="auto">
          <a:xfrm>
            <a:off x="5500688" y="6000750"/>
            <a:ext cx="55721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6389" name="Oval 7"/>
          <p:cNvSpPr>
            <a:spLocks noChangeArrowheads="1"/>
          </p:cNvSpPr>
          <p:nvPr/>
        </p:nvSpPr>
        <p:spPr bwMode="auto">
          <a:xfrm>
            <a:off x="4214813" y="6000750"/>
            <a:ext cx="55721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6390" name="Oval 8"/>
          <p:cNvSpPr>
            <a:spLocks noChangeArrowheads="1"/>
          </p:cNvSpPr>
          <p:nvPr/>
        </p:nvSpPr>
        <p:spPr bwMode="auto">
          <a:xfrm>
            <a:off x="3071813" y="6000750"/>
            <a:ext cx="55721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6391" name="Oval 9"/>
          <p:cNvSpPr>
            <a:spLocks noChangeArrowheads="1"/>
          </p:cNvSpPr>
          <p:nvPr/>
        </p:nvSpPr>
        <p:spPr bwMode="auto">
          <a:xfrm>
            <a:off x="2071688" y="6000750"/>
            <a:ext cx="55721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6392" name="Oval 10"/>
          <p:cNvSpPr>
            <a:spLocks noChangeArrowheads="1"/>
          </p:cNvSpPr>
          <p:nvPr/>
        </p:nvSpPr>
        <p:spPr bwMode="auto">
          <a:xfrm>
            <a:off x="1143000" y="6000750"/>
            <a:ext cx="55721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26635" name="Picture 11" descr="24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643438"/>
            <a:ext cx="1655762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Oval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156325" y="1844675"/>
            <a:ext cx="2160588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dirty="0">
                <a:hlinkClick r:id="rId6" action="ppaction://hlinksldjump"/>
              </a:rPr>
              <a:t>حاول مرة أخرى</a:t>
            </a:r>
            <a:endParaRPr lang="en-US" dirty="0"/>
          </a:p>
        </p:txBody>
      </p:sp>
      <p:sp>
        <p:nvSpPr>
          <p:cNvPr id="16395" name="Oval 9"/>
          <p:cNvSpPr>
            <a:spLocks noChangeArrowheads="1"/>
          </p:cNvSpPr>
          <p:nvPr/>
        </p:nvSpPr>
        <p:spPr bwMode="auto">
          <a:xfrm>
            <a:off x="6429375" y="6000750"/>
            <a:ext cx="500063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228281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1 -0.00902 L 0.00711 0.32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38" fill="hold"/>
                                        <p:tgtEl>
                                          <p:spTgt spid="266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38"/>
                </p:tgtEl>
              </p:cMediaNode>
            </p:audio>
          </p:childTnLst>
        </p:cTn>
      </p:par>
    </p:tnLst>
    <p:bldLst>
      <p:bldP spid="235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5" descr="boybloop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429000"/>
            <a:ext cx="121443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685800" y="266700"/>
            <a:ext cx="7620000" cy="2857500"/>
          </a:xfrm>
          <a:prstGeom prst="horizontalScroll">
            <a:avLst>
              <a:gd name="adj" fmla="val 12500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ar-SA" sz="2800" dirty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عند صناعة البلاستيك الذي يغلف الأطعمة فهو يدخل في اختبارات عديدة</a:t>
            </a:r>
          </a:p>
          <a:p>
            <a:pPr algn="ctr">
              <a:lnSpc>
                <a:spcPct val="150000"/>
              </a:lnSpc>
            </a:pPr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من قبَل وزارة الصحة قبل أن يوافق على استخدامه.</a:t>
            </a:r>
          </a:p>
          <a:p>
            <a:pPr algn="ctr"/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يعود ذلك لسبب:</a:t>
            </a:r>
          </a:p>
          <a:p>
            <a:pPr algn="ctr"/>
            <a:endParaRPr lang="en-US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מלבן 2">
            <a:hlinkClick r:id="rId3" action="ppaction://hlinksldjump"/>
          </p:cNvPr>
          <p:cNvSpPr/>
          <p:nvPr/>
        </p:nvSpPr>
        <p:spPr>
          <a:xfrm>
            <a:off x="5276850" y="3276600"/>
            <a:ext cx="2214563" cy="10620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أهمية مادة البلاستيك</a:t>
            </a:r>
            <a:endParaRPr lang="en-US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מלבן 3">
            <a:hlinkClick r:id="rId3" action="ppaction://hlinksldjump"/>
          </p:cNvPr>
          <p:cNvSpPr/>
          <p:nvPr/>
        </p:nvSpPr>
        <p:spPr>
          <a:xfrm>
            <a:off x="5276850" y="4729163"/>
            <a:ext cx="2214562" cy="10620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لأن وزارة الصحة تقوم بفحص جميع الأمور التي لا حاجة </a:t>
            </a:r>
            <a:r>
              <a:rPr lang="ar-SA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لها</a:t>
            </a:r>
            <a:endParaRPr lang="en-US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מלבן 4">
            <a:hlinkClick r:id="" action="ppaction://hlinkshowjump?jump=nextslide"/>
          </p:cNvPr>
          <p:cNvSpPr/>
          <p:nvPr/>
        </p:nvSpPr>
        <p:spPr>
          <a:xfrm>
            <a:off x="2133600" y="4729163"/>
            <a:ext cx="2214562" cy="10620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لأن مادة البلاستيك تحتوي على مواد سامة والتي بحاجة إلى معالجة قبل </a:t>
            </a:r>
            <a:r>
              <a:rPr lang="ar-SA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استخدامها</a:t>
            </a:r>
            <a:endParaRPr lang="ar-SA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מלבן 5">
            <a:hlinkClick r:id="rId3" action="ppaction://hlinksldjump"/>
          </p:cNvPr>
          <p:cNvSpPr/>
          <p:nvPr/>
        </p:nvSpPr>
        <p:spPr>
          <a:xfrm>
            <a:off x="2133600" y="3276600"/>
            <a:ext cx="2214562" cy="10620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لأن البلاستيك مادة باهظة الثمن</a:t>
            </a:r>
            <a:endParaRPr lang="he-IL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96607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COMP\Desktop\Pictur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Brook_Falls_2_preview_naturesounds-c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556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5214938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4143375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8437" name="Oval 6"/>
          <p:cNvSpPr>
            <a:spLocks noChangeArrowheads="1"/>
          </p:cNvSpPr>
          <p:nvPr/>
        </p:nvSpPr>
        <p:spPr bwMode="auto">
          <a:xfrm>
            <a:off x="3071813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8438" name="Oval 7"/>
          <p:cNvSpPr>
            <a:spLocks noChangeArrowheads="1"/>
          </p:cNvSpPr>
          <p:nvPr/>
        </p:nvSpPr>
        <p:spPr bwMode="auto">
          <a:xfrm>
            <a:off x="2071688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8439" name="Oval 8"/>
          <p:cNvSpPr>
            <a:spLocks noChangeArrowheads="1"/>
          </p:cNvSpPr>
          <p:nvPr/>
        </p:nvSpPr>
        <p:spPr bwMode="auto">
          <a:xfrm>
            <a:off x="1143000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18441" name="Picture 10" descr="boybloope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4786313"/>
            <a:ext cx="10382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6143625" y="6000750"/>
            <a:ext cx="500063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Rectangle 12"/>
          <p:cNvSpPr/>
          <p:nvPr/>
        </p:nvSpPr>
        <p:spPr>
          <a:xfrm rot="20622989">
            <a:off x="973211" y="1101371"/>
            <a:ext cx="185820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يا بطل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Cloud 13">
            <a:hlinkClick r:id="rId7" action="ppaction://hlinksldjump"/>
          </p:cNvPr>
          <p:cNvSpPr/>
          <p:nvPr/>
        </p:nvSpPr>
        <p:spPr>
          <a:xfrm>
            <a:off x="5943601" y="1295400"/>
            <a:ext cx="2819400" cy="19050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بنا إلى السؤال التالي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4372339"/>
      </p:ext>
    </p:extLst>
  </p:cSld>
  <p:clrMapOvr>
    <a:masterClrMapping/>
  </p:clrMapOvr>
  <p:transition advClick="0">
    <p:sndAc>
      <p:stSnd>
        <p:snd r:embed="rId3" name="sound00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6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60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COMP\Desktop\Pictu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8" name="spla5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plash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56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Oval 6"/>
          <p:cNvSpPr>
            <a:spLocks noChangeArrowheads="1"/>
          </p:cNvSpPr>
          <p:nvPr/>
        </p:nvSpPr>
        <p:spPr bwMode="auto">
          <a:xfrm>
            <a:off x="5214938" y="6000750"/>
            <a:ext cx="55721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9461" name="Oval 7"/>
          <p:cNvSpPr>
            <a:spLocks noChangeArrowheads="1"/>
          </p:cNvSpPr>
          <p:nvPr/>
        </p:nvSpPr>
        <p:spPr bwMode="auto">
          <a:xfrm>
            <a:off x="4071938" y="6000750"/>
            <a:ext cx="55721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2928938" y="6000750"/>
            <a:ext cx="55721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9463" name="Oval 9"/>
          <p:cNvSpPr>
            <a:spLocks noChangeArrowheads="1"/>
          </p:cNvSpPr>
          <p:nvPr/>
        </p:nvSpPr>
        <p:spPr bwMode="auto">
          <a:xfrm>
            <a:off x="2071688" y="6000750"/>
            <a:ext cx="55721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9464" name="Oval 10"/>
          <p:cNvSpPr>
            <a:spLocks noChangeArrowheads="1"/>
          </p:cNvSpPr>
          <p:nvPr/>
        </p:nvSpPr>
        <p:spPr bwMode="auto">
          <a:xfrm>
            <a:off x="1143000" y="6000750"/>
            <a:ext cx="55721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26635" name="Picture 11" descr="24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643438"/>
            <a:ext cx="1655763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Oval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156325" y="1844675"/>
            <a:ext cx="2160588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>
                <a:hlinkClick r:id="rId7" action="ppaction://hlinksldjump"/>
              </a:rPr>
              <a:t>حاول مرة أخرى</a:t>
            </a:r>
            <a:endParaRPr lang="en-US"/>
          </a:p>
        </p:txBody>
      </p:sp>
      <p:sp>
        <p:nvSpPr>
          <p:cNvPr id="19467" name="Oval 9"/>
          <p:cNvSpPr>
            <a:spLocks noChangeArrowheads="1"/>
          </p:cNvSpPr>
          <p:nvPr/>
        </p:nvSpPr>
        <p:spPr bwMode="auto">
          <a:xfrm>
            <a:off x="6429375" y="6000750"/>
            <a:ext cx="500063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056135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1 -0.00902 L 0.00711 0.32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38" fill="hold"/>
                                        <p:tgtEl>
                                          <p:spTgt spid="266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38"/>
                </p:tgtEl>
              </p:cMediaNode>
            </p:audio>
          </p:childTnLst>
        </p:cTn>
      </p:par>
    </p:tnLst>
    <p:bldLst>
      <p:bldP spid="235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5" descr="boybloop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148" y="4714307"/>
            <a:ext cx="1104801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228600" y="228600"/>
            <a:ext cx="8658225" cy="2133600"/>
          </a:xfrm>
          <a:prstGeom prst="horizontalScroll">
            <a:avLst>
              <a:gd name="adj" fmla="val 12500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/>
            <a:endParaRPr lang="ar-SA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عملت </a:t>
            </a:r>
            <a:r>
              <a:rPr lang="ar-SA" sz="2400" b="1" dirty="0">
                <a:latin typeface="Traditional Arabic" pitchFamily="18" charset="-78"/>
                <a:cs typeface="Traditional Arabic" pitchFamily="18" charset="-78"/>
              </a:rPr>
              <a:t>دولة معينة على حملات توعية بيئية عام 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2007 الرسم </a:t>
            </a:r>
            <a:r>
              <a:rPr lang="ar-SA" sz="2400" b="1" dirty="0">
                <a:latin typeface="Traditional Arabic" pitchFamily="18" charset="-78"/>
                <a:cs typeface="Traditional Arabic" pitchFamily="18" charset="-78"/>
              </a:rPr>
              <a:t>البياني التالي يعرض </a:t>
            </a:r>
            <a:endParaRPr lang="ar-SA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استخدام الأكياس البلاستيكية قبل </a:t>
            </a:r>
            <a:r>
              <a:rPr lang="ar-SA" sz="2400" b="1" dirty="0">
                <a:latin typeface="Traditional Arabic" pitchFamily="18" charset="-78"/>
                <a:cs typeface="Traditional Arabic" pitchFamily="18" charset="-78"/>
              </a:rPr>
              <a:t>سنة من حملات التوعية وبعد سنة من هذه 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الحملات.</a:t>
            </a:r>
          </a:p>
          <a:p>
            <a:pPr algn="ctr" rtl="1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كيف أثرت حملات التوعية في هذه الدولة على استخدام الأكياس البلاستيكية؟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endParaRPr lang="he-IL" sz="2400" b="1" dirty="0">
              <a:latin typeface="Traditional Arabic" pitchFamily="18" charset="-78"/>
            </a:endParaRPr>
          </a:p>
          <a:p>
            <a:pPr algn="ctr" rtl="1">
              <a:defRPr/>
            </a:pPr>
            <a:endParaRPr lang="he-IL" sz="2400" dirty="0">
              <a:latin typeface="Traditional Arabic" pitchFamily="18" charset="-78"/>
            </a:endParaRPr>
          </a:p>
        </p:txBody>
      </p:sp>
      <p:sp>
        <p:nvSpPr>
          <p:cNvPr id="13" name="מלבן 3">
            <a:hlinkClick r:id="rId3" action="ppaction://hlinksldjump"/>
          </p:cNvPr>
          <p:cNvSpPr/>
          <p:nvPr/>
        </p:nvSpPr>
        <p:spPr>
          <a:xfrm>
            <a:off x="5943600" y="5510215"/>
            <a:ext cx="2214563" cy="11191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قبل حملات التوعية كان عدد استخدام الأكياس البلاستيكية </a:t>
            </a:r>
            <a:r>
              <a:rPr lang="ar-SA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أقل </a:t>
            </a: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من بعد الحملات</a:t>
            </a:r>
            <a:endParaRPr lang="he-IL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sp>
        <p:nvSpPr>
          <p:cNvPr id="14" name="מלבן 4">
            <a:hlinkClick r:id="rId3" action="ppaction://hlinksldjump"/>
          </p:cNvPr>
          <p:cNvSpPr/>
          <p:nvPr/>
        </p:nvSpPr>
        <p:spPr>
          <a:xfrm>
            <a:off x="757237" y="5510216"/>
            <a:ext cx="2214563" cy="11191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لم تؤثر حملات التوعية على عدد استخدام الأكياس البلاستيكية</a:t>
            </a:r>
            <a:endParaRPr lang="he-IL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sp>
        <p:nvSpPr>
          <p:cNvPr id="15" name="מלבן 5">
            <a:hlinkClick r:id="" action="ppaction://hlinkshowjump?jump=nextslide"/>
          </p:cNvPr>
          <p:cNvSpPr/>
          <p:nvPr/>
        </p:nvSpPr>
        <p:spPr>
          <a:xfrm>
            <a:off x="3405187" y="5510215"/>
            <a:ext cx="2214562" cy="11191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بعد حملات التوعية انخفض عدد الأكياس </a:t>
            </a:r>
          </a:p>
          <a:p>
            <a:pPr algn="ct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البلاستيكية المستخدمة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705172"/>
              </p:ext>
            </p:extLst>
          </p:nvPr>
        </p:nvGraphicFramePr>
        <p:xfrm>
          <a:off x="609600" y="2209800"/>
          <a:ext cx="7620000" cy="3258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261914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Users\COMP\Desktop\Pictu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60" name="Brook_Falls_2_preview_naturesounds-c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60721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Oval 4"/>
          <p:cNvSpPr>
            <a:spLocks noChangeArrowheads="1"/>
          </p:cNvSpPr>
          <p:nvPr/>
        </p:nvSpPr>
        <p:spPr bwMode="auto">
          <a:xfrm>
            <a:off x="3000375" y="6000750"/>
            <a:ext cx="5254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1508" name="Oval 5"/>
          <p:cNvSpPr>
            <a:spLocks noChangeArrowheads="1"/>
          </p:cNvSpPr>
          <p:nvPr/>
        </p:nvSpPr>
        <p:spPr bwMode="auto">
          <a:xfrm>
            <a:off x="4143375" y="6000750"/>
            <a:ext cx="5254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2000250" y="6000750"/>
            <a:ext cx="5254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1510" name="Oval 7"/>
          <p:cNvSpPr>
            <a:spLocks noChangeArrowheads="1"/>
          </p:cNvSpPr>
          <p:nvPr/>
        </p:nvSpPr>
        <p:spPr bwMode="auto">
          <a:xfrm>
            <a:off x="1143000" y="6000750"/>
            <a:ext cx="5254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7924800" y="5486400"/>
            <a:ext cx="1008062" cy="5032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1512" name="Oval 9"/>
          <p:cNvSpPr>
            <a:spLocks noChangeArrowheads="1"/>
          </p:cNvSpPr>
          <p:nvPr/>
        </p:nvSpPr>
        <p:spPr bwMode="auto">
          <a:xfrm>
            <a:off x="5286375" y="6000750"/>
            <a:ext cx="5254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31754" name="Picture 10" descr="boylaugh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7" y="4267200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4103688" y="1773238"/>
            <a:ext cx="4716462" cy="3095625"/>
          </a:xfrm>
          <a:prstGeom prst="irregularSeal2">
            <a:avLst/>
          </a:prstGeom>
          <a:noFill/>
          <a:ln w="88900">
            <a:pattFill prst="sphere">
              <a:fgClr>
                <a:srgbClr val="99CC00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rtl="1"/>
            <a:r>
              <a:rPr lang="ar-SA" sz="3600"/>
              <a:t>شكرا لك </a:t>
            </a:r>
          </a:p>
          <a:p>
            <a:pPr algn="ctr" rtl="1"/>
            <a:r>
              <a:rPr lang="ar-SA" sz="3600"/>
              <a:t>   لقد نجحت بعبور النهر </a:t>
            </a:r>
            <a:endParaRPr lang="en-US" sz="3600"/>
          </a:p>
        </p:txBody>
      </p:sp>
      <p:sp>
        <p:nvSpPr>
          <p:cNvPr id="14" name="سهم إلى اليمين 13">
            <a:hlinkHover r:id="" action="ppaction://hlinkshowjump?jump=lastslide"/>
          </p:cNvPr>
          <p:cNvSpPr/>
          <p:nvPr/>
        </p:nvSpPr>
        <p:spPr>
          <a:xfrm>
            <a:off x="7558199" y="152400"/>
            <a:ext cx="1395413" cy="101441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ar-SA"/>
          </a:p>
        </p:txBody>
      </p:sp>
      <p:sp>
        <p:nvSpPr>
          <p:cNvPr id="21516" name="Oval 9"/>
          <p:cNvSpPr>
            <a:spLocks noChangeArrowheads="1"/>
          </p:cNvSpPr>
          <p:nvPr/>
        </p:nvSpPr>
        <p:spPr bwMode="auto">
          <a:xfrm>
            <a:off x="6286500" y="6000750"/>
            <a:ext cx="5254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12329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7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33  L 0.125 0  L 0.177 0  L 0.177 0.06933  L 0.213 0.11867  L 0.177 0.16667  L 0.177 0.236  L 0.125 0.236  L 0.089 0.284  L 0.052 0.236  L 0 0.236  L 0 0.16667  L -0.037 0.11867  L 0 0.06933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60"/>
                </p:tgtEl>
              </p:cMediaNode>
            </p:audio>
          </p:childTnLst>
        </p:cTn>
      </p:par>
    </p:tnLst>
    <p:bldLst>
      <p:bldP spid="31757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COMP\Desktop\Picture1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Brook_Falls_2_preview_naturesounds-c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5643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val 4"/>
          <p:cNvSpPr>
            <a:spLocks noChangeArrowheads="1"/>
          </p:cNvSpPr>
          <p:nvPr/>
        </p:nvSpPr>
        <p:spPr bwMode="auto">
          <a:xfrm>
            <a:off x="1071563" y="5929313"/>
            <a:ext cx="62706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4100" name="Oval 5">
            <a:hlinkClick r:id="rId5" action="ppaction://hlinksldjump">
              <a:snd r:embed="rId6" name="push.wav"/>
            </a:hlinkClick>
          </p:cNvPr>
          <p:cNvSpPr>
            <a:spLocks noChangeArrowheads="1"/>
          </p:cNvSpPr>
          <p:nvPr/>
        </p:nvSpPr>
        <p:spPr bwMode="auto">
          <a:xfrm>
            <a:off x="2143125" y="6000750"/>
            <a:ext cx="6270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4101" name="Oval 6"/>
          <p:cNvSpPr>
            <a:spLocks noChangeArrowheads="1"/>
          </p:cNvSpPr>
          <p:nvPr/>
        </p:nvSpPr>
        <p:spPr bwMode="auto">
          <a:xfrm>
            <a:off x="3143250" y="6000750"/>
            <a:ext cx="6270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4102" name="Oval 7"/>
          <p:cNvSpPr>
            <a:spLocks noChangeArrowheads="1"/>
          </p:cNvSpPr>
          <p:nvPr/>
        </p:nvSpPr>
        <p:spPr bwMode="auto">
          <a:xfrm>
            <a:off x="4143375" y="6000750"/>
            <a:ext cx="6270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5214938" y="6000750"/>
            <a:ext cx="62706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4105" name="Picture 10" descr="boyblooper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714875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6357938" y="6000750"/>
            <a:ext cx="627062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47795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COMP\Desktop\Pictu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2" name="spla8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plash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6143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1214438" y="6000750"/>
            <a:ext cx="444500" cy="4127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2071688" y="6072188"/>
            <a:ext cx="444500" cy="4127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2928938" y="6072188"/>
            <a:ext cx="506412" cy="4286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3929063" y="6000750"/>
            <a:ext cx="496887" cy="4286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2535" name="Oval 8"/>
          <p:cNvSpPr>
            <a:spLocks noChangeArrowheads="1"/>
          </p:cNvSpPr>
          <p:nvPr/>
        </p:nvSpPr>
        <p:spPr bwMode="auto">
          <a:xfrm>
            <a:off x="5072063" y="6000750"/>
            <a:ext cx="487362" cy="4524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auto">
          <a:xfrm>
            <a:off x="7380288" y="5734050"/>
            <a:ext cx="1008062" cy="5032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9704" name="Oval 1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86563" y="642938"/>
            <a:ext cx="1944687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>
                <a:hlinkClick r:id="rId5" action="ppaction://hlinksldjump"/>
              </a:rPr>
              <a:t>حاول مرة اخرى </a:t>
            </a:r>
            <a:endParaRPr lang="en-US"/>
          </a:p>
        </p:txBody>
      </p:sp>
      <p:pic>
        <p:nvPicPr>
          <p:cNvPr id="32781" name="Picture 13" descr="24M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714875"/>
            <a:ext cx="15843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9" name="Oval 7"/>
          <p:cNvSpPr>
            <a:spLocks noChangeArrowheads="1"/>
          </p:cNvSpPr>
          <p:nvPr/>
        </p:nvSpPr>
        <p:spPr bwMode="auto">
          <a:xfrm>
            <a:off x="6143625" y="6000750"/>
            <a:ext cx="496888" cy="4286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0616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78035E-8 L -4.72222E-6 0.33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38" fill="hold"/>
                                        <p:tgtEl>
                                          <p:spTgt spid="327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82"/>
                </p:tgtEl>
              </p:cMediaNode>
            </p:audio>
          </p:childTnLst>
        </p:cTn>
      </p:par>
    </p:tnLst>
    <p:bldLst>
      <p:bldP spid="2970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oun88.wav">
            <a:hlinkClick r:id="" action="ppaction://media"/>
          </p:cNvPr>
          <p:cNvPicPr>
            <a:picLocks noRot="1" noChangeAspect="1"/>
          </p:cNvPicPr>
          <p:nvPr>
            <a:wavAudioFile r:embed="rId1" name="sound002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5" descr="boylaugh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74" y="2590800"/>
            <a:ext cx="3100126" cy="3906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Label1" hidden="1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068638"/>
            <a:ext cx="12255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3048000" y="1828800"/>
            <a:ext cx="5257800" cy="2982069"/>
          </a:xfrm>
          <a:prstGeom prst="wedgeEllipseCallout">
            <a:avLst>
              <a:gd name="adj1" fmla="val -44548"/>
              <a:gd name="adj2" fmla="val 562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شكراً لكم لمساعدتي في عبور النهر</a:t>
            </a:r>
          </a:p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لقد كنتم رائعين</a:t>
            </a:r>
            <a:endParaRPr lang="en-US" sz="44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6127" y="457200"/>
            <a:ext cx="7086600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أحسنتم يا طلاب الصف الخامس «أ»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26923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15"/>
          <p:cNvSpPr>
            <a:spLocks noChangeArrowheads="1"/>
          </p:cNvSpPr>
          <p:nvPr/>
        </p:nvSpPr>
        <p:spPr bwMode="auto">
          <a:xfrm>
            <a:off x="990600" y="457200"/>
            <a:ext cx="7086600" cy="2590799"/>
          </a:xfrm>
          <a:prstGeom prst="horizontalScroll">
            <a:avLst>
              <a:gd name="adj" fmla="val 12500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>
              <a:defRPr/>
            </a:pPr>
            <a:endParaRPr lang="en-US" sz="2800"/>
          </a:p>
        </p:txBody>
      </p:sp>
      <p:pic>
        <p:nvPicPr>
          <p:cNvPr id="5123" name="Picture 17" descr="boybloop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500563"/>
            <a:ext cx="1071562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مستطيل 9"/>
          <p:cNvSpPr>
            <a:spLocks noChangeArrowheads="1"/>
          </p:cNvSpPr>
          <p:nvPr/>
        </p:nvSpPr>
        <p:spPr bwMode="auto">
          <a:xfrm>
            <a:off x="1295400" y="1152434"/>
            <a:ext cx="6781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4000" b="1" dirty="0">
                <a:latin typeface="Traditional Arabic" pitchFamily="18" charset="-78"/>
                <a:cs typeface="Traditional Arabic" pitchFamily="18" charset="-78"/>
              </a:rPr>
              <a:t>من الحلول المقترحة للحد من تلوث البيئة </a:t>
            </a:r>
          </a:p>
          <a:p>
            <a:pPr algn="ctr" rtl="1">
              <a:defRPr/>
            </a:pPr>
            <a:r>
              <a:rPr lang="ar-SA" sz="4000" b="1" dirty="0">
                <a:latin typeface="Traditional Arabic" pitchFamily="18" charset="-78"/>
                <a:cs typeface="Traditional Arabic" pitchFamily="18" charset="-78"/>
              </a:rPr>
              <a:t>بسبب النفايات البلاستيكية هو: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מלבן 2">
            <a:hlinkClick r:id="" action="ppaction://hlinkshowjump?jump=nextslide"/>
          </p:cNvPr>
          <p:cNvSpPr/>
          <p:nvPr/>
        </p:nvSpPr>
        <p:spPr>
          <a:xfrm>
            <a:off x="1832986" y="4572000"/>
            <a:ext cx="2232025" cy="714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dirty="0"/>
              <a:t>جميع الإجابات صحيحة</a:t>
            </a:r>
            <a:endParaRPr lang="he-IL" dirty="0"/>
          </a:p>
        </p:txBody>
      </p:sp>
      <p:sp>
        <p:nvSpPr>
          <p:cNvPr id="12" name="מלבן 3">
            <a:hlinkClick r:id="rId3" action="ppaction://hlinksldjump"/>
          </p:cNvPr>
          <p:cNvSpPr/>
          <p:nvPr/>
        </p:nvSpPr>
        <p:spPr>
          <a:xfrm>
            <a:off x="1857375" y="3643313"/>
            <a:ext cx="2214563" cy="714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dirty="0"/>
              <a:t>إعادة ستخدام المنتجات البلاستيكية</a:t>
            </a:r>
            <a:endParaRPr lang="he-IL" dirty="0"/>
          </a:p>
        </p:txBody>
      </p:sp>
      <p:sp>
        <p:nvSpPr>
          <p:cNvPr id="13" name="מלבן 4">
            <a:hlinkClick r:id="rId3" action="ppaction://hlinksldjump"/>
          </p:cNvPr>
          <p:cNvSpPr/>
          <p:nvPr/>
        </p:nvSpPr>
        <p:spPr>
          <a:xfrm>
            <a:off x="5286375" y="4572000"/>
            <a:ext cx="2214563" cy="714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dirty="0"/>
              <a:t>استبدال أكياس النايلون بأكياس من قماش</a:t>
            </a:r>
            <a:endParaRPr lang="he-IL" dirty="0"/>
          </a:p>
        </p:txBody>
      </p:sp>
      <p:sp>
        <p:nvSpPr>
          <p:cNvPr id="14" name="מלבן 5">
            <a:hlinkClick r:id="rId3" action="ppaction://hlinksldjump"/>
          </p:cNvPr>
          <p:cNvSpPr/>
          <p:nvPr/>
        </p:nvSpPr>
        <p:spPr>
          <a:xfrm>
            <a:off x="5286375" y="3628593"/>
            <a:ext cx="2214563" cy="714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dirty="0"/>
              <a:t>استحداث المنتجات البلاستيكية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80294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OMP\Desktop\Pictur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Brook_Falls_2_preview_naturesounds-c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5572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Oval 2"/>
          <p:cNvSpPr>
            <a:spLocks noChangeArrowheads="1"/>
          </p:cNvSpPr>
          <p:nvPr/>
        </p:nvSpPr>
        <p:spPr bwMode="auto">
          <a:xfrm>
            <a:off x="1143000" y="5929313"/>
            <a:ext cx="627063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6148" name="Oval 4">
            <a:hlinkClick r:id="rId6" action="ppaction://hlinksldjump">
              <a:snd r:embed="rId7" name="push.wav"/>
            </a:hlinkClick>
          </p:cNvPr>
          <p:cNvSpPr>
            <a:spLocks noChangeArrowheads="1"/>
          </p:cNvSpPr>
          <p:nvPr/>
        </p:nvSpPr>
        <p:spPr bwMode="auto">
          <a:xfrm>
            <a:off x="3214688" y="5929313"/>
            <a:ext cx="627062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286250" y="5929313"/>
            <a:ext cx="627063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5429250" y="5929313"/>
            <a:ext cx="627063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6152" name="Picture 8" descr="boybloope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4714875"/>
            <a:ext cx="10382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0"/>
          <p:cNvSpPr>
            <a:spLocks noChangeArrowheads="1"/>
          </p:cNvSpPr>
          <p:nvPr/>
        </p:nvSpPr>
        <p:spPr bwMode="auto">
          <a:xfrm>
            <a:off x="2143125" y="5929313"/>
            <a:ext cx="582613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6154" name="Oval 6"/>
          <p:cNvSpPr>
            <a:spLocks noChangeArrowheads="1"/>
          </p:cNvSpPr>
          <p:nvPr/>
        </p:nvSpPr>
        <p:spPr bwMode="auto">
          <a:xfrm>
            <a:off x="6429375" y="5929313"/>
            <a:ext cx="627063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2" name="Cloud 1">
            <a:hlinkClick r:id="rId9" action="ppaction://hlinksldjump"/>
          </p:cNvPr>
          <p:cNvSpPr/>
          <p:nvPr/>
        </p:nvSpPr>
        <p:spPr>
          <a:xfrm>
            <a:off x="5943601" y="1295400"/>
            <a:ext cx="2819400" cy="19050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بنا إلى السؤال التالي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 rot="20622989">
            <a:off x="362467" y="1101371"/>
            <a:ext cx="307968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إجابة صحيحة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4735658"/>
      </p:ext>
    </p:extLst>
  </p:cSld>
  <p:clrMapOvr>
    <a:masterClrMapping/>
  </p:clrMapOvr>
  <p:transition advClick="0">
    <p:sndAc>
      <p:stSnd>
        <p:snd r:embed="rId3" name="sound00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COMP\Desktop\Pictur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5" name="spla409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plash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5572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1000125" y="6000750"/>
            <a:ext cx="566738" cy="4032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7172" name="Oval 3"/>
          <p:cNvSpPr>
            <a:spLocks noChangeArrowheads="1"/>
          </p:cNvSpPr>
          <p:nvPr/>
        </p:nvSpPr>
        <p:spPr bwMode="auto">
          <a:xfrm>
            <a:off x="3071813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7173" name="Oval 4"/>
          <p:cNvSpPr>
            <a:spLocks noChangeArrowheads="1"/>
          </p:cNvSpPr>
          <p:nvPr/>
        </p:nvSpPr>
        <p:spPr bwMode="auto">
          <a:xfrm>
            <a:off x="4071938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5214938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071688" y="6000750"/>
            <a:ext cx="520700" cy="4032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10250" name="Picture 10" descr="24M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714875"/>
            <a:ext cx="148431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Oval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732588" y="1412875"/>
            <a:ext cx="1800225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>
                <a:hlinkClick r:id="rId7" action="ppaction://hlinksldjump"/>
              </a:rPr>
              <a:t>حاول مرة اخرى </a:t>
            </a:r>
            <a:endParaRPr lang="en-US"/>
          </a:p>
        </p:txBody>
      </p:sp>
      <p:sp>
        <p:nvSpPr>
          <p:cNvPr id="7179" name="Oval 5"/>
          <p:cNvSpPr>
            <a:spLocks noChangeArrowheads="1"/>
          </p:cNvSpPr>
          <p:nvPr/>
        </p:nvSpPr>
        <p:spPr bwMode="auto">
          <a:xfrm>
            <a:off x="6429375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387679"/>
      </p:ext>
    </p:extLst>
  </p:cSld>
  <p:clrMapOvr>
    <a:masterClrMapping/>
  </p:clrMapOvr>
  <p:transition advClick="0">
    <p:sndAc>
      <p:stSnd>
        <p:snd r:embed="rId1" name="spla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2601E-6 L -1.94444E-6 0.301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38" fill="hold"/>
                                        <p:tgtEl>
                                          <p:spTgt spid="102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5"/>
                </p:tgtEl>
              </p:cMediaNode>
            </p:audio>
          </p:childTnLst>
        </p:cTn>
      </p:par>
    </p:tnLst>
    <p:bldLst>
      <p:bldP spid="92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 descr="boybloop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787" y="4357688"/>
            <a:ext cx="1116013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14"/>
          <p:cNvSpPr txBox="1">
            <a:spLocks noChangeArrowheads="1"/>
          </p:cNvSpPr>
          <p:nvPr/>
        </p:nvSpPr>
        <p:spPr bwMode="auto">
          <a:xfrm>
            <a:off x="3276600" y="4508500"/>
            <a:ext cx="1674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מלבן 2">
            <a:hlinkClick r:id="rId3" action="ppaction://hlinksldjump"/>
          </p:cNvPr>
          <p:cNvSpPr/>
          <p:nvPr/>
        </p:nvSpPr>
        <p:spPr>
          <a:xfrm>
            <a:off x="5530850" y="3429000"/>
            <a:ext cx="2546350" cy="10017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لأن الأكياس البلاستيكية تتحلل في المياه</a:t>
            </a:r>
            <a:endParaRPr lang="he-IL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sp>
        <p:nvSpPr>
          <p:cNvPr id="10" name="מלבן 3">
            <a:hlinkClick r:id="rId3" action="ppaction://hlinksldjump"/>
          </p:cNvPr>
          <p:cNvSpPr/>
          <p:nvPr/>
        </p:nvSpPr>
        <p:spPr>
          <a:xfrm>
            <a:off x="1288833" y="3429000"/>
            <a:ext cx="2532495" cy="10017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ct val="50000"/>
              </a:spcBef>
            </a:pPr>
            <a:r>
              <a:rPr lang="ar-SA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لأن </a:t>
            </a: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الكائنات التي في التصريف تتغذى على الأكياس البلاستيكية</a:t>
            </a:r>
            <a:endParaRPr lang="en-US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מלבן 4">
            <a:hlinkClick r:id="" action="ppaction://hlinkshowjump?jump=nextslide"/>
          </p:cNvPr>
          <p:cNvSpPr/>
          <p:nvPr/>
        </p:nvSpPr>
        <p:spPr>
          <a:xfrm>
            <a:off x="5530850" y="4859554"/>
            <a:ext cx="2546350" cy="9223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لأن</a:t>
            </a:r>
            <a:r>
              <a:rPr lang="he-IL" b="1" dirty="0">
                <a:solidFill>
                  <a:schemeClr val="tx1"/>
                </a:solidFill>
                <a:latin typeface="Traditional Arabic" pitchFamily="18" charset="-78"/>
              </a:rPr>
              <a:t> </a:t>
            </a: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الأكياس البلاستيكية تعمل على</a:t>
            </a:r>
          </a:p>
          <a:p>
            <a:pPr algn="ct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سد شبكات التصريف</a:t>
            </a:r>
            <a:endParaRPr lang="he-IL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sp>
        <p:nvSpPr>
          <p:cNvPr id="12" name="מלבן 5">
            <a:hlinkClick r:id="rId3" action="ppaction://hlinksldjump"/>
          </p:cNvPr>
          <p:cNvSpPr/>
          <p:nvPr/>
        </p:nvSpPr>
        <p:spPr>
          <a:xfrm>
            <a:off x="1281906" y="4829174"/>
            <a:ext cx="2539422" cy="10017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لأن الأكياس البلاستيكية تلوث المياه</a:t>
            </a:r>
            <a:endParaRPr lang="he-IL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228600" y="380999"/>
            <a:ext cx="8534400" cy="2858507"/>
          </a:xfrm>
          <a:prstGeom prst="horizontalScroll">
            <a:avLst>
              <a:gd name="adj" fmla="val 12500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فرضت دولة معينة حظراً تاماً على جميع الأكياس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البلاستيكية </a:t>
            </a:r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الرقيقة عام 2002، </a:t>
            </a:r>
            <a:endParaRPr lang="ar-SA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spcBef>
                <a:spcPct val="50000"/>
              </a:spcBef>
            </a:pP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وذلك </a:t>
            </a:r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بعدما تبين أنها المسبب الرئيسي للفيضانات التي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حدثت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spcBef>
                <a:spcPct val="50000"/>
              </a:spcBef>
            </a:pPr>
            <a:r>
              <a:rPr lang="ar-SA" sz="2800" b="1" dirty="0">
                <a:latin typeface="Traditional Arabic" pitchFamily="18" charset="-78"/>
                <a:cs typeface="Traditional Arabic" pitchFamily="18" charset="-78"/>
              </a:rPr>
              <a:t>فكيف ممكن أن تسبب هذه الأكياس البلاستيكية في الفيضانات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؟</a:t>
            </a:r>
            <a:endParaRPr lang="ar-SA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04940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COMP\Desktop\Pictur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Brook_Falls_2_preview_naturesounds-c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5643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Oval 2"/>
          <p:cNvSpPr>
            <a:spLocks noChangeArrowheads="1"/>
          </p:cNvSpPr>
          <p:nvPr/>
        </p:nvSpPr>
        <p:spPr bwMode="auto">
          <a:xfrm>
            <a:off x="1071563" y="5929313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9220" name="Oval 4">
            <a:hlinkClick r:id="rId6" action="ppaction://hlinksldjump">
              <a:snd r:embed="rId7" name="push.wav"/>
            </a:hlinkClick>
          </p:cNvPr>
          <p:cNvSpPr>
            <a:spLocks noChangeArrowheads="1"/>
          </p:cNvSpPr>
          <p:nvPr/>
        </p:nvSpPr>
        <p:spPr bwMode="auto">
          <a:xfrm>
            <a:off x="4214813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429250" y="6000750"/>
            <a:ext cx="500063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9223" name="Picture 7" descr="boybloope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786313"/>
            <a:ext cx="10382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071688" y="6000750"/>
            <a:ext cx="555625" cy="43338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3143250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9226" name="Oval 5"/>
          <p:cNvSpPr>
            <a:spLocks noChangeArrowheads="1"/>
          </p:cNvSpPr>
          <p:nvPr/>
        </p:nvSpPr>
        <p:spPr bwMode="auto">
          <a:xfrm>
            <a:off x="6500813" y="6000750"/>
            <a:ext cx="555625" cy="450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Rectangle 12"/>
          <p:cNvSpPr/>
          <p:nvPr/>
        </p:nvSpPr>
        <p:spPr>
          <a:xfrm rot="20622989">
            <a:off x="435404" y="1101371"/>
            <a:ext cx="293381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أحسنت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إجابة موفقة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Cloud 13">
            <a:hlinkClick r:id="rId9" action="ppaction://hlinksldjump"/>
          </p:cNvPr>
          <p:cNvSpPr/>
          <p:nvPr/>
        </p:nvSpPr>
        <p:spPr>
          <a:xfrm>
            <a:off x="5943601" y="1417725"/>
            <a:ext cx="2819400" cy="19050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هيا بنا إلى السؤال التالي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1136519"/>
      </p:ext>
    </p:extLst>
  </p:cSld>
  <p:clrMapOvr>
    <a:masterClrMapping/>
  </p:clrMapOvr>
  <p:transition advClick="0">
    <p:sndAc>
      <p:stSnd>
        <p:snd r:embed="rId3" name="sound00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2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COMP\Desktop\Pictur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9" name="spla1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plash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5643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Oval 2"/>
          <p:cNvSpPr>
            <a:spLocks noChangeArrowheads="1"/>
          </p:cNvSpPr>
          <p:nvPr/>
        </p:nvSpPr>
        <p:spPr bwMode="auto">
          <a:xfrm>
            <a:off x="1143000" y="5929313"/>
            <a:ext cx="484188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4429125" y="5929313"/>
            <a:ext cx="484188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500688" y="5929313"/>
            <a:ext cx="484187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0247" name="Oval 9"/>
          <p:cNvSpPr>
            <a:spLocks noChangeArrowheads="1"/>
          </p:cNvSpPr>
          <p:nvPr/>
        </p:nvSpPr>
        <p:spPr bwMode="auto">
          <a:xfrm>
            <a:off x="3286125" y="5929313"/>
            <a:ext cx="484188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0248" name="Oval 10"/>
          <p:cNvSpPr>
            <a:spLocks noChangeArrowheads="1"/>
          </p:cNvSpPr>
          <p:nvPr/>
        </p:nvSpPr>
        <p:spPr bwMode="auto">
          <a:xfrm>
            <a:off x="2143125" y="5929313"/>
            <a:ext cx="484188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pic>
        <p:nvPicPr>
          <p:cNvPr id="19467" name="Picture 11" descr="24M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4714875"/>
            <a:ext cx="17272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Oval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156325" y="1989138"/>
            <a:ext cx="2232025" cy="122396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>
              <a:defRPr/>
            </a:pPr>
            <a:r>
              <a:rPr lang="ar-SA" dirty="0">
                <a:hlinkClick r:id="rId6" action="ppaction://hlinksldjump"/>
              </a:rPr>
              <a:t>حاول مرة اخرى </a:t>
            </a:r>
            <a:endParaRPr lang="en-US" dirty="0"/>
          </a:p>
        </p:txBody>
      </p:sp>
      <p:sp>
        <p:nvSpPr>
          <p:cNvPr id="10251" name="Oval 4"/>
          <p:cNvSpPr>
            <a:spLocks noChangeArrowheads="1"/>
          </p:cNvSpPr>
          <p:nvPr/>
        </p:nvSpPr>
        <p:spPr bwMode="auto">
          <a:xfrm>
            <a:off x="6500813" y="5929313"/>
            <a:ext cx="484187" cy="52228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983538" y="5381625"/>
            <a:ext cx="1008062" cy="619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3263712"/>
      </p:ext>
    </p:extLst>
  </p:cSld>
  <p:clrMapOvr>
    <a:masterClrMapping/>
  </p:clrMapOvr>
  <p:transition advClick="0">
    <p:sndAc>
      <p:stSnd>
        <p:snd r:embed="rId1" name="spla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38" fill="hold"/>
                                        <p:tgtEl>
                                          <p:spTgt spid="194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9"/>
                </p:tgtEl>
              </p:cMediaNode>
            </p:audio>
          </p:childTnLst>
        </p:cTn>
      </p:par>
    </p:tnLst>
    <p:bldLst>
      <p:bldP spid="143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6" descr="boybloop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4429125"/>
            <a:ext cx="1081087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1785938" y="457200"/>
            <a:ext cx="5967412" cy="2857500"/>
          </a:xfrm>
          <a:prstGeom prst="horizontalScroll">
            <a:avLst>
              <a:gd name="adj" fmla="val 12500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هل يمكن صناعة مواد شبيه لمادة البلاستيك من </a:t>
            </a:r>
          </a:p>
          <a:p>
            <a:pPr algn="ctr"/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مواد أخرى غير النفط؟</a:t>
            </a: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מלבן 2">
            <a:hlinkClick r:id="rId3" action="ppaction://hlinksldjump"/>
          </p:cNvPr>
          <p:cNvSpPr/>
          <p:nvPr/>
        </p:nvSpPr>
        <p:spPr>
          <a:xfrm>
            <a:off x="1447800" y="3652838"/>
            <a:ext cx="290988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يمكن صناعة البلاستيك من المعادن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6" name="מלבן 3">
            <a:hlinkClick r:id="rId3" action="ppaction://hlinksldjump"/>
          </p:cNvPr>
          <p:cNvSpPr/>
          <p:nvPr/>
        </p:nvSpPr>
        <p:spPr>
          <a:xfrm>
            <a:off x="4769644" y="3652838"/>
            <a:ext cx="290988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لا، لا يمكن صناعة البلاستيك من مادة اخرى غير </a:t>
            </a:r>
            <a:r>
              <a:rPr lang="ar-SA" b="1" dirty="0" smtClean="0">
                <a:solidFill>
                  <a:schemeClr val="tx1"/>
                </a:solidFill>
                <a:latin typeface="Arial" charset="0"/>
              </a:rPr>
              <a:t>النفط</a:t>
            </a:r>
            <a:endParaRPr lang="en-US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מלבן 4">
            <a:hlinkClick r:id="" action="ppaction://hlinkshowjump?jump=nextslide"/>
          </p:cNvPr>
          <p:cNvSpPr/>
          <p:nvPr/>
        </p:nvSpPr>
        <p:spPr>
          <a:xfrm>
            <a:off x="1447800" y="4724400"/>
            <a:ext cx="290988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نعم، يمكن صناعة مادة البلاستيك من</a:t>
            </a:r>
          </a:p>
          <a:p>
            <a:pPr algn="ctr" rtl="1">
              <a:spcBef>
                <a:spcPct val="50000"/>
              </a:spcBef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مواد أخرى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8" name="מלבן 5">
            <a:hlinkClick r:id="rId3" action="ppaction://hlinksldjump"/>
          </p:cNvPr>
          <p:cNvSpPr/>
          <p:nvPr/>
        </p:nvSpPr>
        <p:spPr>
          <a:xfrm>
            <a:off x="4733925" y="4724400"/>
            <a:ext cx="290988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ar-SA" b="1" dirty="0">
                <a:solidFill>
                  <a:schemeClr val="tx1"/>
                </a:solidFill>
                <a:latin typeface="Arial" charset="0"/>
              </a:rPr>
              <a:t>البلاستيك مادة طبيعية، لا تصنّع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45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עיצוב ברירת מחדל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עיצוב ברירת מחדל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</TotalTime>
  <Words>417</Words>
  <Application>Microsoft Office PowerPoint</Application>
  <PresentationFormat>On-screen Show (4:3)</PresentationFormat>
  <Paragraphs>80</Paragraphs>
  <Slides>21</Slides>
  <Notes>2</Notes>
  <HiddenSlides>0</HiddenSlides>
  <MMClips>14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57</cp:revision>
  <dcterms:created xsi:type="dcterms:W3CDTF">2013-03-01T23:08:24Z</dcterms:created>
  <dcterms:modified xsi:type="dcterms:W3CDTF">2013-05-06T21:15:37Z</dcterms:modified>
</cp:coreProperties>
</file>