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6"/>
  </p:notesMasterIdLst>
  <p:sldIdLst>
    <p:sldId id="256" r:id="rId2"/>
    <p:sldId id="257" r:id="rId3"/>
    <p:sldId id="289" r:id="rId4"/>
    <p:sldId id="29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7497"/>
    <a:srgbClr val="ECE7F1"/>
    <a:srgbClr val="F8EDE0"/>
    <a:srgbClr val="EDEBEC"/>
    <a:srgbClr val="FDDBE5"/>
    <a:srgbClr val="CCECFF"/>
    <a:srgbClr val="D59801"/>
    <a:srgbClr val="EEDEEA"/>
    <a:srgbClr val="956B01"/>
  </p:clrMru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نمط متوسط 4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008BDD6-6C0B-46C2-8007-458B7B7E295F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900DD10-0C2A-4323-AC58-CD1A4BECDCB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il/url?sa=i&amp;rct=j&amp;q=&amp;esrc=s&amp;frm=1&amp;source=images&amp;cd=&amp;cad=rja&amp;docid=efGc3hbA01AhvM&amp;tbnid=b_EuBLjuZjueIM:&amp;ved=0CAUQjRw&amp;url=http://www.westone.wa.gov.au/k-12lrcd/learning_areas/bio_science/bio2b/content/cell1/html/cc1_01.html&amp;ei=abZ6UaS1J5HUsgbTwYHYDQ&amp;psig=AFQjCNGTplPoeJtbGeVEfuiaYRYqviF4Iw&amp;ust=1367082843696486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.il/url?sa=i&amp;rct=j&amp;q=&amp;esrc=s&amp;frm=1&amp;source=images&amp;cd=&amp;cad=rja&amp;docid=ChUrHV-PmjblsM&amp;tbnid=p1HwPhXWygSJvM:&amp;ved=0CAUQjRw&amp;url=http://www.ouwenelen.nl/viewtopic.php?f=25&amp;t=481&amp;start=150&amp;ei=8LZ6Ubq8GYOWtAbMsYHgBg&amp;psig=AFQjCNGTplPoeJtbGeVEfuiaYRYqviF4Iw&amp;ust=136708284369648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4"/>
          <p:cNvSpPr txBox="1"/>
          <p:nvPr/>
        </p:nvSpPr>
        <p:spPr>
          <a:xfrm>
            <a:off x="1785918" y="928670"/>
            <a:ext cx="7053364" cy="60324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العارضة مُعدة لطلاب </a:t>
            </a:r>
            <a:r>
              <a:rPr lang="ar-AE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الصف السادس(أ</a:t>
            </a:r>
            <a:r>
              <a:rPr lang="ar-AE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)</a:t>
            </a:r>
            <a:endParaRPr lang="ar-SA" sz="4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ar-S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مدرسة الرازي الابتدائية</a:t>
            </a:r>
          </a:p>
          <a:p>
            <a:pPr algn="ctr">
              <a:lnSpc>
                <a:spcPct val="150000"/>
              </a:lnSpc>
            </a:pPr>
            <a:r>
              <a:rPr lang="ar-S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إعداد: شيماء </a:t>
            </a:r>
            <a:r>
              <a:rPr lang="ar-SA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اغباري</a:t>
            </a:r>
            <a:r>
              <a:rPr lang="ar-AE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ه</a:t>
            </a:r>
          </a:p>
          <a:p>
            <a:pPr algn="ctr">
              <a:lnSpc>
                <a:spcPct val="150000"/>
              </a:lnSpc>
            </a:pPr>
            <a:r>
              <a:rPr lang="ar-AE" sz="36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الدرس رقم 7</a:t>
            </a:r>
          </a:p>
          <a:p>
            <a:pPr algn="ctr">
              <a:lnSpc>
                <a:spcPct val="150000"/>
              </a:lnSpc>
            </a:pPr>
            <a:r>
              <a:rPr lang="ar-AE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ضمن مشروع التخرج</a:t>
            </a:r>
            <a:endParaRPr lang="ar-SA" sz="3600" b="1" dirty="0" smtClean="0">
              <a:ln w="10160">
                <a:solidFill>
                  <a:schemeClr val="accent1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he-IL" sz="4000" dirty="0" smtClean="0">
              <a:latin typeface="David" pitchFamily="34" charset="-79"/>
              <a:cs typeface="David" pitchFamily="34" charset="-79"/>
            </a:endParaRPr>
          </a:p>
          <a:p>
            <a:pPr algn="ctr"/>
            <a:endParaRPr lang="he-IL" sz="4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187624" y="6165304"/>
            <a:ext cx="25651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*رمز لملاحظات المعلم.</a:t>
            </a:r>
            <a:endParaRPr lang="ar-SA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1026" name="Picture 2" descr="C:\Users\win7\Pictures\blueFig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725144"/>
            <a:ext cx="2376264" cy="21328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Picture 7" descr="http://www.westone.wa.gov.au/k-12lrcd/learning_areas/bio_science/bio2b/content/cell1/images/aw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492896"/>
            <a:ext cx="7776864" cy="4365104"/>
          </a:xfrm>
          <a:prstGeom prst="rect">
            <a:avLst/>
          </a:prstGeom>
          <a:noFill/>
        </p:spPr>
      </p:pic>
      <p:sp>
        <p:nvSpPr>
          <p:cNvPr id="4" name="Rectangle 8"/>
          <p:cNvSpPr/>
          <p:nvPr/>
        </p:nvSpPr>
        <p:spPr>
          <a:xfrm>
            <a:off x="7956376" y="5589240"/>
            <a:ext cx="9361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6395" name="Picture 11" descr="http://artfiles.art.com/5/p/LRG/26/2688/JALUD00Z/rich-reid-grizzly-bear-ursus-arctos-fishing-at-brook-falls-katmai-national-park-alask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32656"/>
            <a:ext cx="38100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مستطيل 10"/>
          <p:cNvSpPr/>
          <p:nvPr/>
        </p:nvSpPr>
        <p:spPr>
          <a:xfrm>
            <a:off x="6021045" y="6334780"/>
            <a:ext cx="29578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*</a:t>
            </a:r>
            <a:r>
              <a:rPr lang="ar-AE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إجراء مراجعة عن علاقة مفترس وفريسة</a:t>
            </a:r>
            <a:endParaRPr lang="ar-SA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2" name="مستطيل 11"/>
          <p:cNvSpPr/>
          <p:nvPr/>
        </p:nvSpPr>
        <p:spPr>
          <a:xfrm rot="20183257">
            <a:off x="-21192" y="1001819"/>
            <a:ext cx="4934364" cy="11079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28575">
            <a:noFill/>
            <a:prstDash val="lgDashDotDot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97497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علاقة مفترس وفريسة</a:t>
            </a:r>
            <a:endParaRPr lang="ar-SA" sz="6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697497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907704" y="1988840"/>
            <a:ext cx="5400600" cy="646331"/>
          </a:xfrm>
          <a:prstGeom prst="rect">
            <a:avLst/>
          </a:prstGeom>
          <a:ln w="38100"/>
          <a:effectLst>
            <a:glow rad="101600">
              <a:schemeClr val="accent5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علاقة مفترس وفريسة</a:t>
            </a:r>
            <a:endParaRPr lang="ar-SA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7956376" y="5589240"/>
            <a:ext cx="9361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195736" y="404664"/>
            <a:ext cx="475252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/>
          <a:effectLst>
            <a:glow rad="101600">
              <a:schemeClr val="accent5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حيوان يتغذى على حيوان آخر</a:t>
            </a:r>
            <a:endParaRPr lang="ar-SA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987824" y="4221088"/>
            <a:ext cx="324036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/>
          <a:effectLst>
            <a:glow rad="101600">
              <a:schemeClr val="accent5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سلسلة غذاء</a:t>
            </a:r>
            <a:endParaRPr lang="ar-SA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611560" y="5877272"/>
            <a:ext cx="7488832" cy="646331"/>
          </a:xfrm>
          <a:prstGeom prst="rect">
            <a:avLst/>
          </a:prstGeom>
          <a:solidFill>
            <a:srgbClr val="F8EDE0"/>
          </a:solidFill>
          <a:ln w="38100"/>
          <a:effectLst>
            <a:glow rad="101600">
              <a:schemeClr val="accent5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الكائنات الحية تتعلق </a:t>
            </a:r>
            <a:r>
              <a:rPr lang="ar-AE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ببعضها</a:t>
            </a:r>
            <a:r>
              <a:rPr lang="ar-AE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البعض لضمان بقائها</a:t>
            </a:r>
            <a:endParaRPr lang="ar-SA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cxnSp>
        <p:nvCxnSpPr>
          <p:cNvPr id="11" name="رابط كسهم مستقيم 10"/>
          <p:cNvCxnSpPr>
            <a:stCxn id="4" idx="2"/>
            <a:endCxn id="9" idx="0"/>
          </p:cNvCxnSpPr>
          <p:nvPr/>
        </p:nvCxnSpPr>
        <p:spPr>
          <a:xfrm>
            <a:off x="4608004" y="2635171"/>
            <a:ext cx="0" cy="1585917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/>
          <p:nvPr/>
        </p:nvCxnSpPr>
        <p:spPr>
          <a:xfrm>
            <a:off x="4644008" y="5085184"/>
            <a:ext cx="0" cy="792088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/>
          <p:nvPr/>
        </p:nvCxnSpPr>
        <p:spPr>
          <a:xfrm>
            <a:off x="4572000" y="1196752"/>
            <a:ext cx="0" cy="792088"/>
          </a:xfrm>
          <a:prstGeom prst="straightConnector1">
            <a:avLst/>
          </a:prstGeom>
          <a:ln w="76200">
            <a:solidFill>
              <a:srgbClr val="69749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مستطيل 21"/>
          <p:cNvSpPr/>
          <p:nvPr/>
        </p:nvSpPr>
        <p:spPr>
          <a:xfrm>
            <a:off x="4798570" y="1196752"/>
            <a:ext cx="87075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3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تسمى</a:t>
            </a:r>
            <a:endParaRPr lang="ar-SA" sz="3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4644008" y="2996952"/>
            <a:ext cx="381642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28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سلسلة الكائنات الحية التي تتغذى على بعضها تسمى</a:t>
            </a:r>
            <a:endParaRPr lang="ar-SA" sz="28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3995936" y="5157192"/>
            <a:ext cx="381642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28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بسبب علاقات التغذية</a:t>
            </a:r>
            <a:endParaRPr lang="ar-SA" sz="28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0" grpId="0" animBg="1"/>
      <p:bldP spid="22" grpId="0"/>
      <p:bldP spid="23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ذو زوايا قطرية مستديرة 3"/>
          <p:cNvSpPr/>
          <p:nvPr/>
        </p:nvSpPr>
        <p:spPr>
          <a:xfrm>
            <a:off x="1115616" y="332656"/>
            <a:ext cx="7056784" cy="2860358"/>
          </a:xfrm>
          <a:prstGeom prst="round2DiagRect">
            <a:avLst/>
          </a:prstGeom>
          <a:solidFill>
            <a:srgbClr val="ECE7F1"/>
          </a:solidFill>
          <a:ln w="38100">
            <a:solidFill>
              <a:schemeClr val="accent2">
                <a:lumMod val="75000"/>
              </a:schemeClr>
            </a:solidFill>
            <a:prstDash val="lgDashDotDot"/>
          </a:ln>
          <a:scene3d>
            <a:camera prst="perspectiveRight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لذلك بقاء أو انقراض حيوان أو نبات من البيئة الحياتية قد يؤثر على الكائنات </a:t>
            </a:r>
            <a:r>
              <a:rPr lang="ar-AE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الاخرى.</a:t>
            </a:r>
            <a:r>
              <a:rPr lang="ar-A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endParaRPr lang="ar-SA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7956376" y="5589240"/>
            <a:ext cx="11876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4035" name="Picture 3" descr="C:\Users\win7\Pictures\10_11_BioDivers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01008"/>
            <a:ext cx="7560840" cy="3140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1728</TotalTime>
  <Words>84</Words>
  <Application>Microsoft Office PowerPoint</Application>
  <PresentationFormat>عرض على الشاشة (3:4)‏</PresentationFormat>
  <Paragraphs>19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مشربية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מוחמד</cp:lastModifiedBy>
  <cp:revision>148</cp:revision>
  <dcterms:created xsi:type="dcterms:W3CDTF">2012-11-29T15:58:54Z</dcterms:created>
  <dcterms:modified xsi:type="dcterms:W3CDTF">2013-04-29T09:37:36Z</dcterms:modified>
</cp:coreProperties>
</file>