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89" r:id="rId4"/>
    <p:sldId id="290" r:id="rId5"/>
    <p:sldId id="266" r:id="rId6"/>
    <p:sldId id="272" r:id="rId7"/>
    <p:sldId id="286" r:id="rId8"/>
    <p:sldId id="287" r:id="rId9"/>
    <p:sldId id="273" r:id="rId10"/>
    <p:sldId id="275" r:id="rId11"/>
    <p:sldId id="280" r:id="rId12"/>
    <p:sldId id="277" r:id="rId13"/>
    <p:sldId id="288" r:id="rId14"/>
    <p:sldId id="291" r:id="rId15"/>
    <p:sldId id="292" r:id="rId16"/>
    <p:sldId id="285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497"/>
    <a:srgbClr val="ECE7F1"/>
    <a:srgbClr val="F8EDE0"/>
    <a:srgbClr val="EDEBEC"/>
    <a:srgbClr val="FDDBE5"/>
    <a:srgbClr val="CCECFF"/>
    <a:srgbClr val="D59801"/>
    <a:srgbClr val="EEDEEA"/>
    <a:srgbClr val="956B01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08BDD6-6C0B-46C2-8007-458B7B7E295F}" type="datetimeFigureOut">
              <a:rPr lang="he-IL" smtClean="0"/>
              <a:pPr/>
              <a:t>י"ז/אייר/תשע"ג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00DD10-0C2A-4323-AC58-CD1A4BECDCB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.il/url?sa=i&amp;rct=j&amp;q=Breeding+horses&amp;source=images&amp;cd=&amp;cad=rja&amp;docid=9J-TCzm-f5cgvM&amp;tbnid=Biy8VqXNyxPVpM:&amp;ved=0CAUQjRw&amp;url=http://kppusa.com/tips-and-topics/insure-reproductive-efficiency/&amp;ei=IpF7UbJHirzRBYTHgVA&amp;psig=AFQjCNEoS4ueA1Wy5Dh9KByeC3_17KAAHw&amp;ust=1367138934472037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&amp;esrc=s&amp;frm=1&amp;source=images&amp;cd=&amp;cad=rja&amp;docid=efGc3hbA01AhvM&amp;tbnid=b_EuBLjuZjueIM:&amp;ved=0CAUQjRw&amp;url=http://www.westone.wa.gov.au/k-12lrcd/learning_areas/bio_science/bio2b/content/cell1/html/cc1_01.html&amp;ei=abZ6UaS1J5HUsgbTwYHYDQ&amp;psig=AFQjCNGTplPoeJtbGeVEfuiaYRYqviF4Iw&amp;ust=1367082843696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.il/url?sa=i&amp;rct=j&amp;q=&amp;esrc=s&amp;frm=1&amp;source=images&amp;cd=&amp;cad=rja&amp;docid=ChUrHV-PmjblsM&amp;tbnid=p1HwPhXWygSJvM:&amp;ved=0CAUQjRw&amp;url=http://www.ouwenelen.nl/viewtopic.php?f=25&amp;t=481&amp;start=150&amp;ei=8LZ6Ubq8GYOWtAbMsYHgBg&amp;psig=AFQjCNGTplPoeJtbGeVEfuiaYRYqviF4Iw&amp;ust=136708284369648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4"/>
          <p:cNvSpPr txBox="1"/>
          <p:nvPr/>
        </p:nvSpPr>
        <p:spPr>
          <a:xfrm>
            <a:off x="1785918" y="928670"/>
            <a:ext cx="7053364" cy="60324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العارضة مُعدة لطلاب </a:t>
            </a:r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الصف السادس(أ</a:t>
            </a:r>
            <a:r>
              <a:rPr lang="ar-AE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مدرسة الرازي الابتدائية</a:t>
            </a: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إعداد: شيماء </a:t>
            </a:r>
            <a:r>
              <a:rPr lang="ar-S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اغباري</a:t>
            </a:r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</a:t>
            </a:r>
          </a:p>
          <a:p>
            <a:pPr algn="ctr">
              <a:lnSpc>
                <a:spcPct val="150000"/>
              </a:lnSpc>
            </a:pPr>
            <a:r>
              <a:rPr lang="ar-AE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الدرس رقم 7</a:t>
            </a:r>
          </a:p>
          <a:p>
            <a:pPr algn="ctr">
              <a:lnSpc>
                <a:spcPct val="150000"/>
              </a:lnSpc>
            </a:pPr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ضمن مشروع التخرج</a:t>
            </a:r>
            <a:endParaRPr lang="ar-SA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4000" dirty="0" smtClean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87624" y="6165304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*رمز لملاحظات المعلم.</a:t>
            </a:r>
            <a:endParaRPr lang="ar-S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C:\Users\win7\Pictures\blueFig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25144"/>
            <a:ext cx="2376264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03648" y="404664"/>
            <a:ext cx="590465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متطفل- حاضن </a:t>
            </a:r>
            <a:endParaRPr lang="ar-SA" sz="66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464496" cy="345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مستطيل 9"/>
          <p:cNvSpPr/>
          <p:nvPr/>
        </p:nvSpPr>
        <p:spPr>
          <a:xfrm>
            <a:off x="2483768" y="5589240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الهدال</a:t>
            </a:r>
            <a:endParaRPr lang="ar-S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5842" name="Picture 2" descr="C:\Users\win7\Pictures\11275856-confused-emot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744216" cy="151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188640"/>
            <a:ext cx="6624736" cy="11079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متطفل- حاضن</a:t>
            </a:r>
            <a:endParaRPr lang="ar-SA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7956376" y="5517232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24128" y="2204864"/>
            <a:ext cx="1786442" cy="707886"/>
          </a:xfrm>
          <a:prstGeom prst="rect">
            <a:avLst/>
          </a:prstGeom>
          <a:noFill/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كائن 1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07704" y="2204864"/>
            <a:ext cx="1786442" cy="707886"/>
          </a:xfrm>
          <a:prstGeom prst="rect">
            <a:avLst/>
          </a:prstGeom>
          <a:noFill/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كائن 2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76056" y="3861048"/>
            <a:ext cx="1786442" cy="769441"/>
          </a:xfrm>
          <a:prstGeom prst="rect">
            <a:avLst/>
          </a:prstGeom>
          <a:solidFill>
            <a:srgbClr val="CCECFF"/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فائدة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7784" y="3861048"/>
            <a:ext cx="1786442" cy="769441"/>
          </a:xfrm>
          <a:prstGeom prst="rect">
            <a:avLst/>
          </a:prstGeom>
          <a:solidFill>
            <a:srgbClr val="CCECFF"/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ضرر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99592" y="5733256"/>
            <a:ext cx="7560840" cy="769441"/>
          </a:xfrm>
          <a:prstGeom prst="rect">
            <a:avLst/>
          </a:prstGeom>
          <a:solidFill>
            <a:srgbClr val="ECE7F1"/>
          </a:solidFill>
          <a:ln w="38100"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يكون التطفل للحصول على الاحتياجات الحياتية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2915816" y="2924944"/>
            <a:ext cx="504056" cy="864096"/>
          </a:xfrm>
          <a:prstGeom prst="straightConnector1">
            <a:avLst/>
          </a:prstGeom>
          <a:ln w="76200">
            <a:solidFill>
              <a:srgbClr val="6974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5940152" y="1412776"/>
            <a:ext cx="576064" cy="72008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5220072" y="4653136"/>
            <a:ext cx="432048" cy="1080120"/>
          </a:xfrm>
          <a:prstGeom prst="straightConnector1">
            <a:avLst/>
          </a:prstGeom>
          <a:ln w="76200">
            <a:solidFill>
              <a:srgbClr val="D598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endCxn id="10" idx="0"/>
          </p:cNvCxnSpPr>
          <p:nvPr/>
        </p:nvCxnSpPr>
        <p:spPr>
          <a:xfrm flipH="1">
            <a:off x="5969277" y="2996952"/>
            <a:ext cx="474931" cy="864096"/>
          </a:xfrm>
          <a:prstGeom prst="straightConnector1">
            <a:avLst/>
          </a:prstGeom>
          <a:ln w="76200">
            <a:solidFill>
              <a:srgbClr val="6974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3779912" y="4653136"/>
            <a:ext cx="504056" cy="1080120"/>
          </a:xfrm>
          <a:prstGeom prst="straightConnector1">
            <a:avLst/>
          </a:prstGeom>
          <a:ln w="76200">
            <a:solidFill>
              <a:srgbClr val="D598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2987824" y="1412776"/>
            <a:ext cx="648072" cy="72008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11560" y="548680"/>
            <a:ext cx="8208912" cy="2553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عندما تكون موارد </a:t>
            </a:r>
            <a:r>
              <a:rPr lang="ar-AE" sz="4800" b="1" spc="50" dirty="0" err="1" smtClean="0">
                <a:ln w="1143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البقاء </a:t>
            </a:r>
            <a:r>
              <a:rPr lang="ar-AE" sz="4800" b="1" spc="50" dirty="0" smtClean="0">
                <a:ln w="1143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(ماء، ضوء، غذاء ومنطقة المعيشة) بكميات محدودة، ماذا يحدث بين الكائنات </a:t>
            </a:r>
            <a:r>
              <a:rPr lang="ar-AE" sz="4800" b="1" spc="50" dirty="0" err="1" smtClean="0">
                <a:ln w="11430"/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الحية؟؟</a:t>
            </a:r>
            <a:endParaRPr lang="ar-SA" sz="4800" b="1" spc="50" dirty="0">
              <a:ln w="11430"/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58326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 descr="C:\Users\win7\Pictures\2676450-una-immagine-di-una-concettuale-molto-perplesso-e-confuso-cartoon-fac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584176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332656"/>
            <a:ext cx="6768752" cy="923330"/>
          </a:xfrm>
          <a:prstGeom prst="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تنافسية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24128" y="2204864"/>
            <a:ext cx="17864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كائن 1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07704" y="2204864"/>
            <a:ext cx="178644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كائن 2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76056" y="3861048"/>
            <a:ext cx="178644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فائدة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27784" y="3861048"/>
            <a:ext cx="1786442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ضرر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91680" y="5733256"/>
            <a:ext cx="576064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التنافس على الاحتياجات الحياتية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2915816" y="2924944"/>
            <a:ext cx="504056" cy="86409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940152" y="1340768"/>
            <a:ext cx="576064" cy="79208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5220072" y="4653136"/>
            <a:ext cx="432048" cy="108012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endCxn id="8" idx="0"/>
          </p:cNvCxnSpPr>
          <p:nvPr/>
        </p:nvCxnSpPr>
        <p:spPr>
          <a:xfrm flipH="1">
            <a:off x="5969277" y="2996952"/>
            <a:ext cx="474931" cy="86409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3779912" y="4653136"/>
            <a:ext cx="504056" cy="108012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H="1">
            <a:off x="2987824" y="1340768"/>
            <a:ext cx="648072" cy="79208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755576" y="1556792"/>
            <a:ext cx="7632848" cy="2093655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97497"/>
                </a:solidFill>
                <a:latin typeface="Traditional Arabic" pitchFamily="18" charset="-78"/>
                <a:cs typeface="Traditional Arabic" pitchFamily="18" charset="-78"/>
              </a:rPr>
              <a:t>ما هي الفائدة التي يحصل عليها الإنسان من تنوع الأنواع في الطبيعة؟</a:t>
            </a:r>
            <a:endParaRPr lang="ar-SA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697497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win7\Pictures\depositphotos_1963970-Thinking-man-and-question-mark.jpg"/>
          <p:cNvPicPr>
            <a:picLocks noChangeAspect="1" noChangeArrowheads="1"/>
          </p:cNvPicPr>
          <p:nvPr/>
        </p:nvPicPr>
        <p:blipFill>
          <a:blip r:embed="rId2" cstate="print"/>
          <a:srcRect l="25850" t="5901" r="22700" b="6951"/>
          <a:stretch>
            <a:fillRect/>
          </a:stretch>
        </p:blipFill>
        <p:spPr bwMode="auto">
          <a:xfrm>
            <a:off x="5076056" y="3933056"/>
            <a:ext cx="1584176" cy="2736304"/>
          </a:xfrm>
          <a:prstGeom prst="rect">
            <a:avLst/>
          </a:prstGeom>
          <a:noFill/>
        </p:spPr>
      </p:pic>
      <p:pic>
        <p:nvPicPr>
          <p:cNvPr id="2051" name="Picture 3" descr="C:\Users\win7\Pictures\gg539653851.jpg"/>
          <p:cNvPicPr>
            <a:picLocks noChangeAspect="1" noChangeArrowheads="1"/>
          </p:cNvPicPr>
          <p:nvPr/>
        </p:nvPicPr>
        <p:blipFill>
          <a:blip r:embed="rId3" cstate="print"/>
          <a:srcRect b="9948"/>
          <a:stretch>
            <a:fillRect/>
          </a:stretch>
        </p:blipFill>
        <p:spPr bwMode="auto">
          <a:xfrm>
            <a:off x="7020272" y="0"/>
            <a:ext cx="1656184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781550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302433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kppusa.com/wp1431/wp-content/uploads/2012/06/equine-horse-supplements-mare-foal2-e134082536031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17032"/>
            <a:ext cx="414263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eekalerts.com/u/The-End-Book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48680"/>
            <a:ext cx="4235971" cy="4235971"/>
          </a:xfrm>
          <a:prstGeom prst="rect">
            <a:avLst/>
          </a:prstGeom>
          <a:noFill/>
        </p:spPr>
      </p:pic>
      <p:pic>
        <p:nvPicPr>
          <p:cNvPr id="5" name="Picture 2" descr="http://comments16.com/wp-content/uploads/2009/07/flower0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7780">
            <a:off x="0" y="2492896"/>
            <a:ext cx="3754388" cy="3754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www.westone.wa.gov.au/k-12lrcd/learning_areas/bio_science/bio2b/content/cell1/images/aw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7776864" cy="4365104"/>
          </a:xfrm>
          <a:prstGeom prst="rect">
            <a:avLst/>
          </a:prstGeom>
          <a:noFill/>
        </p:spPr>
      </p:pic>
      <p:sp>
        <p:nvSpPr>
          <p:cNvPr id="4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95" name="Picture 11" descr="http://artfiles.art.com/5/p/LRG/26/2688/JALUD00Z/rich-reid-grizzly-bear-ursus-arctos-fishing-at-brook-falls-katmai-national-park-alas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/>
          <p:cNvSpPr/>
          <p:nvPr/>
        </p:nvSpPr>
        <p:spPr>
          <a:xfrm>
            <a:off x="6021045" y="6334780"/>
            <a:ext cx="29578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*</a:t>
            </a:r>
            <a:r>
              <a:rPr lang="ar-A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إجراء مراجعة عن علاقة مفترس وفريسة</a:t>
            </a:r>
            <a:endParaRPr lang="ar-SA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 rot="20183257">
            <a:off x="-21192" y="1001819"/>
            <a:ext cx="4934364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  <a:prstDash val="lgDashDot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9749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مفترس وفريسة</a:t>
            </a:r>
            <a:endParaRPr lang="ar-SA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9749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1988840"/>
            <a:ext cx="5400600" cy="646331"/>
          </a:xfrm>
          <a:prstGeom prst="rect">
            <a:avLst/>
          </a:prstGeom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مفترس وفريسة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95736" y="404664"/>
            <a:ext cx="47525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حيوان يتغذى على حيوان آخر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987824" y="4221088"/>
            <a:ext cx="32403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سلسلة غذاء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560" y="5877272"/>
            <a:ext cx="7488832" cy="646331"/>
          </a:xfrm>
          <a:prstGeom prst="rect">
            <a:avLst/>
          </a:prstGeom>
          <a:solidFill>
            <a:srgbClr val="F8EDE0"/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الكائنات الحية تتعلق </a:t>
            </a:r>
            <a:r>
              <a:rPr lang="ar-AE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ببعضها</a:t>
            </a:r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البعض لضمان بقائها</a:t>
            </a:r>
            <a:endParaRPr lang="ar-S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1" name="رابط كسهم مستقيم 10"/>
          <p:cNvCxnSpPr>
            <a:stCxn id="4" idx="2"/>
            <a:endCxn id="9" idx="0"/>
          </p:cNvCxnSpPr>
          <p:nvPr/>
        </p:nvCxnSpPr>
        <p:spPr>
          <a:xfrm>
            <a:off x="4608004" y="2635171"/>
            <a:ext cx="0" cy="158591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4644008" y="5085184"/>
            <a:ext cx="0" cy="79208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4572000" y="1196752"/>
            <a:ext cx="0" cy="792088"/>
          </a:xfrm>
          <a:prstGeom prst="straightConnector1">
            <a:avLst/>
          </a:prstGeom>
          <a:ln w="76200">
            <a:solidFill>
              <a:srgbClr val="6974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4798570" y="1196752"/>
            <a:ext cx="870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تسمى</a:t>
            </a:r>
            <a:endParaRPr lang="ar-SA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644008" y="2996952"/>
            <a:ext cx="38164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سلسلة الكائنات الحية التي تتغذى على بعضها تسمى</a:t>
            </a:r>
            <a:endParaRPr lang="ar-SA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3995936" y="5157192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بسبب علاقات التغذية</a:t>
            </a:r>
            <a:endParaRPr lang="ar-SA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22" grpId="0"/>
      <p:bldP spid="23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1115616" y="332656"/>
            <a:ext cx="7056784" cy="2860358"/>
          </a:xfrm>
          <a:prstGeom prst="round2DiagRect">
            <a:avLst/>
          </a:prstGeom>
          <a:solidFill>
            <a:srgbClr val="ECE7F1"/>
          </a:solidFill>
          <a:ln w="38100">
            <a:solidFill>
              <a:schemeClr val="accent2">
                <a:lumMod val="75000"/>
              </a:schemeClr>
            </a:solidFill>
            <a:prstDash val="lgDashDotDot"/>
          </a:ln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لذلك بقاء أو انقراض حيوان أو نبات من البيئة الحياتية قد يؤثر على الكائنات </a:t>
            </a:r>
            <a:r>
              <a:rPr lang="ar-AE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الاخرى.</a:t>
            </a:r>
            <a:r>
              <a:rPr lang="ar-A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7956376" y="5589240"/>
            <a:ext cx="1187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5" name="Picture 3" descr="C:\Users\win7\Pictures\10_11_BioD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756084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55576" y="980728"/>
            <a:ext cx="7056785" cy="19409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اليوم سنتعرف على علاقات بقاء أُخرى بين الكائنات </a:t>
            </a:r>
            <a:r>
              <a:rPr lang="ar-AE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الحية!!</a:t>
            </a:r>
            <a:endParaRPr lang="ar-SA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3" name="Picture 3" descr="C:\Users\win7\Pictures\LittleExploring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9604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 descr="C:\Users\win7\Pictures\Mousepeekingout-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53000"/>
            <a:ext cx="1905001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3528" y="404664"/>
            <a:ext cx="8280325" cy="175432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هيا نصف العلاقة بين الحشرات </a:t>
            </a:r>
            <a:r>
              <a:rPr lang="ar-AE" sz="54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والأزهار...</a:t>
            </a:r>
            <a:endParaRPr lang="ar-AE" sz="5400" b="1" spc="5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4824535" cy="3006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03648" y="404664"/>
            <a:ext cx="590465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تبادلية</a:t>
            </a:r>
            <a:endParaRPr lang="ar-SA" sz="66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816424" cy="34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67240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5"/>
          <p:cNvSpPr/>
          <p:nvPr/>
        </p:nvSpPr>
        <p:spPr>
          <a:xfrm>
            <a:off x="7092280" y="6165304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*</a:t>
            </a:r>
            <a:r>
              <a:rPr lang="ar-AE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إجراء نقاش</a:t>
            </a:r>
            <a:endParaRPr lang="ar-SA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332656"/>
            <a:ext cx="6768752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علاقة تبادلية</a:t>
            </a:r>
            <a:endParaRPr lang="ar-SA" sz="5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956376" y="5589240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24128" y="2204864"/>
            <a:ext cx="17864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كائن 1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07704" y="2204864"/>
            <a:ext cx="17864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كائن 2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76056" y="3861048"/>
            <a:ext cx="1786442" cy="769441"/>
          </a:xfrm>
          <a:prstGeom prst="rect">
            <a:avLst/>
          </a:prstGeom>
          <a:solidFill>
            <a:srgbClr val="EEDEEA"/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فائدة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27784" y="3861048"/>
            <a:ext cx="1786442" cy="769441"/>
          </a:xfrm>
          <a:prstGeom prst="rect">
            <a:avLst/>
          </a:prstGeom>
          <a:solidFill>
            <a:srgbClr val="EEDEEA"/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فائدة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91680" y="5733256"/>
            <a:ext cx="576064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يكون التبادل بالاحتياجات الحياتية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2915816" y="2924944"/>
            <a:ext cx="504056" cy="864096"/>
          </a:xfrm>
          <a:prstGeom prst="straightConnector1">
            <a:avLst/>
          </a:prstGeom>
          <a:ln w="76200">
            <a:solidFill>
              <a:srgbClr val="6974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940152" y="1340768"/>
            <a:ext cx="576064" cy="79208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5220072" y="4653136"/>
            <a:ext cx="432048" cy="1080120"/>
          </a:xfrm>
          <a:prstGeom prst="straightConnector1">
            <a:avLst/>
          </a:prstGeom>
          <a:ln w="76200">
            <a:solidFill>
              <a:srgbClr val="D598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endCxn id="8" idx="0"/>
          </p:cNvCxnSpPr>
          <p:nvPr/>
        </p:nvCxnSpPr>
        <p:spPr>
          <a:xfrm flipH="1">
            <a:off x="5969277" y="2996952"/>
            <a:ext cx="474931" cy="864096"/>
          </a:xfrm>
          <a:prstGeom prst="straightConnector1">
            <a:avLst/>
          </a:prstGeom>
          <a:ln w="76200">
            <a:solidFill>
              <a:srgbClr val="6974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3779912" y="4653136"/>
            <a:ext cx="504056" cy="1080120"/>
          </a:xfrm>
          <a:prstGeom prst="straightConnector1">
            <a:avLst/>
          </a:prstGeom>
          <a:ln w="76200">
            <a:solidFill>
              <a:srgbClr val="D598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H="1">
            <a:off x="2987824" y="1340768"/>
            <a:ext cx="648072" cy="79208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467544" y="548680"/>
            <a:ext cx="7848872" cy="23495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400" b="1" spc="50" dirty="0" err="1" smtClean="0">
                <a:ln w="11430"/>
                <a:solidFill>
                  <a:srgbClr val="6974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حشيشة</a:t>
            </a:r>
            <a:r>
              <a:rPr lang="ar-AE" sz="4400" b="1" spc="50" dirty="0" smtClean="0">
                <a:ln w="11430"/>
                <a:solidFill>
                  <a:srgbClr val="6974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4400" b="1" spc="50" dirty="0" smtClean="0">
                <a:ln w="11430"/>
                <a:solidFill>
                  <a:srgbClr val="6974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الدينار هو نبات ينمو دائما على ظهر نباتات أخرى، ماذا يمكن أن نصف </a:t>
            </a:r>
            <a:r>
              <a:rPr lang="ar-AE" sz="4400" b="1" spc="50" dirty="0" err="1" smtClean="0">
                <a:ln w="11430"/>
                <a:solidFill>
                  <a:srgbClr val="6974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العلاقة؟؟</a:t>
            </a:r>
            <a:endParaRPr lang="ar-SA" sz="3600" b="1" spc="50" dirty="0">
              <a:ln w="11430"/>
              <a:solidFill>
                <a:srgbClr val="69749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8028384" y="5733256"/>
            <a:ext cx="936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09" name="Picture 1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24944"/>
            <a:ext cx="1656184" cy="1728192"/>
          </a:xfrm>
          <a:prstGeom prst="rect">
            <a:avLst/>
          </a:prstGeom>
          <a:noFill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6191250" cy="238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1728</TotalTime>
  <Words>212</Words>
  <Application>Microsoft Office PowerPoint</Application>
  <PresentationFormat>عرض على الشاشة (3:4)‏</PresentationFormat>
  <Paragraphs>57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مشربية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147</cp:revision>
  <dcterms:created xsi:type="dcterms:W3CDTF">2012-11-29T15:58:54Z</dcterms:created>
  <dcterms:modified xsi:type="dcterms:W3CDTF">2013-04-27T15:47:10Z</dcterms:modified>
</cp:coreProperties>
</file>