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4" r:id="rId2"/>
    <p:sldId id="289" r:id="rId3"/>
    <p:sldId id="283" r:id="rId4"/>
    <p:sldId id="267" r:id="rId5"/>
    <p:sldId id="292" r:id="rId6"/>
    <p:sldId id="293" r:id="rId7"/>
    <p:sldId id="294" r:id="rId8"/>
    <p:sldId id="290" r:id="rId9"/>
    <p:sldId id="291" r:id="rId10"/>
    <p:sldId id="300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B769"/>
    <a:srgbClr val="76BEC6"/>
    <a:srgbClr val="FFCC99"/>
    <a:srgbClr val="CCFF99"/>
    <a:srgbClr val="FFCCFF"/>
    <a:srgbClr val="CCFFCC"/>
    <a:srgbClr val="FFFFFF"/>
    <a:srgbClr val="CCCCFF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6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12/06/1434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12/06/1434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5tV6jrCOzD7h6M&amp;tbnid=MMFaf-jx9R12UM:&amp;ved=&amp;url=http://mrstaylorscomputerlab.com/tag/brain-pop-jr/&amp;ei=YGlsUbWHBKGo4ATE0IBI&amp;psig=AFQjCNHw9hW4GDqOqRjpSl7SO_E2D3LOZg&amp;ust=1366145760257778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co.il/url?sa=i&amp;rct=j&amp;q=brainpop&amp;source=images&amp;cd=&amp;cad=rja&amp;docid=zkYVwA8lwuAXQM&amp;tbnid=7bInnJuf7y2_nM:&amp;ved=&amp;url=http://missmyers.pbworks.com/w/page/49664000/Brain%20Pop%20Jr%20link&amp;ei=hWhsUcuKNsmF4ATR6oCoDA&amp;psig=AFQjCNG_2D0Lm6tKkHRD5wWHN6WR2rlNDg&amp;ust=136614554220503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il/url?sa=i&amp;rct=j&amp;q=%D7%91%D7%95%D7%9C%D7%91%D7%95%D7%9C+%D7%A6%D7%99%D7%A4%D7%95%D7%A8&amp;source=images&amp;cd=&amp;cad=rja&amp;docid=i2_P-V6U7R32HM&amp;tbnid=9sGnTBECcN8xUM:&amp;ved=0CAUQjRw&amp;url=http://mooncatom.wordpress.com/2010/04/06/%D7%A4%D7%A8%D7%AA%D7%95%D7%97%D7%99%D7%93%D7%A7%D7%9C-%D7%90%D7%95-%D7%99%D7%A8%D7%A7%D7%95%D7%9F%D7%95%D7%A7%D7%99%D7%A9%D7%95%D7%9F/&amp;ei=JvB0UeykFIKwPIOfgaAL&amp;psig=AFQjCNF975q2L5npjm9Bmy6x1l77JwTAWA&amp;ust=1366704530872531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il/url?sa=i&amp;rct=j&amp;q=%D8%B5%D9%82%D8%B1+%D8%A7%D9%84%D8%A8%D8%A7%D8%B4%D9%82&amp;source=images&amp;cd=&amp;cad=rja&amp;docid=ig5mUQ302_U7XM&amp;tbnid=S5btp8ONb3ILzM:&amp;ved=0CAUQjRw&amp;url=http://www.canaryfans.com/forum/viewtopic.php?f=23&amp;t=43714&amp;ei=cvJ0UfXnAc7EPJCKgZAF&amp;psig=AFQjCNGM3fu5G_bNRhe7JAyngGNPdQnmpg&amp;ust=136670511784489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win7\Pictures\thinking-t11499.jpg"/>
          <p:cNvPicPr>
            <a:picLocks noChangeAspect="1" noChangeArrowheads="1"/>
          </p:cNvPicPr>
          <p:nvPr/>
        </p:nvPicPr>
        <p:blipFill>
          <a:blip r:embed="rId2" cstate="print"/>
          <a:srcRect l="8357" r="13161" b="9177"/>
          <a:stretch>
            <a:fillRect/>
          </a:stretch>
        </p:blipFill>
        <p:spPr bwMode="auto">
          <a:xfrm>
            <a:off x="323528" y="3501008"/>
            <a:ext cx="2055733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ستطيل ذو زوايا قطرية مستديرة 3"/>
          <p:cNvSpPr/>
          <p:nvPr/>
        </p:nvSpPr>
        <p:spPr>
          <a:xfrm rot="1158166">
            <a:off x="479079" y="1793591"/>
            <a:ext cx="8336516" cy="2860358"/>
          </a:xfrm>
          <a:prstGeom prst="round2DiagRect">
            <a:avLst/>
          </a:prstGeom>
          <a:solidFill>
            <a:srgbClr val="CCFF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AE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من يتغذى على </a:t>
            </a:r>
            <a:r>
              <a:rPr lang="ar-AE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من؟</a:t>
            </a:r>
            <a:endParaRPr lang="ar-AE" sz="5400" b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>
              <a:lnSpc>
                <a:spcPct val="150000"/>
              </a:lnSpc>
            </a:pPr>
            <a:r>
              <a:rPr lang="ar-AE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-علاقة مفترس </a:t>
            </a:r>
            <a:r>
              <a:rPr lang="ar-AE" sz="5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وفريسة-</a:t>
            </a:r>
            <a:endParaRPr lang="ar-AE" sz="5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8153" y="260648"/>
            <a:ext cx="1895847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60648"/>
            <a:ext cx="16554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60648"/>
            <a:ext cx="1659632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5085184"/>
            <a:ext cx="1944216" cy="1493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5157192"/>
            <a:ext cx="1763688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C:\Users\win7\Pictures\11275856-confused-emoti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348548"/>
            <a:ext cx="2483768" cy="2293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ستديرة 3"/>
          <p:cNvSpPr/>
          <p:nvPr/>
        </p:nvSpPr>
        <p:spPr>
          <a:xfrm>
            <a:off x="467544" y="620688"/>
            <a:ext cx="8336516" cy="2451735"/>
          </a:xfrm>
          <a:prstGeom prst="round2Diag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AE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اقترحوا طريقة لوصف علاقة التغذية بين الكائنات </a:t>
            </a:r>
            <a:r>
              <a:rPr lang="ar-AE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الحية!!</a:t>
            </a:r>
            <a:r>
              <a:rPr lang="ar-AE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</a:p>
        </p:txBody>
      </p:sp>
      <p:pic>
        <p:nvPicPr>
          <p:cNvPr id="5124" name="Picture 4" descr="C:\Users\win7\Pictures\smiley%20think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356992"/>
            <a:ext cx="2304256" cy="2520280"/>
          </a:xfrm>
          <a:prstGeom prst="rect">
            <a:avLst/>
          </a:prstGeom>
          <a:noFill/>
        </p:spPr>
      </p:pic>
      <p:pic>
        <p:nvPicPr>
          <p:cNvPr id="5126" name="Picture 6" descr="http://mrstaylorscomputerlab.com/wp-content/uploads/2011/08/annie_moby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140968"/>
            <a:ext cx="2713856" cy="3481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755576" y="404664"/>
            <a:ext cx="7704856" cy="295232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AE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يمكن وصف علاقات التغذية بين الكائنات الحية بواسطة رسم تخطيطي يسمى سلسلة غذاء.</a:t>
            </a:r>
            <a:endParaRPr lang="he-IL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David" pitchFamily="34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9144000" cy="3106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وايا قطرية مخدوشة 5"/>
          <p:cNvSpPr/>
          <p:nvPr/>
        </p:nvSpPr>
        <p:spPr>
          <a:xfrm>
            <a:off x="2915816" y="764704"/>
            <a:ext cx="5976664" cy="5040560"/>
          </a:xfrm>
          <a:prstGeom prst="snip2DiagRect">
            <a:avLst/>
          </a:prstGeom>
          <a:solidFill>
            <a:srgbClr val="76BEC6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AE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علينا الانتباه إلى اتجاه الأسهم، فهي تبين انتقال الغذاء من الفريسة إلى المفترس.</a:t>
            </a:r>
          </a:p>
        </p:txBody>
      </p:sp>
      <p:pic>
        <p:nvPicPr>
          <p:cNvPr id="11266" name="Picture 2" descr="http://missmyers.pbworks.com/f/Annie%20and%20Moby%20pic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259228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467544" y="476672"/>
            <a:ext cx="8280920" cy="1508105"/>
          </a:xfrm>
          <a:prstGeom prst="rect">
            <a:avLst/>
          </a:prstGeom>
          <a:solidFill>
            <a:srgbClr val="CCFF99"/>
          </a:solidFill>
          <a:ln w="38100"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أمامكم صور وقطع معلومات عن حيوانات </a:t>
            </a: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اقرأوا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قطع المعلومات وأعطوا امثلة تبين من يؤكل من قبل </a:t>
            </a: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من.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صفوا إجابتكم في رسم تخطيطي لسلسة غذاء.</a:t>
            </a:r>
            <a:endParaRPr lang="he-IL" sz="3200" dirty="0">
              <a:latin typeface="Traditional Arabic" pitchFamily="18" charset="-78"/>
            </a:endParaRPr>
          </a:p>
        </p:txBody>
      </p:sp>
      <p:pic>
        <p:nvPicPr>
          <p:cNvPr id="4100" name="Picture 4" descr="http://mooncatom.files.wordpress.com/2010/04/d791d795d79cd791d795d79c-d7a6d794d795d791-d7a9d7a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573016"/>
            <a:ext cx="306479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ربع نص 8"/>
          <p:cNvSpPr txBox="1"/>
          <p:nvPr/>
        </p:nvSpPr>
        <p:spPr>
          <a:xfrm>
            <a:off x="251520" y="3717032"/>
            <a:ext cx="5400600" cy="2376264"/>
          </a:xfrm>
          <a:prstGeom prst="rect">
            <a:avLst/>
          </a:prstGeom>
          <a:solidFill>
            <a:srgbClr val="FFFF99"/>
          </a:solidFill>
          <a:ln w="12700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1.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طير </a:t>
            </a: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عاشب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(يأكل النباتات) يتغذى على ثمار تنمو على شجيرات، وعلى نباتات متسلقة وأشجار.</a:t>
            </a:r>
            <a:endParaRPr lang="he-IL" sz="3200" dirty="0">
              <a:latin typeface="Traditional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516216" y="2636912"/>
            <a:ext cx="15841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بلبل</a:t>
            </a:r>
            <a:endParaRPr lang="ar-S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8244408" y="2636912"/>
            <a:ext cx="720080" cy="720080"/>
          </a:xfrm>
          <a:prstGeom prst="ellipse">
            <a:avLst/>
          </a:prstGeom>
          <a:solidFill>
            <a:srgbClr val="76B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800" b="1" dirty="0" smtClean="0">
                <a:solidFill>
                  <a:sysClr val="windowText" lastClr="000000"/>
                </a:solidFill>
                <a:latin typeface="Traditional Arabic" pitchFamily="18" charset="-78"/>
                <a:cs typeface="Traditional Arabic" pitchFamily="18" charset="-78"/>
              </a:rPr>
              <a:t>أ</a:t>
            </a:r>
            <a:endParaRPr lang="he-IL" sz="4800" b="1" dirty="0">
              <a:solidFill>
                <a:sysClr val="windowText" lastClr="000000"/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012160" y="188640"/>
            <a:ext cx="24482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صقر </a:t>
            </a:r>
            <a:r>
              <a:rPr lang="ar-AE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(</a:t>
            </a:r>
            <a:r>
              <a:rPr lang="ar-AE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باشق)</a:t>
            </a:r>
            <a:endParaRPr lang="ar-SA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51520" y="980728"/>
            <a:ext cx="5400600" cy="1569660"/>
          </a:xfrm>
          <a:prstGeom prst="rect">
            <a:avLst/>
          </a:prstGeom>
          <a:solidFill>
            <a:srgbClr val="FFFF99"/>
          </a:solidFill>
          <a:ln w="12700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2.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طير </a:t>
            </a: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جارح.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غذاؤه الأساسي طيور </a:t>
            </a: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صغيرة.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يصطاد الفريسة خلال </a:t>
            </a: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الطيران.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  </a:t>
            </a:r>
            <a:endParaRPr lang="he-IL" sz="3200" dirty="0">
              <a:latin typeface="Traditional Arabic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51520" y="3645024"/>
            <a:ext cx="5400600" cy="2985433"/>
          </a:xfrm>
          <a:prstGeom prst="rect">
            <a:avLst/>
          </a:prstGeom>
          <a:solidFill>
            <a:srgbClr val="FFFF99"/>
          </a:solidFill>
          <a:ln w="12700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3.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أفعى سامة، تختبئ بين </a:t>
            </a: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الأعضاب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والأوراق التي على الأرض، تتغذى على الطيور </a:t>
            </a: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والقواضم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التي تبحث عن غذائها على الأرض بين الأوراق والأعشاب.</a:t>
            </a:r>
            <a:endParaRPr lang="he-IL" sz="3200" dirty="0">
              <a:latin typeface="Traditional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940152" y="3501008"/>
            <a:ext cx="2520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رقطاء إسرائيلي</a:t>
            </a:r>
            <a:endParaRPr lang="ar-S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8677" name="Picture 5" descr="http://img229.imageshack.us/img229/2040/fauconcrecerellelf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908720"/>
            <a:ext cx="295232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149080"/>
            <a:ext cx="295232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67544" y="404664"/>
            <a:ext cx="8280920" cy="6001643"/>
          </a:xfrm>
          <a:prstGeom prst="rect">
            <a:avLst/>
          </a:prstGeom>
          <a:solidFill>
            <a:srgbClr val="FFCC99"/>
          </a:solidFill>
          <a:ln w="12700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1- هل أدخلتم النباتات إلى السلاسل التي قمتم بوصفها، أكملوا كل سلسلة غذاء بحيث يكون في بدايتها نبات.</a:t>
            </a:r>
          </a:p>
          <a:p>
            <a:pPr>
              <a:lnSpc>
                <a:spcPct val="150000"/>
              </a:lnSpc>
            </a:pPr>
            <a:endParaRPr lang="ar-AE" sz="3200" dirty="0" smtClean="0">
              <a:latin typeface="Traditional Arabic" pitchFamily="18" charset="-78"/>
              <a:cs typeface="Traditional Arabic" pitchFamily="18" charset="-78"/>
            </a:endParaRPr>
          </a:p>
          <a:p>
            <a:pPr>
              <a:lnSpc>
                <a:spcPct val="150000"/>
              </a:lnSpc>
            </a:pP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2- لأي مجموعة تنسبون الحيوانات التي تظهر في الحلقة </a:t>
            </a: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الثانية 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(بعد النباتات)، </a:t>
            </a: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للعاشبة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أم </a:t>
            </a: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للمفترسة؟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إشرحوا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إجابتكم.</a:t>
            </a:r>
          </a:p>
          <a:p>
            <a:pPr>
              <a:lnSpc>
                <a:spcPct val="150000"/>
              </a:lnSpc>
            </a:pPr>
            <a:endParaRPr lang="ar-AE" sz="3200" dirty="0" smtClean="0">
              <a:latin typeface="Traditional Arabic" pitchFamily="18" charset="-78"/>
              <a:cs typeface="Traditional Arabic" pitchFamily="18" charset="-78"/>
            </a:endParaRPr>
          </a:p>
          <a:p>
            <a:pPr>
              <a:lnSpc>
                <a:spcPct val="150000"/>
              </a:lnSpc>
            </a:pP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3-</a:t>
            </a:r>
            <a:r>
              <a:rPr lang="ar-AE" sz="3200" dirty="0" smtClean="0">
                <a:latin typeface="Traditional Arabic" pitchFamily="18" charset="-78"/>
              </a:rPr>
              <a:t>  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لأي مجموعة تنسبون الحيوانات التي تظهر في الحلقات الأخرى،  </a:t>
            </a: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للعاشبة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أم </a:t>
            </a: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للمفترسة؟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إشرحوا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إجابتكم.</a:t>
            </a:r>
            <a:endParaRPr lang="he-IL" sz="3200" dirty="0">
              <a:latin typeface="Traditional Arabic" pitchFamily="18" charset="-78"/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8423920" y="0"/>
            <a:ext cx="720080" cy="720080"/>
          </a:xfrm>
          <a:prstGeom prst="ellipse">
            <a:avLst/>
          </a:prstGeom>
          <a:solidFill>
            <a:srgbClr val="76B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800" b="1" dirty="0" smtClean="0">
                <a:solidFill>
                  <a:sysClr val="windowText" lastClr="000000"/>
                </a:solidFill>
                <a:latin typeface="Traditional Arabic" pitchFamily="18" charset="-78"/>
                <a:cs typeface="Traditional Arabic" pitchFamily="18" charset="-78"/>
              </a:rPr>
              <a:t>ب</a:t>
            </a:r>
            <a:endParaRPr lang="he-IL" sz="4800" b="1" dirty="0">
              <a:solidFill>
                <a:sysClr val="windowText" lastClr="000000"/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3528" y="2708920"/>
            <a:ext cx="8352928" cy="3528392"/>
            <a:chOff x="1081" y="6721"/>
            <a:chExt cx="9458" cy="1779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1" y="6721"/>
              <a:ext cx="1980" cy="93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aditional Arabic" pitchFamily="18" charset="-78"/>
                  <a:ea typeface="Arial" pitchFamily="34" charset="0"/>
                  <a:cs typeface="Traditional Arabic" pitchFamily="18" charset="-78"/>
                </a:rPr>
                <a:t>مستهلكات ثالثة: كائنات حية مفترِسة عليا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3677" y="6721"/>
              <a:ext cx="1942" cy="93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aditional Arabic" pitchFamily="18" charset="-78"/>
                  <a:ea typeface="Arial" pitchFamily="34" charset="0"/>
                  <a:cs typeface="Traditional Arabic" pitchFamily="18" charset="-78"/>
                </a:rPr>
                <a:t>مستهلكات ثانوية: كائنات حية مفترِسة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6234" y="6721"/>
              <a:ext cx="2121" cy="93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aditional Arabic" pitchFamily="18" charset="-78"/>
                  <a:ea typeface="Arial" pitchFamily="34" charset="0"/>
                  <a:cs typeface="Traditional Arabic" pitchFamily="18" charset="-78"/>
                </a:rPr>
                <a:t>مستهلكات أولية: كائنات حية نباتية</a:t>
              </a:r>
              <a:endParaRPr kumimoji="0" lang="he-I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8955" y="6722"/>
              <a:ext cx="1584" cy="87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aditional Arabic" pitchFamily="18" charset="-78"/>
                  <a:ea typeface="Arial" pitchFamily="34" charset="0"/>
                  <a:cs typeface="Traditional Arabic" pitchFamily="18" charset="-78"/>
                </a:rPr>
                <a:t>منتِجات: نباتات</a:t>
              </a:r>
              <a:endParaRPr kumimoji="0" lang="he-I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AutoShape 7"/>
            <p:cNvCxnSpPr>
              <a:cxnSpLocks noChangeShapeType="1"/>
            </p:cNvCxnSpPr>
            <p:nvPr/>
          </p:nvCxnSpPr>
          <p:spPr bwMode="auto">
            <a:xfrm flipH="1">
              <a:off x="5656" y="7006"/>
              <a:ext cx="510" cy="0"/>
            </a:xfrm>
            <a:prstGeom prst="straightConnector1">
              <a:avLst/>
            </a:prstGeom>
            <a:ln>
              <a:solidFill>
                <a:srgbClr val="7030A0"/>
              </a:solidFill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AutoShape 8"/>
            <p:cNvCxnSpPr>
              <a:cxnSpLocks noChangeShapeType="1"/>
            </p:cNvCxnSpPr>
            <p:nvPr/>
          </p:nvCxnSpPr>
          <p:spPr bwMode="auto">
            <a:xfrm flipH="1">
              <a:off x="8386" y="7006"/>
              <a:ext cx="510" cy="0"/>
            </a:xfrm>
            <a:prstGeom prst="straightConnector1">
              <a:avLst/>
            </a:prstGeom>
            <a:ln>
              <a:solidFill>
                <a:srgbClr val="FFFF00"/>
              </a:solidFill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AutoShape 9"/>
            <p:cNvCxnSpPr>
              <a:cxnSpLocks noChangeShapeType="1"/>
            </p:cNvCxnSpPr>
            <p:nvPr/>
          </p:nvCxnSpPr>
          <p:spPr bwMode="auto">
            <a:xfrm flipH="1">
              <a:off x="3106" y="7006"/>
              <a:ext cx="510" cy="0"/>
            </a:xfrm>
            <a:prstGeom prst="straightConnector1">
              <a:avLst/>
            </a:prstGeom>
            <a:ln>
              <a:solidFill>
                <a:srgbClr val="FF0000"/>
              </a:solidFill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AutoShape 10"/>
            <p:cNvSpPr>
              <a:spLocks/>
            </p:cNvSpPr>
            <p:nvPr/>
          </p:nvSpPr>
          <p:spPr bwMode="auto">
            <a:xfrm rot="5400000">
              <a:off x="9561" y="6984"/>
              <a:ext cx="366" cy="1588"/>
            </a:xfrm>
            <a:prstGeom prst="rightBrace">
              <a:avLst>
                <a:gd name="adj1" fmla="val 36157"/>
                <a:gd name="adj2" fmla="val 50000"/>
              </a:avLst>
            </a:prstGeom>
            <a:ln>
              <a:solidFill>
                <a:srgbClr val="92D050"/>
              </a:solidFill>
              <a:headEnd/>
              <a:tailE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AutoShape 11"/>
            <p:cNvSpPr>
              <a:spLocks/>
            </p:cNvSpPr>
            <p:nvPr/>
          </p:nvSpPr>
          <p:spPr bwMode="auto">
            <a:xfrm rot="5400000">
              <a:off x="4550" y="4226"/>
              <a:ext cx="351" cy="7259"/>
            </a:xfrm>
            <a:prstGeom prst="rightBrace">
              <a:avLst>
                <a:gd name="adj1" fmla="val 172341"/>
                <a:gd name="adj2" fmla="val 50000"/>
              </a:avLst>
            </a:prstGeom>
            <a:ln>
              <a:solidFill>
                <a:srgbClr val="0070C0"/>
              </a:solidFill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364" y="7991"/>
              <a:ext cx="2365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aditional Arabic" pitchFamily="18" charset="-78"/>
                  <a:ea typeface="Arial" pitchFamily="34" charset="0"/>
                  <a:cs typeface="Traditional Arabic" pitchFamily="18" charset="-78"/>
                </a:rPr>
                <a:t>غير ذاتية التغذية</a:t>
              </a:r>
              <a:endParaRPr kumimoji="0" lang="he-I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8745" y="7931"/>
              <a:ext cx="1794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aditional Arabic" pitchFamily="18" charset="-78"/>
                  <a:ea typeface="Arial" pitchFamily="34" charset="0"/>
                  <a:cs typeface="Traditional Arabic" pitchFamily="18" charset="-78"/>
                </a:rPr>
                <a:t>ذاتية التغذية</a:t>
              </a:r>
              <a:endParaRPr kumimoji="0" lang="he-I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مستطيل ذو زوايا قطرية مستديرة 13"/>
          <p:cNvSpPr/>
          <p:nvPr/>
        </p:nvSpPr>
        <p:spPr>
          <a:xfrm>
            <a:off x="611560" y="404664"/>
            <a:ext cx="7992888" cy="1328023"/>
          </a:xfrm>
          <a:prstGeom prst="round2Diag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AE" sz="4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نتوصل إلى استنتاجات عن السلاسل الغذائية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1296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1745</TotalTime>
  <Words>236</Words>
  <Application>Microsoft Office PowerPoint</Application>
  <PresentationFormat>عرض على الشاشة (3:4)‏</PresentationFormat>
  <Paragraphs>26</Paragraphs>
  <Slides>10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موازنة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سياسة التنمية المستديمة في اسرائيل</dc:title>
  <dc:creator>win7</dc:creator>
  <cp:lastModifiedBy>מוחמד</cp:lastModifiedBy>
  <cp:revision>99</cp:revision>
  <dcterms:created xsi:type="dcterms:W3CDTF">2013-03-30T08:00:12Z</dcterms:created>
  <dcterms:modified xsi:type="dcterms:W3CDTF">2013-04-22T16:17:14Z</dcterms:modified>
</cp:coreProperties>
</file>