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9" r:id="rId2"/>
    <p:sldId id="263" r:id="rId3"/>
    <p:sldId id="279" r:id="rId4"/>
    <p:sldId id="280" r:id="rId5"/>
    <p:sldId id="264" r:id="rId6"/>
    <p:sldId id="289" r:id="rId7"/>
    <p:sldId id="283" r:id="rId8"/>
    <p:sldId id="267" r:id="rId9"/>
    <p:sldId id="292" r:id="rId10"/>
    <p:sldId id="293" r:id="rId11"/>
    <p:sldId id="294" r:id="rId12"/>
    <p:sldId id="290" r:id="rId13"/>
    <p:sldId id="291" r:id="rId14"/>
    <p:sldId id="300" r:id="rId15"/>
    <p:sldId id="270" r:id="rId16"/>
    <p:sldId id="295" r:id="rId17"/>
    <p:sldId id="297" r:id="rId18"/>
    <p:sldId id="298" r:id="rId19"/>
    <p:sldId id="299" r:id="rId20"/>
    <p:sldId id="301" r:id="rId2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B769"/>
    <a:srgbClr val="76BEC6"/>
    <a:srgbClr val="FFCC99"/>
    <a:srgbClr val="CCFF99"/>
    <a:srgbClr val="FFCCFF"/>
    <a:srgbClr val="CCFFCC"/>
    <a:srgbClr val="FFFFFF"/>
    <a:srgbClr val="CCCC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12/06/1434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SA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0B34F065-1154-456A-91E3-76DE8E75E17B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il/url?sa=i&amp;rct=j&amp;q=%D8%B5%D9%82%D8%B1+%D8%A7%D9%84%D8%A8%D8%A7%D8%B4%D9%82&amp;source=images&amp;cd=&amp;cad=rja&amp;docid=ig5mUQ302_U7XM&amp;tbnid=S5btp8ONb3ILzM:&amp;ved=0CAUQjRw&amp;url=http://www.canaryfans.com/forum/viewtopic.php?f=23&amp;t=43714&amp;ei=cvJ0UfXnAc7EPJCKgZAF&amp;psig=AFQjCNGM3fu5G_bNRhe7JAyngGNPdQnmpg&amp;ust=1366705117844894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://www.turtlediary.com/grade-2-games/science-games/food-chai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gXfAxC56XpcwXM&amp;tbnid=2PzoTu45MMjvQM:&amp;ved=0CAUQjRw&amp;url=http://tx.english-ch.com/teacher/jasper/level-b/reinforcing-science/&amp;ei=STx1UfC8OYaRO6LfgPgK&amp;psig=AFQjCNHXdfHo0FeIBN5wqRBsdeWJ4Rwcdg&amp;ust=1366723224889217" TargetMode="External"/><Relationship Id="rId2" Type="http://schemas.openxmlformats.org/officeDocument/2006/relationships/hyperlink" Target="http://www.bbc.co.uk/bitesize/ks2/science/living_things/food_chains/play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cet.ac.il/science/ecologica/environment/food.asp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nIl9aVicdMTMuM&amp;tbnid=ZccKCIwQU-qxNM:&amp;ved=&amp;url=http://www.brainpop.com/educators/community/blog/2010/05/sneak-peek-curricular-tie-ins-for-may/&amp;ei=YGlsUbWHBKGo4ATE0IBI&amp;psig=AFQjCNHw9hW4GDqOqRjpSl7SO_E2D3LOZg&amp;ust=1366145760257778" TargetMode="External"/><Relationship Id="rId2" Type="http://schemas.openxmlformats.org/officeDocument/2006/relationships/hyperlink" Target="http://www.youtube.com/watch?v=tJ-_17NbGb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il/url?sa=i&amp;rct=j&amp;q=&amp;esrc=s&amp;frm=1&amp;source=images&amp;cd=&amp;cad=rja&amp;docid=5tV6jrCOzD7h6M&amp;tbnid=MMFaf-jx9R12UM:&amp;ved=&amp;url=http://mrstaylorscomputerlab.com/tag/brain-pop-jr/&amp;ei=YGlsUbWHBKGo4ATE0IBI&amp;psig=AFQjCNHw9hW4GDqOqRjpSl7SO_E2D3LOZg&amp;ust=1366145760257778" TargetMode="External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www.google.co.il/url?sa=i&amp;rct=j&amp;q=brainpop&amp;source=images&amp;cd=&amp;cad=rja&amp;docid=zkYVwA8lwuAXQM&amp;tbnid=7bInnJuf7y2_nM:&amp;ved=&amp;url=http://missmyers.pbworks.com/w/page/49664000/Brain%20Pop%20Jr%20link&amp;ei=hWhsUcuKNsmF4ATR6oCoDA&amp;psig=AFQjCNG_2D0Lm6tKkHRD5wWHN6WR2rlNDg&amp;ust=1366145542205034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il/url?sa=i&amp;rct=j&amp;q=%D7%91%D7%95%D7%9C%D7%91%D7%95%D7%9C+%D7%A6%D7%99%D7%A4%D7%95%D7%A8&amp;source=images&amp;cd=&amp;cad=rja&amp;docid=i2_P-V6U7R32HM&amp;tbnid=9sGnTBECcN8xUM:&amp;ved=0CAUQjRw&amp;url=http://mooncatom.wordpress.com/2010/04/06/%D7%A4%D7%A8%D7%AA%D7%95%D7%97%D7%99%D7%93%D7%A7%D7%9C-%D7%90%D7%95-%D7%99%D7%A8%D7%A7%D7%95%D7%9F%D7%95%D7%A7%D7%99%D7%A9%D7%95%D7%9F/&amp;ei=JvB0UeykFIKwPIOfgaAL&amp;psig=AFQjCNF975q2L5npjm9Bmy6x1l77JwTAWA&amp;ust=1366704530872531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in7\Documents\עבודות- שנה ג\مهارات القرن الواحد والعشرين\תמונות\imagesCAGE636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10411">
            <a:off x="215204" y="482030"/>
            <a:ext cx="2800901" cy="19125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مربع نص 4"/>
          <p:cNvSpPr txBox="1"/>
          <p:nvPr/>
        </p:nvSpPr>
        <p:spPr>
          <a:xfrm>
            <a:off x="1475656" y="2060848"/>
            <a:ext cx="7053364" cy="60324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العارضة مُعدة لطلاب </a:t>
            </a:r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الصف السادس(أ</a:t>
            </a:r>
            <a:r>
              <a:rPr lang="ar-AE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)</a:t>
            </a:r>
            <a:endParaRPr lang="ar-SA" sz="4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مدرسة الرازي الابتدائية</a:t>
            </a:r>
          </a:p>
          <a:p>
            <a:pPr algn="ctr">
              <a:lnSpc>
                <a:spcPct val="150000"/>
              </a:lnSpc>
            </a:pPr>
            <a:r>
              <a:rPr lang="ar-SA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إعداد: شيماء </a:t>
            </a:r>
            <a:r>
              <a:rPr lang="ar-SA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اغباري</a:t>
            </a:r>
            <a:r>
              <a:rPr lang="ar-AE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ه</a:t>
            </a:r>
          </a:p>
          <a:p>
            <a:pPr algn="ctr">
              <a:lnSpc>
                <a:spcPct val="150000"/>
              </a:lnSpc>
            </a:pPr>
            <a:r>
              <a:rPr lang="ar-AE" sz="3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الدرس رقم 6</a:t>
            </a:r>
          </a:p>
          <a:p>
            <a:pPr algn="ctr">
              <a:lnSpc>
                <a:spcPct val="150000"/>
              </a:lnSpc>
            </a:pPr>
            <a:r>
              <a:rPr lang="ar-AE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ضمن مشروع التخرج</a:t>
            </a:r>
            <a:endParaRPr lang="ar-SA" sz="36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/>
            <a:endParaRPr lang="he-IL" sz="4000" dirty="0" smtClean="0">
              <a:latin typeface="David" pitchFamily="34" charset="-79"/>
              <a:cs typeface="David" pitchFamily="34" charset="-79"/>
            </a:endParaRPr>
          </a:p>
          <a:p>
            <a:pPr algn="ctr"/>
            <a:endParaRPr lang="he-IL" sz="4000" dirty="0">
              <a:latin typeface="David" pitchFamily="34" charset="-79"/>
              <a:cs typeface="David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012160" y="188640"/>
            <a:ext cx="24482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صقر </a:t>
            </a:r>
            <a:r>
              <a:rPr lang="ar-AE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(</a:t>
            </a:r>
            <a:r>
              <a:rPr lang="ar-AE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باشق)</a:t>
            </a:r>
            <a:endParaRPr lang="ar-SA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51520" y="980728"/>
            <a:ext cx="5400600" cy="1569660"/>
          </a:xfrm>
          <a:prstGeom prst="rect">
            <a:avLst/>
          </a:prstGeom>
          <a:solidFill>
            <a:srgbClr val="FFFF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2.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طير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جارح.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غذاؤه الأساسي طيور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صغيرة.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يصطاد الفريسة خلال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الطيران.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  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51520" y="3645024"/>
            <a:ext cx="5400600" cy="2985433"/>
          </a:xfrm>
          <a:prstGeom prst="rect">
            <a:avLst/>
          </a:prstGeom>
          <a:solidFill>
            <a:srgbClr val="FFFF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3.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أفعى سامة، تختبئ بين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الأعضاب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والأوراق التي على الأرض، تتغذى على الطيور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والقواضم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التي تبحث عن غذائها على الأرض بين الأوراق والأعشاب.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940152" y="3501008"/>
            <a:ext cx="2520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رقطاء إسرائيلي</a:t>
            </a:r>
            <a:endParaRPr lang="ar-SA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8677" name="Picture 5" descr="http://img229.imageshack.us/img229/2040/fauconcrecerellelf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295232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4149080"/>
            <a:ext cx="2952328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467544" y="404664"/>
            <a:ext cx="8280920" cy="6001643"/>
          </a:xfrm>
          <a:prstGeom prst="rect">
            <a:avLst/>
          </a:prstGeom>
          <a:solidFill>
            <a:srgbClr val="FFCC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1- هل أدخلتم النباتات إلى السلاسل التي قمتم بوصفها، أكملوا كل سلسلة غذاء بحيث يكون في بدايتها نبات.</a:t>
            </a:r>
          </a:p>
          <a:p>
            <a:pPr>
              <a:lnSpc>
                <a:spcPct val="150000"/>
              </a:lnSpc>
            </a:pPr>
            <a:endParaRPr lang="ar-AE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2- لأي مجموعة تنسبون الحيوانات التي تظهر في الحلقة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الثانية 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(بعد النباتات)،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للعاشبة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أم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للمفترسة؟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إشرحوا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إجابتكم.</a:t>
            </a:r>
          </a:p>
          <a:p>
            <a:pPr>
              <a:lnSpc>
                <a:spcPct val="150000"/>
              </a:lnSpc>
            </a:pPr>
            <a:endParaRPr lang="ar-AE" sz="3200" dirty="0" smtClean="0">
              <a:latin typeface="Traditional Arabic" pitchFamily="18" charset="-78"/>
              <a:cs typeface="Traditional Arabic" pitchFamily="18" charset="-78"/>
            </a:endParaRPr>
          </a:p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3-</a:t>
            </a:r>
            <a:r>
              <a:rPr lang="ar-AE" sz="3200" dirty="0" smtClean="0">
                <a:latin typeface="Traditional Arabic" pitchFamily="18" charset="-78"/>
              </a:rPr>
              <a:t>  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لأي مجموعة تنسبون الحيوانات التي تظهر في الحلقات الأخرى، 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للعاشبة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أم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للمفترسة؟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إشرحوا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إجابتكم.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3" name="شكل بيضاوي 2"/>
          <p:cNvSpPr/>
          <p:nvPr/>
        </p:nvSpPr>
        <p:spPr>
          <a:xfrm>
            <a:off x="8423920" y="0"/>
            <a:ext cx="720080" cy="720080"/>
          </a:xfrm>
          <a:prstGeom prst="ellipse">
            <a:avLst/>
          </a:prstGeom>
          <a:solidFill>
            <a:srgbClr val="76B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ب</a:t>
            </a:r>
            <a:endParaRPr lang="he-IL" sz="4800" b="1" dirty="0">
              <a:solidFill>
                <a:sysClr val="windowText" lastClr="0000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23528" y="2708920"/>
            <a:ext cx="8352928" cy="3528392"/>
            <a:chOff x="1081" y="6721"/>
            <a:chExt cx="9458" cy="1779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81" y="6721"/>
              <a:ext cx="1980" cy="9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مستهلكات ثالثة: كائنات حية مفترِسة عليا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3677" y="6721"/>
              <a:ext cx="1942" cy="9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مستهلكات ثانوية: كائنات حية مفترِسة</a:t>
              </a:r>
              <a:endPara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endParaRPr>
            </a:p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6234" y="6721"/>
              <a:ext cx="2121" cy="93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مستهلكات أولية: كائنات حية نباتية</a:t>
              </a:r>
              <a:endParaRPr kumimoji="0" lang="he-I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8955" y="6722"/>
              <a:ext cx="1584" cy="87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منتِجات: نباتات</a:t>
              </a:r>
              <a:endParaRPr kumimoji="0" lang="he-I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7" name="AutoShape 7"/>
            <p:cNvCxnSpPr>
              <a:cxnSpLocks noChangeShapeType="1"/>
            </p:cNvCxnSpPr>
            <p:nvPr/>
          </p:nvCxnSpPr>
          <p:spPr bwMode="auto">
            <a:xfrm flipH="1">
              <a:off x="5656" y="7006"/>
              <a:ext cx="510" cy="0"/>
            </a:xfrm>
            <a:prstGeom prst="straightConnector1">
              <a:avLst/>
            </a:prstGeom>
            <a:ln>
              <a:solidFill>
                <a:srgbClr val="7030A0"/>
              </a:solidFill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AutoShape 8"/>
            <p:cNvCxnSpPr>
              <a:cxnSpLocks noChangeShapeType="1"/>
            </p:cNvCxnSpPr>
            <p:nvPr/>
          </p:nvCxnSpPr>
          <p:spPr bwMode="auto">
            <a:xfrm flipH="1">
              <a:off x="8386" y="7006"/>
              <a:ext cx="510" cy="0"/>
            </a:xfrm>
            <a:prstGeom prst="straightConnector1">
              <a:avLst/>
            </a:prstGeom>
            <a:ln>
              <a:solidFill>
                <a:srgbClr val="FFFF00"/>
              </a:solidFill>
              <a:headEnd/>
              <a:tailEnd type="triangle" w="med" len="med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9" name="AutoShape 9"/>
            <p:cNvCxnSpPr>
              <a:cxnSpLocks noChangeShapeType="1"/>
            </p:cNvCxnSpPr>
            <p:nvPr/>
          </p:nvCxnSpPr>
          <p:spPr bwMode="auto">
            <a:xfrm flipH="1">
              <a:off x="3106" y="7006"/>
              <a:ext cx="510" cy="0"/>
            </a:xfrm>
            <a:prstGeom prst="straightConnector1">
              <a:avLst/>
            </a:prstGeom>
            <a:ln>
              <a:solidFill>
                <a:srgbClr val="FF0000"/>
              </a:solidFill>
              <a:headEnd/>
              <a:tailEnd type="triangle" w="med" len="med"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  <p:sp>
          <p:nvSpPr>
            <p:cNvPr id="10" name="AutoShape 10"/>
            <p:cNvSpPr>
              <a:spLocks/>
            </p:cNvSpPr>
            <p:nvPr/>
          </p:nvSpPr>
          <p:spPr bwMode="auto">
            <a:xfrm rot="5400000">
              <a:off x="9561" y="6984"/>
              <a:ext cx="366" cy="1588"/>
            </a:xfrm>
            <a:prstGeom prst="rightBrace">
              <a:avLst>
                <a:gd name="adj1" fmla="val 36157"/>
                <a:gd name="adj2" fmla="val 50000"/>
              </a:avLst>
            </a:prstGeom>
            <a:ln>
              <a:solidFill>
                <a:srgbClr val="92D050"/>
              </a:solidFill>
              <a:headEnd/>
              <a:tailEnd/>
            </a:ln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1" name="AutoShape 11"/>
            <p:cNvSpPr>
              <a:spLocks/>
            </p:cNvSpPr>
            <p:nvPr/>
          </p:nvSpPr>
          <p:spPr bwMode="auto">
            <a:xfrm rot="5400000">
              <a:off x="4550" y="4226"/>
              <a:ext cx="351" cy="7259"/>
            </a:xfrm>
            <a:prstGeom prst="rightBrace">
              <a:avLst>
                <a:gd name="adj1" fmla="val 172341"/>
                <a:gd name="adj2" fmla="val 50000"/>
              </a:avLst>
            </a:prstGeom>
            <a:ln>
              <a:solidFill>
                <a:srgbClr val="0070C0"/>
              </a:solidFill>
              <a:headEnd/>
              <a:tailEnd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2" name="Text Box 12"/>
            <p:cNvSpPr txBox="1">
              <a:spLocks noChangeArrowheads="1"/>
            </p:cNvSpPr>
            <p:nvPr/>
          </p:nvSpPr>
          <p:spPr bwMode="auto">
            <a:xfrm>
              <a:off x="3364" y="7991"/>
              <a:ext cx="2365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غير ذاتية التغذية</a:t>
              </a:r>
              <a:endParaRPr kumimoji="0" lang="he-IL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8745" y="7931"/>
              <a:ext cx="1794" cy="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ذاتية التغذية</a:t>
              </a:r>
              <a:endParaRPr kumimoji="0" lang="he-IL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" name="مستطيل ذو زوايا قطرية مستديرة 13"/>
          <p:cNvSpPr/>
          <p:nvPr/>
        </p:nvSpPr>
        <p:spPr>
          <a:xfrm>
            <a:off x="611560" y="404664"/>
            <a:ext cx="7992888" cy="1328023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نتوصل إلى استنتاجات عن السلاسل الغذائية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1296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763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 descr="C:\Users\win7\Pictures\11275856-confused-emotic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348548"/>
            <a:ext cx="2483768" cy="2293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>
            <a:off x="2483768" y="692696"/>
            <a:ext cx="6408712" cy="1726347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فعالية بناء شبكات وسلاسل غذائية، اضغط هنا</a:t>
            </a:r>
            <a:endParaRPr lang="ar-SA" sz="44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0688"/>
            <a:ext cx="1872208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852936"/>
            <a:ext cx="6408712" cy="3744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خدوشة 3"/>
          <p:cNvSpPr/>
          <p:nvPr/>
        </p:nvSpPr>
        <p:spPr>
          <a:xfrm rot="607645">
            <a:off x="2022474" y="881510"/>
            <a:ext cx="6408712" cy="1873270"/>
          </a:xfrm>
          <a:prstGeom prst="snip2Diag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8900000" scaled="1"/>
            <a:tileRect/>
          </a:gra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فعالية من يتغذى على </a:t>
            </a:r>
            <a:r>
              <a:rPr lang="ar-AE" sz="4800" b="1" spc="50" dirty="0" err="1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من!!</a:t>
            </a:r>
            <a:endParaRPr lang="ar-AE" sz="4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  <a:hlinkClick r:id="rId2"/>
            </a:endParaRPr>
          </a:p>
          <a:p>
            <a:pPr algn="ctr"/>
            <a:r>
              <a:rPr lang="ar-AE" sz="4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 اضغط هنا</a:t>
            </a:r>
            <a:endParaRPr lang="ar-SA" sz="4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 descr="http://tx.english-ch.com/teacher/jasper/lv_foodchains1_1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3429000"/>
            <a:ext cx="5467350" cy="2952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1680" y="620688"/>
            <a:ext cx="7128792" cy="646331"/>
          </a:xfrm>
          <a:prstGeom prst="rect">
            <a:avLst/>
          </a:prstGeom>
          <a:solidFill>
            <a:srgbClr val="FFCC99"/>
          </a:solidFill>
          <a:effectLst>
            <a:glow rad="63500">
              <a:schemeClr val="accent4">
                <a:satMod val="175000"/>
                <a:alpha val="40000"/>
              </a:schemeClr>
            </a:glow>
            <a:outerShdw blurRad="50800" dist="25000" dir="5400000" rotWithShape="0">
              <a:srgbClr val="000000">
                <a:alpha val="40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36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اقرأوا</a:t>
            </a:r>
            <a:r>
              <a:rPr lang="ar-SA" sz="36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قطعة المعلومات التالية، وأجيبوا عن الأسئلة التي </a:t>
            </a:r>
            <a:r>
              <a:rPr lang="ar-SA" sz="36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تليها.</a:t>
            </a:r>
            <a:r>
              <a:rPr lang="ar-SA" sz="36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</a:t>
            </a:r>
            <a:endParaRPr lang="ar-SA" sz="44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23786" y="1898499"/>
            <a:ext cx="8136904" cy="35394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 algn="justLow" fontAlgn="base">
              <a:spcBef>
                <a:spcPct val="0"/>
              </a:spcBef>
              <a:spcAft>
                <a:spcPct val="0"/>
              </a:spcAft>
            </a:pP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في حقل الحبوب في سهل بيت شان عانى المزارعون خلال سنين من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القوارض 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(كفئران الحقل والفئران)، التي غزت الحقول وأكلت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المحاصيل.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أحد الحلول المقبولة لمواجهة القوارض هو نثر حبيبات قمح مسممة في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الحقول.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تأكل القوارض الحبيبات المسممة وتموت، وبهذه الطريقة لا تتضرر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المحاصيل.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نجح المزارعون بهذه الطريقة في تقليص الأضرار التي تسببها القوارض، لكن في نفس الوقت لاحظ المزارعون ارتفاعًا في موت أنواع من الطيور الجارحة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كالباز</a:t>
            </a:r>
            <a:r>
              <a:rPr lang="ar-SA" sz="3200" dirty="0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والعقاب، وموت عصافير مغردة كالدوري </a:t>
            </a:r>
            <a:r>
              <a:rPr lang="ar-SA" sz="3200" dirty="0" err="1" smtClean="0">
                <a:solidFill>
                  <a:schemeClr val="tx1"/>
                </a:solidFill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والحسون.</a:t>
            </a:r>
            <a:endParaRPr lang="ar-SA" sz="40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http://benlib.files.wordpress.com/2011/04/boy-on-glob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403648" cy="153955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332656"/>
            <a:ext cx="8124029" cy="2308324"/>
          </a:xfrm>
          <a:prstGeom prst="rect">
            <a:avLst/>
          </a:prstGeom>
          <a:ln>
            <a:solidFill>
              <a:srgbClr val="D3B769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أ.ارسموا الشبكة الغذائية الموصوفة في 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القطعة </a:t>
            </a:r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(بما في ذلك الإنسان</a:t>
            </a:r>
            <a:r>
              <a:rPr lang="ar-SA" sz="3600" dirty="0" err="1" smtClean="0">
                <a:latin typeface="Traditional Arabic" pitchFamily="18" charset="-78"/>
                <a:cs typeface="Traditional Arabic" pitchFamily="18" charset="-78"/>
              </a:rPr>
              <a:t>).</a:t>
            </a:r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2996952"/>
            <a:ext cx="8124029" cy="2308324"/>
          </a:xfrm>
          <a:prstGeom prst="rect">
            <a:avLst/>
          </a:prstGeom>
          <a:ln>
            <a:solidFill>
              <a:srgbClr val="76BEC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3600" dirty="0" smtClean="0">
                <a:latin typeface="Traditional Arabic" pitchFamily="18" charset="-78"/>
                <a:cs typeface="Traditional Arabic" pitchFamily="18" charset="-78"/>
              </a:rPr>
              <a:t>ب.اكتبوا سببين ممكنين لموت الطيور.</a:t>
            </a: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ar-SA" sz="3600" dirty="0" smtClean="0">
              <a:latin typeface="Traditional Arabic" pitchFamily="18" charset="-78"/>
              <a:cs typeface="Traditional Arabic" pitchFamily="18" charset="-78"/>
            </a:endParaRPr>
          </a:p>
          <a:p>
            <a:pPr lvl="0"/>
            <a:endParaRPr lang="en-US" sz="3600" dirty="0"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51520" y="692696"/>
            <a:ext cx="8172399" cy="3168353"/>
            <a:chOff x="3465" y="2465"/>
            <a:chExt cx="6315" cy="2548"/>
          </a:xfrm>
        </p:grpSpPr>
        <p:sp>
          <p:nvSpPr>
            <p:cNvPr id="33795" name="Text Box 3"/>
            <p:cNvSpPr txBox="1">
              <a:spLocks noChangeArrowheads="1"/>
            </p:cNvSpPr>
            <p:nvPr/>
          </p:nvSpPr>
          <p:spPr bwMode="auto">
            <a:xfrm>
              <a:off x="6465" y="2465"/>
              <a:ext cx="1185" cy="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فأر الحقل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6" name="Text Box 4"/>
            <p:cNvSpPr txBox="1">
              <a:spLocks noChangeArrowheads="1"/>
            </p:cNvSpPr>
            <p:nvPr/>
          </p:nvSpPr>
          <p:spPr bwMode="auto">
            <a:xfrm>
              <a:off x="6465" y="3132"/>
              <a:ext cx="118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فأر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7" name="Text Box 5"/>
            <p:cNvSpPr txBox="1">
              <a:spLocks noChangeArrowheads="1"/>
            </p:cNvSpPr>
            <p:nvPr/>
          </p:nvSpPr>
          <p:spPr bwMode="auto">
            <a:xfrm>
              <a:off x="8715" y="3424"/>
              <a:ext cx="106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حبوب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8" name="Text Box 6"/>
            <p:cNvSpPr txBox="1">
              <a:spLocks noChangeArrowheads="1"/>
            </p:cNvSpPr>
            <p:nvPr/>
          </p:nvSpPr>
          <p:spPr bwMode="auto">
            <a:xfrm>
              <a:off x="6465" y="3758"/>
              <a:ext cx="118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دوريّ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799" name="Text Box 7"/>
            <p:cNvSpPr txBox="1">
              <a:spLocks noChangeArrowheads="1"/>
            </p:cNvSpPr>
            <p:nvPr/>
          </p:nvSpPr>
          <p:spPr bwMode="auto">
            <a:xfrm>
              <a:off x="6465" y="4426"/>
              <a:ext cx="1185" cy="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حسّون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0" name="Text Box 8"/>
            <p:cNvSpPr txBox="1">
              <a:spLocks noChangeArrowheads="1"/>
            </p:cNvSpPr>
            <p:nvPr/>
          </p:nvSpPr>
          <p:spPr bwMode="auto">
            <a:xfrm>
              <a:off x="3465" y="2877"/>
              <a:ext cx="1185" cy="58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باز</a:t>
              </a:r>
              <a:endParaRPr kumimoji="0" lang="he-IL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801" name="Text Box 9"/>
            <p:cNvSpPr txBox="1">
              <a:spLocks noChangeArrowheads="1"/>
            </p:cNvSpPr>
            <p:nvPr/>
          </p:nvSpPr>
          <p:spPr bwMode="auto">
            <a:xfrm>
              <a:off x="3465" y="3869"/>
              <a:ext cx="1185" cy="585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1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ar-SA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raditional Arabic" pitchFamily="18" charset="-78"/>
                  <a:ea typeface="Arial" pitchFamily="34" charset="0"/>
                  <a:cs typeface="Traditional Arabic" pitchFamily="18" charset="-78"/>
                </a:rPr>
                <a:t>عقاب</a:t>
              </a:r>
              <a:endParaRPr kumimoji="0" lang="he-I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3802" name="AutoShape 10"/>
            <p:cNvCxnSpPr>
              <a:cxnSpLocks noChangeShapeType="1"/>
            </p:cNvCxnSpPr>
            <p:nvPr/>
          </p:nvCxnSpPr>
          <p:spPr bwMode="auto">
            <a:xfrm flipH="1" flipV="1">
              <a:off x="7770" y="3327"/>
              <a:ext cx="870" cy="3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3" name="AutoShape 11"/>
            <p:cNvCxnSpPr>
              <a:cxnSpLocks noChangeShapeType="1"/>
            </p:cNvCxnSpPr>
            <p:nvPr/>
          </p:nvCxnSpPr>
          <p:spPr bwMode="auto">
            <a:xfrm flipH="1">
              <a:off x="7770" y="3669"/>
              <a:ext cx="870" cy="3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4" name="AutoShape 12"/>
            <p:cNvCxnSpPr>
              <a:cxnSpLocks noChangeShapeType="1"/>
            </p:cNvCxnSpPr>
            <p:nvPr/>
          </p:nvCxnSpPr>
          <p:spPr bwMode="auto">
            <a:xfrm flipH="1" flipV="1">
              <a:off x="7770" y="2687"/>
              <a:ext cx="870" cy="104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5" name="AutoShape 13"/>
            <p:cNvCxnSpPr>
              <a:cxnSpLocks noChangeShapeType="1"/>
            </p:cNvCxnSpPr>
            <p:nvPr/>
          </p:nvCxnSpPr>
          <p:spPr bwMode="auto">
            <a:xfrm flipH="1">
              <a:off x="7770" y="3758"/>
              <a:ext cx="870" cy="1109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6" name="AutoShape 14"/>
            <p:cNvCxnSpPr>
              <a:cxnSpLocks noChangeShapeType="1"/>
            </p:cNvCxnSpPr>
            <p:nvPr/>
          </p:nvCxnSpPr>
          <p:spPr bwMode="auto">
            <a:xfrm flipH="1" flipV="1">
              <a:off x="4800" y="3007"/>
              <a:ext cx="1590" cy="42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7" name="AutoShape 15"/>
            <p:cNvCxnSpPr>
              <a:cxnSpLocks noChangeShapeType="1"/>
            </p:cNvCxnSpPr>
            <p:nvPr/>
          </p:nvCxnSpPr>
          <p:spPr bwMode="auto">
            <a:xfrm flipH="1">
              <a:off x="4725" y="3967"/>
              <a:ext cx="1665" cy="16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8" name="AutoShape 16"/>
            <p:cNvCxnSpPr>
              <a:cxnSpLocks noChangeShapeType="1"/>
            </p:cNvCxnSpPr>
            <p:nvPr/>
          </p:nvCxnSpPr>
          <p:spPr bwMode="auto">
            <a:xfrm flipH="1">
              <a:off x="4800" y="2660"/>
              <a:ext cx="1590" cy="32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09" name="AutoShape 17"/>
            <p:cNvCxnSpPr>
              <a:cxnSpLocks noChangeShapeType="1"/>
            </p:cNvCxnSpPr>
            <p:nvPr/>
          </p:nvCxnSpPr>
          <p:spPr bwMode="auto">
            <a:xfrm flipH="1" flipV="1">
              <a:off x="4800" y="3316"/>
              <a:ext cx="1590" cy="169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0" name="AutoShape 18"/>
            <p:cNvCxnSpPr>
              <a:cxnSpLocks noChangeShapeType="1"/>
            </p:cNvCxnSpPr>
            <p:nvPr/>
          </p:nvCxnSpPr>
          <p:spPr bwMode="auto">
            <a:xfrm flipH="1">
              <a:off x="4725" y="3424"/>
              <a:ext cx="1665" cy="72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1" name="AutoShape 19"/>
            <p:cNvCxnSpPr>
              <a:cxnSpLocks noChangeShapeType="1"/>
            </p:cNvCxnSpPr>
            <p:nvPr/>
          </p:nvCxnSpPr>
          <p:spPr bwMode="auto">
            <a:xfrm flipH="1">
              <a:off x="4725" y="2687"/>
              <a:ext cx="1740" cy="14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2" name="AutoShape 20"/>
            <p:cNvCxnSpPr>
              <a:cxnSpLocks noChangeShapeType="1"/>
            </p:cNvCxnSpPr>
            <p:nvPr/>
          </p:nvCxnSpPr>
          <p:spPr bwMode="auto">
            <a:xfrm flipH="1" flipV="1">
              <a:off x="4800" y="3132"/>
              <a:ext cx="1590" cy="97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33813" name="AutoShape 21"/>
            <p:cNvCxnSpPr>
              <a:cxnSpLocks noChangeShapeType="1"/>
            </p:cNvCxnSpPr>
            <p:nvPr/>
          </p:nvCxnSpPr>
          <p:spPr bwMode="auto">
            <a:xfrm flipH="1" flipV="1">
              <a:off x="4725" y="4198"/>
              <a:ext cx="1665" cy="72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24" name="Rectangle 23"/>
          <p:cNvSpPr/>
          <p:nvPr/>
        </p:nvSpPr>
        <p:spPr>
          <a:xfrm>
            <a:off x="7092280" y="260648"/>
            <a:ext cx="1440160" cy="523220"/>
          </a:xfrm>
          <a:prstGeom prst="rect">
            <a:avLst/>
          </a:prstGeom>
          <a:solidFill>
            <a:srgbClr val="76BEC6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2800" b="1" dirty="0" smtClean="0">
                <a:ln w="50800"/>
                <a:solidFill>
                  <a:schemeClr val="tx1"/>
                </a:solidFill>
              </a:rPr>
              <a:t>الإجابات:</a:t>
            </a:r>
            <a:endParaRPr lang="en-US" sz="2800" b="1" dirty="0" smtClean="0">
              <a:ln w="50800"/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308304" y="1124744"/>
            <a:ext cx="576064" cy="52322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2800" b="1" dirty="0" smtClean="0">
                <a:ln w="50800"/>
                <a:solidFill>
                  <a:schemeClr val="tx1"/>
                </a:solidFill>
              </a:rPr>
              <a:t>1-</a:t>
            </a:r>
            <a:endParaRPr lang="en-US" sz="2800" b="1" dirty="0" smtClean="0">
              <a:ln w="50800"/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51520" y="4005064"/>
            <a:ext cx="7776864" cy="25545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     الطيور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النباتية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(الدوري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والحسون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) ماتت من أكل حبيبات القمح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المسممة.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الطيور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الجارحة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(الباز والعقاب) ماتت من تسمم ثانوي- في أعقاب أكل الحيوانات التي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تسممت 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(فئران الحقل والقوارض والدوري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والحسون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)، وحيوانات أخرى أكلت البذور المسممة أو افترست القوارض والطيور التي </a:t>
            </a:r>
            <a:r>
              <a:rPr lang="ar-SA" sz="3200" dirty="0" err="1" smtClean="0">
                <a:latin typeface="Traditional Arabic" pitchFamily="18" charset="-78"/>
                <a:cs typeface="Traditional Arabic" pitchFamily="18" charset="-78"/>
              </a:rPr>
              <a:t>تسممت.</a:t>
            </a:r>
            <a:r>
              <a:rPr lang="ar-SA" sz="3200" dirty="0" smtClean="0"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200" u="sng" dirty="0"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452320" y="4005064"/>
            <a:ext cx="576064" cy="523220"/>
          </a:xfrm>
          <a:prstGeom prst="rect">
            <a:avLst/>
          </a:prstGeom>
          <a:solidFill>
            <a:srgbClr val="FFCC99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lvl="0"/>
            <a:r>
              <a:rPr lang="ar-SA" sz="2800" b="1" dirty="0" smtClean="0">
                <a:ln w="50800"/>
                <a:solidFill>
                  <a:schemeClr val="tx1"/>
                </a:solidFill>
              </a:rPr>
              <a:t>2-</a:t>
            </a:r>
            <a:endParaRPr lang="en-US" sz="2800" b="1" dirty="0" smtClean="0">
              <a:ln w="50800"/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251520" y="1052736"/>
            <a:ext cx="8696556" cy="245173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تعلمنا في الدروس السابقة بأن الكائنات الحية تتأثر بمركبات البيئة الجامدة.</a:t>
            </a:r>
          </a:p>
        </p:txBody>
      </p:sp>
      <p:pic>
        <p:nvPicPr>
          <p:cNvPr id="1027" name="Picture 3" descr="C:\Users\win7\Pictures\NACAK8VBGACA6C15EDCAMAW7ZPCA61GJUUCAHXXDTTCAPEPSWNCA71Y55UCA212BNJCAFI1KA3CANX4A3DCARUQDLCCAJ25FZUCAY00BJGCA68EEK5CAI5R6WWCA2HK90ACAM4ST06CAA116DMCARQ2G2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05064"/>
            <a:ext cx="2520280" cy="223224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05064"/>
            <a:ext cx="51480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429000"/>
            <a:ext cx="6840760" cy="1495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ستطيل ذو زوايا قطرية مخدوشة 4"/>
          <p:cNvSpPr/>
          <p:nvPr/>
        </p:nvSpPr>
        <p:spPr>
          <a:xfrm>
            <a:off x="1331640" y="1412776"/>
            <a:ext cx="6537181" cy="1579424"/>
          </a:xfrm>
          <a:prstGeom prst="snip2DiagRect">
            <a:avLst/>
          </a:prstGeom>
          <a:solidFill>
            <a:srgbClr val="CCFF99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AE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3"/>
              </a:rPr>
              <a:t>لعبة السلاسل الغذائية</a:t>
            </a:r>
            <a:endParaRPr lang="ar-SA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ذو زوايا قطرية مستديرة 2"/>
          <p:cNvSpPr/>
          <p:nvPr/>
        </p:nvSpPr>
        <p:spPr>
          <a:xfrm>
            <a:off x="323528" y="1196752"/>
            <a:ext cx="8336516" cy="2451735"/>
          </a:xfrm>
          <a:prstGeom prst="round2Diag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ar-AE" sz="4800" b="1" dirty="0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حسب رأيكم هل تتأثر الكائنات الحية بالمركبات البيئية </a:t>
            </a:r>
            <a:r>
              <a:rPr lang="ar-AE" sz="4800" b="1" dirty="0" err="1" smtClean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الحية؟؟</a:t>
            </a:r>
            <a:endParaRPr lang="ar-AE" sz="4800" b="1" dirty="0" smtClean="0">
              <a:ln w="1905"/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4" name="Picture 2" descr="C:\Users\win7\Pictures\imagesCA6ISSB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77072"/>
            <a:ext cx="2736304" cy="21549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ستديرة 5"/>
          <p:cNvSpPr/>
          <p:nvPr/>
        </p:nvSpPr>
        <p:spPr>
          <a:xfrm>
            <a:off x="251520" y="332656"/>
            <a:ext cx="8640960" cy="2451735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cap="none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أحسنتم..تتأثر الكائنات الحية بالمركبات البيئية الحية وتؤثر عليها بواسطة علاقات بقاء متنوعة.</a:t>
            </a:r>
            <a:endParaRPr lang="ar-AE" sz="4800" b="1" spc="50" dirty="0" smtClean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7" name="مستطيل ذو زوايا قطرية مستديرة 6"/>
          <p:cNvSpPr/>
          <p:nvPr/>
        </p:nvSpPr>
        <p:spPr>
          <a:xfrm>
            <a:off x="251520" y="2996952"/>
            <a:ext cx="8640960" cy="1225868"/>
          </a:xfrm>
          <a:prstGeom prst="round2DiagRect">
            <a:avLst/>
          </a:prstGeom>
          <a:solidFill>
            <a:srgbClr val="76BEC6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  <a:hlinkClick r:id="rId2"/>
              </a:rPr>
              <a:t>هيا نكتشفها من خلال مشاهدة الفيديو.</a:t>
            </a:r>
            <a:endParaRPr lang="ar-AE" sz="4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2052" name="Picture 4" descr="http://www.brainpop.com/educators/blog/wp-content/uploads/2010/04/anniemobyspring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4365104"/>
            <a:ext cx="4440932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in7\Pictures\thinking-t11499.jpg"/>
          <p:cNvPicPr>
            <a:picLocks noChangeAspect="1" noChangeArrowheads="1"/>
          </p:cNvPicPr>
          <p:nvPr/>
        </p:nvPicPr>
        <p:blipFill>
          <a:blip r:embed="rId2" cstate="print"/>
          <a:srcRect l="8357" r="13161" b="9177"/>
          <a:stretch>
            <a:fillRect/>
          </a:stretch>
        </p:blipFill>
        <p:spPr bwMode="auto">
          <a:xfrm>
            <a:off x="323528" y="3501008"/>
            <a:ext cx="2055733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مستطيل ذو زوايا قطرية مستديرة 3"/>
          <p:cNvSpPr/>
          <p:nvPr/>
        </p:nvSpPr>
        <p:spPr>
          <a:xfrm rot="1158166">
            <a:off x="479079" y="1793591"/>
            <a:ext cx="8336516" cy="2860358"/>
          </a:xfrm>
          <a:prstGeom prst="round2DiagRect">
            <a:avLst/>
          </a:prstGeom>
          <a:solidFill>
            <a:srgbClr val="CCFF9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 يتغذى على </a:t>
            </a:r>
            <a:r>
              <a:rPr lang="ar-AE" sz="5400" b="1" cap="none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من؟</a:t>
            </a:r>
            <a:endParaRPr lang="ar-AE" sz="5400" b="1" cap="none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  <a:p>
            <a:pPr algn="ctr">
              <a:lnSpc>
                <a:spcPct val="150000"/>
              </a:lnSpc>
            </a:pPr>
            <a:r>
              <a:rPr lang="ar-AE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-علاقة مفترس </a:t>
            </a:r>
            <a:r>
              <a:rPr lang="ar-AE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وفريسة-</a:t>
            </a:r>
            <a:endParaRPr lang="ar-AE" sz="5400" b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53" y="260648"/>
            <a:ext cx="1895847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260648"/>
            <a:ext cx="16554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260648"/>
            <a:ext cx="1659632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5085184"/>
            <a:ext cx="1944216" cy="1493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2" y="5157192"/>
            <a:ext cx="1763688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ذو زوايا قطرية مستديرة 3"/>
          <p:cNvSpPr/>
          <p:nvPr/>
        </p:nvSpPr>
        <p:spPr>
          <a:xfrm>
            <a:off x="467544" y="620688"/>
            <a:ext cx="8336516" cy="2451735"/>
          </a:xfrm>
          <a:prstGeom prst="round2DiagRect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اقترحوا طريقة لوصف علاقة التغذية بين الكائنات </a:t>
            </a:r>
            <a:r>
              <a:rPr lang="ar-AE" sz="4800" b="1" spc="50" dirty="0" err="1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الحية!!</a:t>
            </a:r>
            <a:r>
              <a:rPr lang="ar-AE" sz="4800" b="1" spc="50" dirty="0" smtClean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 </a:t>
            </a:r>
          </a:p>
        </p:txBody>
      </p:sp>
      <p:pic>
        <p:nvPicPr>
          <p:cNvPr id="5124" name="Picture 4" descr="C:\Users\win7\Pictures\smiley%20thinking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356992"/>
            <a:ext cx="2304256" cy="2520280"/>
          </a:xfrm>
          <a:prstGeom prst="rect">
            <a:avLst/>
          </a:prstGeom>
          <a:noFill/>
        </p:spPr>
      </p:pic>
      <p:pic>
        <p:nvPicPr>
          <p:cNvPr id="5126" name="Picture 6" descr="http://mrstaylorscomputerlab.com/wp-content/uploads/2011/08/annie_moby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4" y="3140968"/>
            <a:ext cx="2713856" cy="3481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755576" y="404664"/>
            <a:ext cx="7704856" cy="2952328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ar-AE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يمكن وصف علاقات التغذية بين الكائنات الحية بواسطة رسم تخطيطي يسمى سلسلة غذاء.</a:t>
            </a:r>
            <a:endParaRPr lang="he-IL" sz="4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raditional Arabic" pitchFamily="18" charset="-78"/>
              <a:cs typeface="David" pitchFamily="34" charset="-79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01008"/>
            <a:ext cx="9144000" cy="3106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ذو زوايا قطرية مخدوشة 5"/>
          <p:cNvSpPr/>
          <p:nvPr/>
        </p:nvSpPr>
        <p:spPr>
          <a:xfrm>
            <a:off x="2915816" y="764704"/>
            <a:ext cx="5976664" cy="5040560"/>
          </a:xfrm>
          <a:prstGeom prst="snip2DiagRect">
            <a:avLst/>
          </a:prstGeom>
          <a:solidFill>
            <a:srgbClr val="76BEC6"/>
          </a:solidFill>
          <a:ln w="3492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lnSpc>
                <a:spcPct val="150000"/>
              </a:lnSpc>
            </a:pPr>
            <a:r>
              <a:rPr lang="ar-AE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aditional Arabic" pitchFamily="18" charset="-78"/>
                <a:cs typeface="Traditional Arabic" pitchFamily="18" charset="-78"/>
              </a:rPr>
              <a:t>علينا الانتباه إلى اتجاه الأسهم، فهي تبين انتقال الغذاء من الفريسة إلى المفترس.</a:t>
            </a:r>
          </a:p>
        </p:txBody>
      </p:sp>
      <p:pic>
        <p:nvPicPr>
          <p:cNvPr id="11266" name="Picture 2" descr="http://missmyers.pbworks.com/f/Annie%20and%20Moby%20pic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84784"/>
            <a:ext cx="259228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467544" y="476672"/>
            <a:ext cx="8280920" cy="1508105"/>
          </a:xfrm>
          <a:prstGeom prst="rect">
            <a:avLst/>
          </a:prstGeom>
          <a:solidFill>
            <a:srgbClr val="CCFF99"/>
          </a:solidFill>
          <a:ln w="38100">
            <a:prstDash val="lgDashDot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أمامكم صور وقطع معلومات عن حيوانات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اقرأوا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قطع المعلومات وأعطوا امثلة تبين من يؤكل من قبل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من.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صفوا إجابتكم في رسم تخطيطي لسلسة غذاء.</a:t>
            </a:r>
            <a:endParaRPr lang="he-IL" sz="3200" dirty="0">
              <a:latin typeface="Traditional Arabic" pitchFamily="18" charset="-78"/>
            </a:endParaRPr>
          </a:p>
        </p:txBody>
      </p:sp>
      <p:pic>
        <p:nvPicPr>
          <p:cNvPr id="4100" name="Picture 4" descr="http://mooncatom.files.wordpress.com/2010/04/d791d795d79cd791d795d79c-d7a6d794d795d791-d7a9d7a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573016"/>
            <a:ext cx="3064793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مربع نص 8"/>
          <p:cNvSpPr txBox="1"/>
          <p:nvPr/>
        </p:nvSpPr>
        <p:spPr>
          <a:xfrm>
            <a:off x="251520" y="3717032"/>
            <a:ext cx="5400600" cy="2376264"/>
          </a:xfrm>
          <a:prstGeom prst="rect">
            <a:avLst/>
          </a:prstGeom>
          <a:solidFill>
            <a:srgbClr val="FFFF99"/>
          </a:solidFill>
          <a:ln w="12700">
            <a:prstDash val="soli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150000"/>
              </a:lnSpc>
            </a:pP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1.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طير </a:t>
            </a:r>
            <a:r>
              <a:rPr lang="ar-AE" sz="3200" dirty="0" err="1" smtClean="0">
                <a:latin typeface="Traditional Arabic" pitchFamily="18" charset="-78"/>
                <a:cs typeface="Traditional Arabic" pitchFamily="18" charset="-78"/>
              </a:rPr>
              <a:t>عاشب</a:t>
            </a:r>
            <a:r>
              <a:rPr lang="ar-AE" sz="3200" dirty="0" smtClean="0">
                <a:latin typeface="Traditional Arabic" pitchFamily="18" charset="-78"/>
                <a:cs typeface="Traditional Arabic" pitchFamily="18" charset="-78"/>
              </a:rPr>
              <a:t> (يأكل النباتات) يتغذى على ثمار تنمو على شجيرات، وعلى نباتات متسلقة وأشجار.</a:t>
            </a:r>
            <a:endParaRPr lang="he-IL" sz="3200" dirty="0">
              <a:latin typeface="Traditional Arabic" pitchFamily="18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6516216" y="2636912"/>
            <a:ext cx="158417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بلبل</a:t>
            </a:r>
            <a:endParaRPr lang="ar-SA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11" name="شكل بيضاوي 10"/>
          <p:cNvSpPr/>
          <p:nvPr/>
        </p:nvSpPr>
        <p:spPr>
          <a:xfrm>
            <a:off x="8244408" y="2636912"/>
            <a:ext cx="720080" cy="720080"/>
          </a:xfrm>
          <a:prstGeom prst="ellipse">
            <a:avLst/>
          </a:prstGeom>
          <a:solidFill>
            <a:srgbClr val="76BEC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4800" b="1" dirty="0" smtClean="0">
                <a:solidFill>
                  <a:sysClr val="windowText" lastClr="000000"/>
                </a:solidFill>
                <a:latin typeface="Traditional Arabic" pitchFamily="18" charset="-78"/>
                <a:cs typeface="Traditional Arabic" pitchFamily="18" charset="-78"/>
              </a:rPr>
              <a:t>أ</a:t>
            </a:r>
            <a:endParaRPr lang="he-IL" sz="4800" b="1" dirty="0">
              <a:solidFill>
                <a:sysClr val="windowText" lastClr="000000"/>
              </a:solidFill>
              <a:latin typeface="Traditional Arabic" pitchFamily="18" charset="-78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1745</TotalTime>
  <Words>494</Words>
  <Application>Microsoft Office PowerPoint</Application>
  <PresentationFormat>عرض على الشاشة (3:4)‏</PresentationFormat>
  <Paragraphs>58</Paragraphs>
  <Slides>20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20</vt:i4>
      </vt:variant>
    </vt:vector>
  </HeadingPairs>
  <TitlesOfParts>
    <vt:vector size="21" baseType="lpstr">
      <vt:lpstr>موازنة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سياسة التنمية المستديمة في اسرائيل</dc:title>
  <dc:creator>win7</dc:creator>
  <cp:lastModifiedBy>מוחמד</cp:lastModifiedBy>
  <cp:revision>99</cp:revision>
  <dcterms:created xsi:type="dcterms:W3CDTF">2013-03-30T08:00:12Z</dcterms:created>
  <dcterms:modified xsi:type="dcterms:W3CDTF">2013-04-22T16:32:12Z</dcterms:modified>
</cp:coreProperties>
</file>