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0" r:id="rId2"/>
    <p:sldId id="295" r:id="rId3"/>
    <p:sldId id="297" r:id="rId4"/>
    <p:sldId id="298" r:id="rId5"/>
    <p:sldId id="299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769"/>
    <a:srgbClr val="76BEC6"/>
    <a:srgbClr val="FFCC99"/>
    <a:srgbClr val="CCFF99"/>
    <a:srgbClr val="FFCCFF"/>
    <a:srgbClr val="CCFFCC"/>
    <a:srgbClr val="FFFFFF"/>
    <a:srgbClr val="CCCC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urtlediary.com/grade-2-games/science-games/food-cha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gXfAxC56XpcwXM&amp;tbnid=2PzoTu45MMjvQM:&amp;ved=0CAUQjRw&amp;url=http://tx.english-ch.com/teacher/jasper/level-b/reinforcing-science/&amp;ei=STx1UfC8OYaRO6LfgPgK&amp;psig=AFQjCNHXdfHo0FeIBN5wqRBsdeWJ4Rwcdg&amp;ust=1366723224889217" TargetMode="External"/><Relationship Id="rId2" Type="http://schemas.openxmlformats.org/officeDocument/2006/relationships/hyperlink" Target="http://www.bbc.co.uk/bitesize/ks2/science/living_things/food_chains/pla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2483768" y="692696"/>
            <a:ext cx="6408712" cy="1726347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2"/>
              </a:rPr>
              <a:t>فعالية بناء شبكات وسلاسل غذائية، اضغط هنا</a:t>
            </a:r>
            <a:endParaRPr lang="ar-SA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1872208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852936"/>
            <a:ext cx="6408712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 rot="607645">
            <a:off x="2022474" y="881510"/>
            <a:ext cx="6408712" cy="1873270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2"/>
              </a:rPr>
              <a:t>فعالية من يتغذى على </a:t>
            </a:r>
            <a:r>
              <a:rPr lang="ar-AE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2"/>
              </a:rPr>
              <a:t>من!!</a:t>
            </a:r>
            <a:endParaRPr lang="ar-AE" sz="4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  <a:hlinkClick r:id="rId2"/>
            </a:endParaRPr>
          </a:p>
          <a:p>
            <a:pPr algn="ctr"/>
            <a:r>
              <a:rPr lang="ar-AE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2"/>
              </a:rPr>
              <a:t> اضغط هنا</a:t>
            </a:r>
            <a:endParaRPr lang="ar-SA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74" name="Picture 2" descr="http://tx.english-ch.com/teacher/jasper/lv_foodchains1_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429000"/>
            <a:ext cx="5467350" cy="2952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620688"/>
            <a:ext cx="7128792" cy="646331"/>
          </a:xfrm>
          <a:prstGeom prst="rect">
            <a:avLst/>
          </a:prstGeom>
          <a:solidFill>
            <a:srgbClr val="FFCC99"/>
          </a:solidFill>
          <a:effectLst>
            <a:glow rad="635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ar-SA" sz="36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اقرأوا</a:t>
            </a:r>
            <a:r>
              <a:rPr lang="ar-SA" sz="36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قطعة المعلومات التالية، وأجيبوا عن الأسئلة التي </a:t>
            </a:r>
            <a:r>
              <a:rPr lang="ar-SA" sz="36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تليها.</a:t>
            </a:r>
            <a:r>
              <a:rPr lang="ar-SA" sz="36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endParaRPr lang="ar-SA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786" y="1898499"/>
            <a:ext cx="8136904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في حقل الحبوب في سهل بيت شان عانى المزارعون خلال سنين من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القوارض </a:t>
            </a: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(كفئران الحقل والفئران)، التي غزت الحقول وأكلت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المحاصيل.</a:t>
            </a: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أحد الحلول المقبولة لمواجهة القوارض هو نثر حبيبات قمح مسممة في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الحقول.</a:t>
            </a: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تأكل القوارض الحبيبات المسممة وتموت، وبهذه الطريقة لا تتضرر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المحاصيل.</a:t>
            </a: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نجح المزارعون بهذه الطريقة في تقليص الأضرار التي تسببها القوارض، لكن في نفس الوقت لاحظ المزارعون ارتفاعًا في موت أنواع من الطيور الجارحة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كالباز</a:t>
            </a: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والعقاب، وموت عصافير مغردة كالدوري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والحسون.</a:t>
            </a:r>
            <a:endParaRPr lang="ar-SA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benlib.files.wordpress.com/2011/04/boy-on-glob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403648" cy="15395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32656"/>
            <a:ext cx="8124029" cy="2308324"/>
          </a:xfrm>
          <a:prstGeom prst="rect">
            <a:avLst/>
          </a:prstGeom>
          <a:ln>
            <a:solidFill>
              <a:srgbClr val="D3B76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أ.ارسموا الشبكة الغذائية الموصوفة في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القطعة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(بما في ذلك الإنسان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).</a:t>
            </a: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/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/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996952"/>
            <a:ext cx="8124029" cy="2308324"/>
          </a:xfrm>
          <a:prstGeom prst="rect">
            <a:avLst/>
          </a:prstGeom>
          <a:ln>
            <a:solidFill>
              <a:srgbClr val="76BE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ب.اكتبوا سببين ممكنين لموت الطيور.</a:t>
            </a:r>
          </a:p>
          <a:p>
            <a:pPr lvl="0"/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/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/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520" y="692696"/>
            <a:ext cx="8172399" cy="3168353"/>
            <a:chOff x="3465" y="2465"/>
            <a:chExt cx="6315" cy="2548"/>
          </a:xfrm>
        </p:grpSpPr>
        <p:sp>
          <p:nvSpPr>
            <p:cNvPr id="33795" name="Text Box 3"/>
            <p:cNvSpPr txBox="1">
              <a:spLocks noChangeArrowheads="1"/>
            </p:cNvSpPr>
            <p:nvPr/>
          </p:nvSpPr>
          <p:spPr bwMode="auto">
            <a:xfrm>
              <a:off x="6465" y="2465"/>
              <a:ext cx="1185" cy="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فأر الحقل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6465" y="3132"/>
              <a:ext cx="118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فأر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8715" y="3424"/>
              <a:ext cx="106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حبوب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6465" y="3758"/>
              <a:ext cx="118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دوريّ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6465" y="4426"/>
              <a:ext cx="1185" cy="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حسّون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3465" y="2877"/>
              <a:ext cx="1185" cy="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باز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3465" y="3869"/>
              <a:ext cx="118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عقاب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802" name="AutoShape 10"/>
            <p:cNvCxnSpPr>
              <a:cxnSpLocks noChangeShapeType="1"/>
            </p:cNvCxnSpPr>
            <p:nvPr/>
          </p:nvCxnSpPr>
          <p:spPr bwMode="auto">
            <a:xfrm flipH="1" flipV="1">
              <a:off x="7770" y="3327"/>
              <a:ext cx="870" cy="3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3" name="AutoShape 11"/>
            <p:cNvCxnSpPr>
              <a:cxnSpLocks noChangeShapeType="1"/>
            </p:cNvCxnSpPr>
            <p:nvPr/>
          </p:nvCxnSpPr>
          <p:spPr bwMode="auto">
            <a:xfrm flipH="1">
              <a:off x="7770" y="3669"/>
              <a:ext cx="870" cy="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4" name="AutoShape 12"/>
            <p:cNvCxnSpPr>
              <a:cxnSpLocks noChangeShapeType="1"/>
            </p:cNvCxnSpPr>
            <p:nvPr/>
          </p:nvCxnSpPr>
          <p:spPr bwMode="auto">
            <a:xfrm flipH="1" flipV="1">
              <a:off x="7770" y="2687"/>
              <a:ext cx="870" cy="10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5" name="AutoShape 13"/>
            <p:cNvCxnSpPr>
              <a:cxnSpLocks noChangeShapeType="1"/>
            </p:cNvCxnSpPr>
            <p:nvPr/>
          </p:nvCxnSpPr>
          <p:spPr bwMode="auto">
            <a:xfrm flipH="1">
              <a:off x="7770" y="3758"/>
              <a:ext cx="870" cy="11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6" name="AutoShape 14"/>
            <p:cNvCxnSpPr>
              <a:cxnSpLocks noChangeShapeType="1"/>
            </p:cNvCxnSpPr>
            <p:nvPr/>
          </p:nvCxnSpPr>
          <p:spPr bwMode="auto">
            <a:xfrm flipH="1" flipV="1">
              <a:off x="4800" y="3007"/>
              <a:ext cx="1590" cy="4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7" name="AutoShape 15"/>
            <p:cNvCxnSpPr>
              <a:cxnSpLocks noChangeShapeType="1"/>
            </p:cNvCxnSpPr>
            <p:nvPr/>
          </p:nvCxnSpPr>
          <p:spPr bwMode="auto">
            <a:xfrm flipH="1">
              <a:off x="4725" y="3967"/>
              <a:ext cx="1665" cy="1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8" name="AutoShape 16"/>
            <p:cNvCxnSpPr>
              <a:cxnSpLocks noChangeShapeType="1"/>
            </p:cNvCxnSpPr>
            <p:nvPr/>
          </p:nvCxnSpPr>
          <p:spPr bwMode="auto">
            <a:xfrm flipH="1">
              <a:off x="4800" y="2660"/>
              <a:ext cx="1590" cy="3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9" name="AutoShape 17"/>
            <p:cNvCxnSpPr>
              <a:cxnSpLocks noChangeShapeType="1"/>
            </p:cNvCxnSpPr>
            <p:nvPr/>
          </p:nvCxnSpPr>
          <p:spPr bwMode="auto">
            <a:xfrm flipH="1" flipV="1">
              <a:off x="4800" y="3316"/>
              <a:ext cx="1590" cy="1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10" name="AutoShape 18"/>
            <p:cNvCxnSpPr>
              <a:cxnSpLocks noChangeShapeType="1"/>
            </p:cNvCxnSpPr>
            <p:nvPr/>
          </p:nvCxnSpPr>
          <p:spPr bwMode="auto">
            <a:xfrm flipH="1">
              <a:off x="4725" y="3424"/>
              <a:ext cx="1665" cy="7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11" name="AutoShape 19"/>
            <p:cNvCxnSpPr>
              <a:cxnSpLocks noChangeShapeType="1"/>
            </p:cNvCxnSpPr>
            <p:nvPr/>
          </p:nvCxnSpPr>
          <p:spPr bwMode="auto">
            <a:xfrm flipH="1">
              <a:off x="4725" y="2687"/>
              <a:ext cx="1740" cy="14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12" name="AutoShape 20"/>
            <p:cNvCxnSpPr>
              <a:cxnSpLocks noChangeShapeType="1"/>
            </p:cNvCxnSpPr>
            <p:nvPr/>
          </p:nvCxnSpPr>
          <p:spPr bwMode="auto">
            <a:xfrm flipH="1" flipV="1">
              <a:off x="4800" y="3132"/>
              <a:ext cx="1590" cy="9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13" name="AutoShape 21"/>
            <p:cNvCxnSpPr>
              <a:cxnSpLocks noChangeShapeType="1"/>
            </p:cNvCxnSpPr>
            <p:nvPr/>
          </p:nvCxnSpPr>
          <p:spPr bwMode="auto">
            <a:xfrm flipH="1" flipV="1">
              <a:off x="4725" y="4198"/>
              <a:ext cx="1665" cy="7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4" name="Rectangle 23"/>
          <p:cNvSpPr/>
          <p:nvPr/>
        </p:nvSpPr>
        <p:spPr>
          <a:xfrm>
            <a:off x="7092280" y="260648"/>
            <a:ext cx="1440160" cy="523220"/>
          </a:xfrm>
          <a:prstGeom prst="rect">
            <a:avLst/>
          </a:prstGeom>
          <a:solidFill>
            <a:srgbClr val="76BEC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2800" b="1" dirty="0" smtClean="0">
                <a:ln w="50800"/>
                <a:solidFill>
                  <a:schemeClr val="tx1"/>
                </a:solidFill>
              </a:rPr>
              <a:t>الإجابات:</a:t>
            </a:r>
            <a:endParaRPr lang="en-US" sz="2800" b="1" dirty="0" smtClean="0">
              <a:ln w="50800"/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8304" y="1124744"/>
            <a:ext cx="576064" cy="523220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2800" b="1" dirty="0" smtClean="0">
                <a:ln w="50800"/>
                <a:solidFill>
                  <a:schemeClr val="tx1"/>
                </a:solidFill>
              </a:rPr>
              <a:t>1-</a:t>
            </a:r>
            <a:endParaRPr lang="en-US" sz="2800" b="1" dirty="0" smtClean="0">
              <a:ln w="50800"/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4005064"/>
            <a:ext cx="777686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     الطيور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النباتية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(الدوري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والحسون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) ماتت من أكل حبيبات القمح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المسممة.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الطيور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الجارحة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(الباز والعقاب) ماتت من تسمم ثانوي- في أعقاب أكل الحيوانات التي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تسممت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(فئران الحقل والقوارض والدوري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والحسون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)، وحيوانات أخرى أكلت البذور المسممة أو افترست القوارض والطيور التي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تسممت.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3200" u="sng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2320" y="4005064"/>
            <a:ext cx="576064" cy="523220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2800" b="1" dirty="0" smtClean="0">
                <a:ln w="50800"/>
                <a:solidFill>
                  <a:schemeClr val="tx1"/>
                </a:solidFill>
              </a:rPr>
              <a:t>2-</a:t>
            </a:r>
            <a:endParaRPr lang="en-US" sz="2800" b="1" dirty="0" smtClean="0">
              <a:ln w="5080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1745</TotalTime>
  <Words>190</Words>
  <Application>Microsoft Office PowerPoint</Application>
  <PresentationFormat>عرض على الشاشة (3:4)‏</PresentationFormat>
  <Paragraphs>22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موازنة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سياسة التنمية المستديمة في اسرائيل</dc:title>
  <dc:creator>win7</dc:creator>
  <cp:lastModifiedBy>מוחמד</cp:lastModifiedBy>
  <cp:revision>99</cp:revision>
  <dcterms:created xsi:type="dcterms:W3CDTF">2013-03-30T08:00:12Z</dcterms:created>
  <dcterms:modified xsi:type="dcterms:W3CDTF">2013-04-22T16:17:50Z</dcterms:modified>
</cp:coreProperties>
</file>