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2"/>
  </p:notesMasterIdLst>
  <p:sldIdLst>
    <p:sldId id="261" r:id="rId2"/>
    <p:sldId id="274" r:id="rId3"/>
    <p:sldId id="258" r:id="rId4"/>
    <p:sldId id="259" r:id="rId5"/>
    <p:sldId id="262" r:id="rId6"/>
    <p:sldId id="263" r:id="rId7"/>
    <p:sldId id="275" r:id="rId8"/>
    <p:sldId id="266" r:id="rId9"/>
    <p:sldId id="264" r:id="rId10"/>
    <p:sldId id="294" r:id="rId11"/>
    <p:sldId id="299" r:id="rId12"/>
    <p:sldId id="292" r:id="rId13"/>
    <p:sldId id="293" r:id="rId14"/>
    <p:sldId id="296" r:id="rId15"/>
    <p:sldId id="267" r:id="rId16"/>
    <p:sldId id="265" r:id="rId17"/>
    <p:sldId id="29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9F6AF-AA34-45DD-9DF8-C0F7D764F101}" type="datetimeFigureOut">
              <a:rPr lang="he-IL" smtClean="0"/>
              <a:pPr/>
              <a:t>י"ג/ניסן/תשע"ג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2C36A2-06BE-4110-ACDB-BB684C58C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6A2-06BE-4110-ACDB-BB684C58C00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B72-FCC5-4EA9-A2F4-6BDEACD12F7C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2003-C482-4FC9-A97C-08AF4ACD8EE2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F5D-C4BD-4A8A-912C-5609226A79EC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B8-AF3C-432F-8400-49B0AD472B1F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0574-A4EA-46C6-824A-33EBA0E5F396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180-19B5-4CA7-BF9E-B9FF814D0524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CD9-4814-441C-AE9D-D49E354695A2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BA3F-B5A5-4F9C-B3A9-D24029B5260A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6671-35D2-4EEC-86E8-0FAB6D4BE9F2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FCFF-328E-4259-B7ED-3B1D21AA51A3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1F71-704A-463B-8247-43D5D33F49F2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0817-EAB7-403F-9989-24B72AEE9EFF}" type="datetime1">
              <a:rPr lang="ar-SA" smtClean="0"/>
              <a:pPr/>
              <a:t>13/05/1434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.il/url?sa=i&amp;rct=j&amp;q=&amp;esrc=s&amp;frm=1&amp;source=images&amp;cd=&amp;cad=rja&amp;docid=btAiMllVFsQCcM&amp;tbnid=q0lG3PR50mfKiM:&amp;ved=0CAUQjRw&amp;url=http://www.geos.ed.ac.uk/homes/s0343986/interest.html&amp;ei=dE0nUbOZHozdsgbZ04DQDg&amp;psig=AFQjCNFGz5CuGEnA0G_sur1_VlbEa0BMXg&amp;ust=1361616470879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KGv_7r57DFFkrM&amp;tbnid=hzPZcePzxkh6-M:&amp;ved=0CAUQjRw&amp;url=http://ae.playstation.com/psn/games/detail/item285214/JUNGLE-PARTY/&amp;ei=mU8nUarKL47jtQa2koDICw&amp;psig=AFQjCNFGz5CuGEnA0G_sur1_VlbEa0BMXg&amp;ust=1361616470879885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.il/url?sa=i&amp;rct=j&amp;q=&amp;esrc=s&amp;frm=1&amp;source=images&amp;cd=&amp;cad=rja&amp;docid=OHEPLIEqUAnnfM&amp;tbnid=oE_kv1eAWQtLeM:&amp;ved=0CAUQjRw&amp;url=http://www.123rf.com/photo_10671444_lush-foliage-in-tropical-jungle.html&amp;ei=_E0nUavgINHotQaMoYHQCw&amp;psig=AFQjCNFGz5CuGEnA0G_sur1_VlbEa0BMXg&amp;ust=136161647087988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www.youtube.com/watch?feature=player_embedded&amp;v=C1_uez5WX1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08912" cy="782960"/>
          </a:xfr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ما هي العلاقة بين النباتات </a:t>
            </a:r>
            <a:r>
              <a:rPr lang="ar-A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والضوء...؟؟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979712" y="2564904"/>
            <a:ext cx="6336704" cy="172819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صفوا أمثلة لظواهر في البيئة تُشير إلى وجود علاقة</a:t>
            </a:r>
            <a:r>
              <a:rPr kumimoji="0" lang="ar-AE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بين النباتات </a:t>
            </a:r>
            <a:r>
              <a:rPr kumimoji="0" lang="ar-AE" sz="4800" b="1" i="0" u="none" strike="noStrike" kern="1200" cap="none" spc="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والضوء</a:t>
            </a:r>
            <a:r>
              <a:rPr kumimoji="0" lang="ar-AE" sz="48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؟؟</a:t>
            </a:r>
            <a:r>
              <a:rPr kumimoji="0" lang="ar-AE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e-IL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http://www.careerhubblog.com/.a/6a00d834516a5769e20168e7e2eb2a970c-500wi"/>
          <p:cNvPicPr>
            <a:picLocks noChangeAspect="1" noChangeArrowheads="1"/>
          </p:cNvPicPr>
          <p:nvPr/>
        </p:nvPicPr>
        <p:blipFill>
          <a:blip r:embed="rId2" cstate="print"/>
          <a:srcRect r="20228"/>
          <a:stretch>
            <a:fillRect/>
          </a:stretch>
        </p:blipFill>
        <p:spPr bwMode="auto">
          <a:xfrm>
            <a:off x="0" y="3562349"/>
            <a:ext cx="2555775" cy="3295651"/>
          </a:xfrm>
          <a:prstGeom prst="rect">
            <a:avLst/>
          </a:prstGeom>
          <a:noFill/>
        </p:spPr>
      </p:pic>
      <p:pic>
        <p:nvPicPr>
          <p:cNvPr id="36868" name="Picture 4" descr="http://blogthechurch.files.wordpress.com/2012/02/orange_man_thinking_question1.jpg"/>
          <p:cNvPicPr>
            <a:picLocks noChangeAspect="1" noChangeArrowheads="1"/>
          </p:cNvPicPr>
          <p:nvPr/>
        </p:nvPicPr>
        <p:blipFill>
          <a:blip r:embed="rId3" cstate="print"/>
          <a:srcRect t="19104" b="14030"/>
          <a:stretch>
            <a:fillRect/>
          </a:stretch>
        </p:blipFill>
        <p:spPr bwMode="auto">
          <a:xfrm>
            <a:off x="5796136" y="5417840"/>
            <a:ext cx="2808312" cy="1440160"/>
          </a:xfrm>
          <a:prstGeom prst="rect">
            <a:avLst/>
          </a:prstGeom>
          <a:noFill/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2928" cy="425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5724128" y="1988840"/>
            <a:ext cx="1224136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635896" y="1700808"/>
            <a:ext cx="86409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6516216" y="1340768"/>
            <a:ext cx="1584176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نصل</a:t>
            </a:r>
            <a:endParaRPr lang="ar-SA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691680" y="1196752"/>
            <a:ext cx="288032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سويقة</a:t>
            </a:r>
            <a:r>
              <a:rPr lang="ar-AE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(عنق الورقة</a:t>
            </a:r>
            <a:r>
              <a:rPr lang="ar-AE" sz="36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187624" y="188640"/>
            <a:ext cx="6912768" cy="851297"/>
          </a:xfrm>
          <a:prstGeom prst="round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/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من المهم أن نتعرف أولاً على أجزاء </a:t>
            </a:r>
            <a:r>
              <a:rPr lang="ar-AE" sz="44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الورقة..</a:t>
            </a:r>
            <a:endParaRPr lang="ar-SA" sz="4400" b="1" dirty="0">
              <a:ln/>
              <a:solidFill>
                <a:schemeClr val="bg2">
                  <a:lumMod val="1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13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4139952" y="1196752"/>
            <a:ext cx="4752528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أ.ما هي حسب رأيكم أهمية ترتيب الأوراق على </a:t>
            </a:r>
            <a:r>
              <a:rPr lang="ar-AE" sz="40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الساق؟؟</a:t>
            </a:r>
            <a:endParaRPr lang="he-IL" sz="40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  <a:p>
            <a:pPr algn="ctr"/>
            <a:endParaRPr lang="he-IL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39952" y="3140968"/>
            <a:ext cx="4752528" cy="2304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ب.ما هي حسب رأيكم أهمية وجود أوراق كثيرة على نبات </a:t>
            </a:r>
            <a:r>
              <a:rPr lang="ar-AE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واحد؟؟</a:t>
            </a:r>
            <a:endParaRPr lang="he-IL" sz="40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  <a:p>
            <a:pPr algn="ctr"/>
            <a:endParaRPr lang="he-IL" dirty="0"/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14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1988840"/>
          <a:ext cx="8416032" cy="4468670"/>
        </p:xfrm>
        <a:graphic>
          <a:graphicData uri="http://schemas.openxmlformats.org/drawingml/2006/table">
            <a:tbl>
              <a:tblPr rtl="1"/>
              <a:tblGrid>
                <a:gridCol w="1454821"/>
                <a:gridCol w="1391719"/>
                <a:gridCol w="1392373"/>
                <a:gridCol w="1392373"/>
                <a:gridCol w="1392373"/>
                <a:gridCol w="1392373"/>
              </a:tblGrid>
              <a:tr h="12241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أنواع أوراق النباتات</a:t>
                      </a:r>
                      <a:endParaRPr lang="en-US" sz="24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صفات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1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2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3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4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5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اللون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الشكل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السمك: هل الورقة مسطحة؟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1"/>
          <p:cNvSpPr>
            <a:spLocks noChangeShapeType="1"/>
          </p:cNvSpPr>
          <p:nvPr/>
        </p:nvSpPr>
        <p:spPr bwMode="auto">
          <a:xfrm flipH="1">
            <a:off x="7380311" y="1988840"/>
            <a:ext cx="1440158" cy="18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مستطيل 5"/>
          <p:cNvSpPr/>
          <p:nvPr/>
        </p:nvSpPr>
        <p:spPr>
          <a:xfrm>
            <a:off x="6516216" y="836712"/>
            <a:ext cx="2170787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جدول مقارنة: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3648" y="836712"/>
            <a:ext cx="5112568" cy="707886"/>
          </a:xfrm>
          <a:prstGeom prst="rect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نذكُر هدف </a:t>
            </a:r>
            <a:r>
              <a:rPr lang="ar-AE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المقارنة......!!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31975" y="0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القسم  الأول من المهمة: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908720"/>
            <a:ext cx="8280325" cy="150810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نحدد الصفات المشتركة لمعظم أوراق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النباتات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(التشابه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28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4941168"/>
            <a:ext cx="8280325" cy="156966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ماذا تعلمتم من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المقارنة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(الاستنتاج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2924944"/>
            <a:ext cx="8280325" cy="156966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بماذا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تختلف أوراق النباتات عن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بعضها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(الاختلاف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21188" y="0"/>
            <a:ext cx="3243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القسم الثاني من المهمة: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16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خدوش من كلا الطرفين 5"/>
          <p:cNvSpPr/>
          <p:nvPr/>
        </p:nvSpPr>
        <p:spPr>
          <a:xfrm>
            <a:off x="2699792" y="1268760"/>
            <a:ext cx="5544616" cy="4752528"/>
          </a:xfrm>
          <a:prstGeom prst="snip2Same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6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تتلاءم النباتات لوظيفة استقبال </a:t>
            </a:r>
            <a:r>
              <a:rPr lang="ar-AE" sz="66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</a:t>
            </a:r>
            <a:r>
              <a:rPr lang="ar-AE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؟؟</a:t>
            </a:r>
            <a:endParaRPr lang="he-IL" sz="66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endParaRPr lang="he-IL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3042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17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539552" y="1196752"/>
            <a:ext cx="7920880" cy="36009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6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تختلف البيئات الحياتية عن بعضها البعض بشدة الضوء المتوفرة فيها.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9697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16224" cy="1584176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18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2.bp.blogspot.com/_iiB325QXw-8/TKkillwPcNI/AAAAAAAAANo/oPUnGy8xRLo/s1600/thinking-boy-gir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467544" y="1628800"/>
            <a:ext cx="8280920" cy="2304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vert="horz" lIns="0" rIns="0" bIns="0" anchor="b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spc="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حسب</a:t>
            </a:r>
            <a:r>
              <a:rPr kumimoji="0" lang="ar-AE" sz="6000" b="1" i="0" u="none" strike="noStrike" kern="1200" spc="50" normalizeH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رأيك أي بيئة حياتية قد ينقصها </a:t>
            </a:r>
            <a:r>
              <a:rPr kumimoji="0" lang="ar-AE" sz="6000" b="1" i="0" u="none" strike="noStrike" kern="1200" spc="50" normalizeH="0" noProof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ضوء؟؟</a:t>
            </a:r>
            <a:endParaRPr kumimoji="0" lang="he-IL" sz="6000" b="1" i="0" u="none" strike="noStrike" kern="1200" spc="50" normalizeH="0" baseline="0" noProof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19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geos.ed.ac.uk/homes/s0343986/ju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700808"/>
            <a:ext cx="475252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8" name="Picture 10" descr="http://us.123rf.com/400wm/400/400/stillfx/stillfx1109/stillfx110900213/10671444-lush-foliage-in-tropical-jung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442798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0" name="Picture 12" descr="http://ae.playstation.com/media/ILDpeUio/JunglePartyPSP_Her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ذو زوايا قطرية مخدوشة 8"/>
          <p:cNvSpPr/>
          <p:nvPr/>
        </p:nvSpPr>
        <p:spPr>
          <a:xfrm>
            <a:off x="395536" y="260648"/>
            <a:ext cx="4176464" cy="1212116"/>
          </a:xfrm>
          <a:prstGeom prst="snip2Diag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soft" dir="tl">
              <a:rot lat="0" lon="0" rev="0"/>
            </a:lightRig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الحُرش</a:t>
            </a:r>
            <a:r>
              <a:rPr lang="ar-AE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\ الغابة</a:t>
            </a: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20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1979712" y="908720"/>
            <a:ext cx="5400600" cy="1123712"/>
          </a:xfrm>
          <a:prstGeom prst="round2DiagRect">
            <a:avLst/>
          </a:prstGeom>
          <a:solidFill>
            <a:schemeClr val="accent5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الحُرش</a:t>
            </a:r>
            <a:r>
              <a:rPr lang="ar-AE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\ الغابة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51520" y="2204864"/>
            <a:ext cx="8640960" cy="2785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 بيئة حياتية يعيش فيها عدد كبير من الكائنات الحية منها </a:t>
            </a:r>
            <a:r>
              <a:rPr lang="ar-AE" sz="4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الطيور والحيوانات المختلفة، ولكن الأشجار العالية المتشابكة </a:t>
            </a:r>
            <a:r>
              <a:rPr lang="ar-AE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قد تحجب ضوء الشمس عن النباتات الصغيرة.</a:t>
            </a:r>
            <a:endParaRPr lang="ar-SA" sz="4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5085184"/>
            <a:ext cx="8784976" cy="93871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تتصرف هذه النباتات من أجل الحصول على </a:t>
            </a:r>
            <a:r>
              <a:rPr lang="ar-AE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الضوء؟؟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21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80831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t0.gstatic.com/images?q=tbn:ANd9GcRMikRvFvHwdtETV96wGGOpR_CjeEyWEPtVCUNihb4l8ActoBRPH37IVe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347864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www.fotoartglamour.com/pictures/ivy-climbing-tree-tru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41987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2" name="Picture 8" descr="http://www.dinodia.com/photos/STP-134081.jpg"/>
          <p:cNvPicPr>
            <a:picLocks noChangeAspect="1" noChangeArrowheads="1"/>
          </p:cNvPicPr>
          <p:nvPr/>
        </p:nvPicPr>
        <p:blipFill>
          <a:blip r:embed="rId5" cstate="print"/>
          <a:srcRect b="6127"/>
          <a:stretch>
            <a:fillRect/>
          </a:stretch>
        </p:blipFill>
        <p:spPr bwMode="auto">
          <a:xfrm>
            <a:off x="6084168" y="1772816"/>
            <a:ext cx="305983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3216164" y="764704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نباتات متسلقة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8" name="Picture 4" descr="C:\Users\win7\Pictures\ha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0"/>
            <a:ext cx="720080" cy="4104456"/>
          </a:xfrm>
          <a:prstGeom prst="rect">
            <a:avLst/>
          </a:prstGeom>
          <a:noFill/>
        </p:spPr>
      </p:pic>
      <p:sp>
        <p:nvSpPr>
          <p:cNvPr id="11" name="مستطيل ذو زوايا قطرية مستديرة 10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22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t="1848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3131840" y="5085184"/>
            <a:ext cx="2520280" cy="16288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تنزه عمر في غابة كثيفة وشاهد هناك نباتات متعلقة ومتسلقة على أشجار أُخرى.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444208" y="5949280"/>
            <a:ext cx="2520280" cy="90872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وضعت سامية الأصيص على حافة النافذة.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51520" y="5085184"/>
            <a:ext cx="2520280" cy="16288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قام طلاب الصف بحملة نظافة في الحديقة العامة وعلى العشب الأخضر وجدوا خردوات.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7452320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أ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971600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ج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4139952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6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44406" y="764704"/>
            <a:ext cx="258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نباتات هوائية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9634" name="Picture 2" descr="http://hqwallpapers4free.com/thumbnail/nature_trees_mushrooms_plants_fungus_desktop_2118x1412_hd-wallpaper-1126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5520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C:\Users\win7\Pictures\ha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720080" cy="4104456"/>
          </a:xfrm>
          <a:prstGeom prst="rect">
            <a:avLst/>
          </a:prstGeom>
          <a:noFill/>
        </p:spPr>
      </p:pic>
      <p:pic>
        <p:nvPicPr>
          <p:cNvPr id="69638" name="Picture 6" descr="http://3.bp.blogspot.com/-ywJSssOCDkk/Td_QNbPYL3I/AAAAAAAAAGA/C6Vd0hPvWp0/s400/27-05-2011+19-18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3312368" cy="4464496"/>
          </a:xfrm>
          <a:prstGeom prst="rect">
            <a:avLst/>
          </a:prstGeom>
          <a:noFill/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23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323528" y="1052736"/>
            <a:ext cx="8496944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ar-AE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استنتجوا:</a:t>
            </a:r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ماذا يمكن أن نتعلم من هذه الظواهر عن العلاقة بين النباتات </a:t>
            </a:r>
            <a:r>
              <a:rPr lang="ar-A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والضوء؟</a:t>
            </a:r>
            <a:endParaRPr lang="ar-AE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7889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160240" cy="1800200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67544" y="1412776"/>
            <a:ext cx="8280325" cy="112371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عملية التركيب الضوئي</a:t>
            </a:r>
          </a:p>
        </p:txBody>
      </p:sp>
      <p:pic>
        <p:nvPicPr>
          <p:cNvPr id="5" name="תמונה 7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5000636"/>
            <a:ext cx="3857620" cy="1857364"/>
          </a:xfrm>
          <a:prstGeom prst="rect">
            <a:avLst/>
          </a:prstGeom>
        </p:spPr>
      </p:pic>
      <p:pic>
        <p:nvPicPr>
          <p:cNvPr id="7" name="תמונה 6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000636"/>
            <a:ext cx="3786214" cy="1857364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2352675" cy="272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kidsplanet.org/wol/graphics/catterlea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2448272" cy="160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www.kidsplanet.org/wol/graphics/spiderjum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340768"/>
            <a:ext cx="609600" cy="3389784"/>
          </a:xfrm>
          <a:prstGeom prst="rect">
            <a:avLst/>
          </a:prstGeom>
          <a:noFill/>
        </p:spPr>
      </p:pic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8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ddmcdn.com/gif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7380312" y="2348880"/>
            <a:ext cx="1440160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أوكسجين</a:t>
            </a:r>
            <a:endParaRPr lang="he-IL" sz="2800" b="1" dirty="0"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27584" y="3933056"/>
            <a:ext cx="2376264" cy="5760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ثاني أكسيد الكربون</a:t>
            </a:r>
            <a:endParaRPr lang="he-IL" sz="2800" b="1" dirty="0">
              <a:cs typeface="+mj-cs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 rot="19931304">
            <a:off x="17475" y="1928811"/>
            <a:ext cx="2376264" cy="6632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طاقة ضوئية</a:t>
            </a:r>
            <a:endParaRPr lang="he-IL" sz="2800" b="1" dirty="0">
              <a:cs typeface="+mj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544" y="5949280"/>
            <a:ext cx="1224136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ماء</a:t>
            </a:r>
            <a:endParaRPr lang="he-IL" sz="2800" b="1" dirty="0">
              <a:cs typeface="+mj-cs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283968" y="836712"/>
            <a:ext cx="4608512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عملية التركيب الضوئي</a:t>
            </a:r>
            <a:endParaRPr lang="he-IL" sz="28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337699" y="0"/>
            <a:ext cx="2610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هنا رابط للأغنية</a:t>
            </a:r>
            <a:endParaRPr lang="ar-SA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ontrols>
      <p:control spid="34817" name="ShockwaveFlash1" r:id="rId2" imgW="9142857" imgH="609054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win7\Pictures\338729-36416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61662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2" name="Picture 2" descr="C:\Users\win7\Pictures\bigstockphoto_Thinking_4755601.jpg"/>
          <p:cNvPicPr>
            <a:picLocks noChangeAspect="1" noChangeArrowheads="1"/>
          </p:cNvPicPr>
          <p:nvPr/>
        </p:nvPicPr>
        <p:blipFill>
          <a:blip r:embed="rId3" cstate="print"/>
          <a:srcRect l="22861" r="21619"/>
          <a:stretch>
            <a:fillRect/>
          </a:stretch>
        </p:blipFill>
        <p:spPr bwMode="auto">
          <a:xfrm>
            <a:off x="0" y="3429000"/>
            <a:ext cx="1691680" cy="3212976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611560" y="1268760"/>
            <a:ext cx="7920880" cy="2677656"/>
          </a:xfrm>
          <a:prstGeom prst="rect">
            <a:avLst/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ar-AE" sz="54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60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مهمة نبحث </a:t>
            </a:r>
            <a:r>
              <a:rPr lang="ar-AE" sz="6000" b="1" dirty="0" err="1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ونكتشف!!</a:t>
            </a:r>
            <a:endParaRPr lang="ar-AE" sz="60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dirty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http://us.123rf.com/400wm/400/400/noimagination/noimagination0911/noimagination091100082/5995449-a-colorfull-pattern-created-by-leafs-representing-all-seasons-of-the-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3456384" cy="2060849"/>
          </a:xfrm>
          <a:prstGeom prst="rect">
            <a:avLst/>
          </a:prstGeom>
          <a:noFill/>
        </p:spPr>
      </p:pic>
      <p:pic>
        <p:nvPicPr>
          <p:cNvPr id="31747" name="Picture 3" descr="C:\Users\win7\Pictures\pl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915816" cy="2564904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39552" y="1268760"/>
            <a:ext cx="8280920" cy="1575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vert="horz" lIns="0" rIns="0" bIns="0" anchor="b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تستقبل النباتات الضوء بواسطة أعضائها الخضراء.</a:t>
            </a:r>
            <a:endParaRPr kumimoji="0" lang="he-IL" sz="4800" b="1" i="0" u="none" strike="noStrike" kern="1200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2924944"/>
            <a:ext cx="8280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6600" b="1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تتلاءم أوراق النباتات لوظيفة استقبال </a:t>
            </a:r>
            <a:r>
              <a:rPr lang="ar-AE" sz="6600" b="1" spc="50" dirty="0" err="1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</a:t>
            </a:r>
            <a:r>
              <a:rPr lang="ar-AE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؟؟</a:t>
            </a:r>
            <a:endParaRPr lang="he-IL" sz="6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endParaRPr lang="he-IL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12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2236</TotalTime>
  <Words>311</Words>
  <Application>Microsoft Office PowerPoint</Application>
  <PresentationFormat>عرض على الشاشة (3:4)‏</PresentationFormat>
  <Paragraphs>73</Paragraphs>
  <Slides>20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تدفق</vt:lpstr>
      <vt:lpstr> ما هي العلاقة بين النباتات والضوء...؟؟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339</cp:revision>
  <dcterms:created xsi:type="dcterms:W3CDTF">2012-12-14T12:37:20Z</dcterms:created>
  <dcterms:modified xsi:type="dcterms:W3CDTF">2013-03-24T14:57:36Z</dcterms:modified>
</cp:coreProperties>
</file>