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60" r:id="rId1"/>
  </p:sldMasterIdLst>
  <p:notesMasterIdLst>
    <p:notesMasterId r:id="rId32"/>
  </p:notesMasterIdLst>
  <p:sldIdLst>
    <p:sldId id="300" r:id="rId2"/>
    <p:sldId id="301" r:id="rId3"/>
    <p:sldId id="302" r:id="rId4"/>
    <p:sldId id="303" r:id="rId5"/>
    <p:sldId id="330" r:id="rId6"/>
    <p:sldId id="305" r:id="rId7"/>
    <p:sldId id="306" r:id="rId8"/>
    <p:sldId id="331" r:id="rId9"/>
    <p:sldId id="308" r:id="rId10"/>
    <p:sldId id="309" r:id="rId11"/>
    <p:sldId id="332" r:id="rId12"/>
    <p:sldId id="311" r:id="rId13"/>
    <p:sldId id="312" r:id="rId14"/>
    <p:sldId id="333" r:id="rId15"/>
    <p:sldId id="314" r:id="rId16"/>
    <p:sldId id="315" r:id="rId17"/>
    <p:sldId id="334" r:id="rId18"/>
    <p:sldId id="317" r:id="rId19"/>
    <p:sldId id="318" r:id="rId20"/>
    <p:sldId id="335" r:id="rId21"/>
    <p:sldId id="320" r:id="rId22"/>
    <p:sldId id="321" r:id="rId23"/>
    <p:sldId id="336" r:id="rId24"/>
    <p:sldId id="323" r:id="rId25"/>
    <p:sldId id="324" r:id="rId26"/>
    <p:sldId id="337" r:id="rId27"/>
    <p:sldId id="326" r:id="rId28"/>
    <p:sldId id="327" r:id="rId29"/>
    <p:sldId id="338" r:id="rId30"/>
    <p:sldId id="329" r:id="rId3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959F6AF-AA34-45DD-9DF8-C0F7D764F101}" type="datetimeFigureOut">
              <a:rPr lang="he-IL" smtClean="0"/>
              <a:pPr/>
              <a:t>י"ב/ניסן/תשע"ג</a:t>
            </a:fld>
            <a:endParaRPr lang="he-IL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B2C36A2-06BE-4110-ACDB-BB684C58C00C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9B72-FCC5-4EA9-A2F4-6BDEACD12F7C}" type="datetime1">
              <a:rPr lang="ar-SA" smtClean="0"/>
              <a:pPr/>
              <a:t>12/05/1434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2003-C482-4FC9-A97C-08AF4ACD8EE2}" type="datetime1">
              <a:rPr lang="ar-SA" smtClean="0"/>
              <a:pPr/>
              <a:t>12/05/1434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4F5D-C4BD-4A8A-912C-5609226A79EC}" type="datetime1">
              <a:rPr lang="ar-SA" smtClean="0"/>
              <a:pPr/>
              <a:t>12/05/1434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F7B8-AF3C-432F-8400-49B0AD472B1F}" type="datetime1">
              <a:rPr lang="ar-SA" smtClean="0"/>
              <a:pPr/>
              <a:t>12/05/1434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0574-A4EA-46C6-824A-33EBA0E5F396}" type="datetime1">
              <a:rPr lang="ar-SA" smtClean="0"/>
              <a:pPr/>
              <a:t>12/05/1434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6180-19B5-4CA7-BF9E-B9FF814D0524}" type="datetime1">
              <a:rPr lang="ar-SA" smtClean="0"/>
              <a:pPr/>
              <a:t>12/05/1434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FCD9-4814-441C-AE9D-D49E354695A2}" type="datetime1">
              <a:rPr lang="ar-SA" smtClean="0"/>
              <a:pPr/>
              <a:t>12/05/1434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BA3F-B5A5-4F9C-B3A9-D24029B5260A}" type="datetime1">
              <a:rPr lang="ar-SA" smtClean="0"/>
              <a:pPr/>
              <a:t>12/05/1434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6671-35D2-4EEC-86E8-0FAB6D4BE9F2}" type="datetime1">
              <a:rPr lang="ar-SA" smtClean="0"/>
              <a:pPr/>
              <a:t>12/05/1434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FCFF-328E-4259-B7ED-3B1D21AA51A3}" type="datetime1">
              <a:rPr lang="ar-SA" smtClean="0"/>
              <a:pPr/>
              <a:t>12/05/1434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C1F71-704A-463B-8247-43D5D33F49F2}" type="datetime1">
              <a:rPr lang="ar-SA" smtClean="0"/>
              <a:pPr/>
              <a:t>12/05/1434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470817-EAB7-403F-9989-24B72AEE9EFF}" type="datetime1">
              <a:rPr lang="ar-SA" smtClean="0"/>
              <a:pPr/>
              <a:t>12/05/1434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2HliqjW_WQ7XYM&amp;tbnid=UWNxmdMEkw1h8M:&amp;ved=0CAUQjRw&amp;url=http://www.37dc.net/vb/37dc-t108632.html&amp;ei=G1pMUczbI4mWtQaniIGICg&amp;psig=AFQjCNEe5DLlL2yAXyfIAgZjrEjFaQ6DRQ&amp;ust=1364043477341373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qYfNq-NUWhbcbM&amp;tbnid=oQHsazH7txPKgM:&amp;ved=0CAUQjRw&amp;url=http://www.wookmark.com/image/195121/animals-horses-animals-horses-sunlight-running-1680x1260-wallpaper-animals-horses-animals-horses-sunlight-running-1680x1260-wallpaper-horses-wallpaper-desktop-wallpaper&amp;ei=-o9NUYKkDcjysgbD0IHoCg&amp;psig=AFQjCNHXLLAC93x9k4dp5VcRHbHiV2dJYw&amp;ust=1364123808089283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1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zTO9UyVZa4g_sM&amp;tbnid=VY1xI8Hvu79f_M:&amp;ved=0CAUQjRw&amp;url=http://www.s3mtt.com/vb/showthread.php?p=289478&amp;ei=k1dMUePAIpHPsgaR84DoAg&amp;psig=AFQjCNEe5DLlL2yAXyfIAgZjrEjFaQ6DRQ&amp;ust=1364043477341373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qYfNq-NUWhbcbM&amp;tbnid=oQHsazH7txPKgM:&amp;ved=0CAUQjRw&amp;url=http://www.wookmark.com/image/195121/animals-horses-animals-horses-sunlight-running-1680x1260-wallpaper-animals-horses-animals-horses-sunlight-running-1680x1260-wallpaper-horses-wallpaper-desktop-wallpaper&amp;ei=-o9NUYKkDcjysgbD0IHoCg&amp;psig=AFQjCNHXLLAC93x9k4dp5VcRHbHiV2dJYw&amp;ust=1364123808089283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zTO9UyVZa4g_sM&amp;tbnid=VY1xI8Hvu79f_M:&amp;ved=0CAUQjRw&amp;url=http://www.s3mtt.com/vb/showthread.php?p=289478&amp;ei=k1dMUePAIpHPsgaR84DoAg&amp;psig=AFQjCNEe5DLlL2yAXyfIAgZjrEjFaQ6DRQ&amp;ust=1364043477341373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qYfNq-NUWhbcbM&amp;tbnid=oQHsazH7txPKgM:&amp;ved=0CAUQjRw&amp;url=http://www.wookmark.com/image/195121/animals-horses-animals-horses-sunlight-running-1680x1260-wallpaper-animals-horses-animals-horses-sunlight-running-1680x1260-wallpaper-horses-wallpaper-desktop-wallpaper&amp;ei=-o9NUYKkDcjysgbD0IHoCg&amp;psig=AFQjCNHXLLAC93x9k4dp5VcRHbHiV2dJYw&amp;ust=1364123808089283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google.co.il/url?sa=i&amp;rct=j&amp;q=&amp;esrc=s&amp;frm=1&amp;source=images&amp;cd=&amp;cad=rja&amp;docid=zTO9UyVZa4g_sM&amp;tbnid=VY1xI8Hvu79f_M:&amp;ved=0CAUQjRw&amp;url=http://www.s3mtt.com/vb/showthread.php?p=289478&amp;ei=k1dMUePAIpHPsgaR84DoAg&amp;psig=AFQjCNEe5DLlL2yAXyfIAgZjrEjFaQ6DRQ&amp;ust=1364043477341373" TargetMode="External"/><Relationship Id="rId7" Type="http://schemas.openxmlformats.org/officeDocument/2006/relationships/slide" Target="slide20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19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hyperlink" Target="http://www.google.co.il/url?sa=i&amp;rct=j&amp;q=&amp;esrc=s&amp;frm=1&amp;source=images&amp;cd=&amp;cad=rja&amp;docid=qYfNq-NUWhbcbM&amp;tbnid=oQHsazH7txPKgM:&amp;ved=0CAUQjRw&amp;url=http://www.wookmark.com/image/195121/animals-horses-animals-horses-sunlight-running-1680x1260-wallpaper-animals-horses-animals-horses-sunlight-running-1680x1260-wallpaper-horses-wallpaper-desktop-wallpaper&amp;ei=-o9NUYKkDcjysgbD0IHoCg&amp;psig=AFQjCNHXLLAC93x9k4dp5VcRHbHiV2dJYw&amp;ust=1364123808089283" TargetMode="External"/><Relationship Id="rId7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3.xml"/><Relationship Id="rId4" Type="http://schemas.openxmlformats.org/officeDocument/2006/relationships/image" Target="../media/image4.jpeg"/><Relationship Id="rId9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qYfNq-NUWhbcbM&amp;tbnid=oQHsazH7txPKgM:&amp;ved=0CAUQjRw&amp;url=http://www.wookmark.com/image/195121/animals-horses-animals-horses-sunlight-running-1680x1260-wallpaper-animals-horses-animals-horses-sunlight-running-1680x1260-wallpaper-horses-wallpaper-desktop-wallpaper&amp;ei=-o9NUYKkDcjysgbD0IHoCg&amp;psig=AFQjCNHXLLAC93x9k4dp5VcRHbHiV2dJYw&amp;ust=1364123808089283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zTO9UyVZa4g_sM&amp;tbnid=VY1xI8Hvu79f_M:&amp;ved=0CAUQjRw&amp;url=http://www.s3mtt.com/vb/showthread.php?p=289478&amp;ei=k1dMUePAIpHPsgaR84DoAg&amp;psig=AFQjCNEe5DLlL2yAXyfIAgZjrEjFaQ6DRQ&amp;ust=1364043477341373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3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qYfNq-NUWhbcbM&amp;tbnid=oQHsazH7txPKgM:&amp;ved=0CAUQjRw&amp;url=http://www.wookmark.com/image/195121/animals-horses-animals-horses-sunlight-running-1680x1260-wallpaper-animals-horses-animals-horses-sunlight-running-1680x1260-wallpaper-horses-wallpaper-desktop-wallpaper&amp;ei=-o9NUYKkDcjysgbD0IHoCg&amp;psig=AFQjCNHXLLAC93x9k4dp5VcRHbHiV2dJYw&amp;ust=1364123808089283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google.co.il/url?sa=i&amp;rct=j&amp;q=&amp;esrc=s&amp;frm=1&amp;source=images&amp;cd=&amp;cad=rja&amp;docid=zTO9UyVZa4g_sM&amp;tbnid=VY1xI8Hvu79f_M:&amp;ved=0CAUQjRw&amp;url=http://www.s3mtt.com/vb/showthread.php?p=289478&amp;ei=k1dMUePAIpHPsgaR84DoAg&amp;psig=AFQjCNEe5DLlL2yAXyfIAgZjrEjFaQ6DRQ&amp;ust=1364043477341373" TargetMode="External"/><Relationship Id="rId7" Type="http://schemas.openxmlformats.org/officeDocument/2006/relationships/slide" Target="slide26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25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qYfNq-NUWhbcbM&amp;tbnid=oQHsazH7txPKgM:&amp;ved=0CAUQjRw&amp;url=http://www.wookmark.com/image/195121/animals-horses-animals-horses-sunlight-running-1680x1260-wallpaper-animals-horses-animals-horses-sunlight-running-1680x1260-wallpaper-horses-wallpaper-desktop-wallpaper&amp;ei=-o9NUYKkDcjysgbD0IHoCg&amp;psig=AFQjCNHXLLAC93x9k4dp5VcRHbHiV2dJYw&amp;ust=1364123808089283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google.co.il/url?sa=i&amp;rct=j&amp;q=&amp;esrc=s&amp;frm=1&amp;source=images&amp;cd=&amp;cad=rja&amp;docid=zTO9UyVZa4g_sM&amp;tbnid=VY1xI8Hvu79f_M:&amp;ved=0CAUQjRw&amp;url=http://www.s3mtt.com/vb/showthread.php?p=289478&amp;ei=k1dMUePAIpHPsgaR84DoAg&amp;psig=AFQjCNEe5DLlL2yAXyfIAgZjrEjFaQ6DRQ&amp;ust=1364043477341373" TargetMode="External"/><Relationship Id="rId7" Type="http://schemas.openxmlformats.org/officeDocument/2006/relationships/slide" Target="slide29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28.xml"/><Relationship Id="rId10" Type="http://schemas.openxmlformats.org/officeDocument/2006/relationships/image" Target="../media/image13.gif"/><Relationship Id="rId4" Type="http://schemas.openxmlformats.org/officeDocument/2006/relationships/image" Target="../media/image5.jpeg"/><Relationship Id="rId9" Type="http://schemas.openxmlformats.org/officeDocument/2006/relationships/hyperlink" Target="http://www.google.co.il/url?sa=i&amp;rct=j&amp;q=&amp;esrc=s&amp;frm=1&amp;source=images&amp;cd=&amp;cad=rja&amp;docid=Y4xM8yyzgkGAjM&amp;tbnid=AtoLNDS9NQQJVM:&amp;ved=0CAUQjRw&amp;url=http://sullivanchair.com/goal-2-business-plan/&amp;ei=CpY3UZy-GIvgtQbdlIHIDA&amp;psig=AFQjCNFSI4_jSuAieZhFuJBAK1aavEUjkA&amp;ust=1362683713819088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qYfNq-NUWhbcbM&amp;tbnid=oQHsazH7txPKgM:&amp;ved=0CAUQjRw&amp;url=http://www.wookmark.com/image/195121/animals-horses-animals-horses-sunlight-running-1680x1260-wallpaper-animals-horses-animals-horses-sunlight-running-1680x1260-wallpaper-horses-wallpaper-desktop-wallpaper&amp;ei=-o9NUYKkDcjysgbD0IHoCg&amp;psig=AFQjCNHXLLAC93x9k4dp5VcRHbHiV2dJYw&amp;ust=1364123808089283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zTO9UyVZa4g_sM&amp;tbnid=VY1xI8Hvu79f_M:&amp;ved=0CAUQjRw&amp;url=http://www.s3mtt.com/vb/showthread.php?p=289478&amp;ei=k1dMUePAIpHPsgaR84DoAg&amp;psig=AFQjCNEe5DLlL2yAXyfIAgZjrEjFaQ6DRQ&amp;ust=1364043477341373" TargetMode="External"/><Relationship Id="rId7" Type="http://schemas.openxmlformats.org/officeDocument/2006/relationships/slide" Target="slide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zTO9UyVZa4g_sM&amp;tbnid=VY1xI8Hvu79f_M:&amp;ved=0CAUQjRw&amp;url=http://www.s3mtt.com/vb/showthread.php?p=289478&amp;ei=k1dMUePAIpHPsgaR84DoAg&amp;psig=AFQjCNEe5DLlL2yAXyfIAgZjrEjFaQ6DRQ&amp;ust=1364043477341373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www.google.co.il/url?sa=i&amp;rct=j&amp;q=&amp;esrc=s&amp;frm=1&amp;source=images&amp;cd=&amp;cad=rja&amp;docid=zTO9UyVZa4g_sM&amp;tbnid=VY1xI8Hvu79f_M:&amp;ved=0CAUQjRw&amp;url=http://mi9.com/1024x768/trophy-cup_77040.html&amp;ei=J7ZMUYGFK4rWsgbr44HYCw&amp;psig=AFQjCNHRWuF1VqsxkWdoKTCKt3F4fLzlDw&amp;ust=1364068026272133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hyperlink" Target="http://www.google.co.il/url?sa=i&amp;rct=j&amp;q=&amp;esrc=s&amp;frm=1&amp;source=images&amp;cd=&amp;cad=rja&amp;docid=qYfNq-NUWhbcbM&amp;tbnid=oQHsazH7txPKgM:&amp;ved=0CAUQjRw&amp;url=http://www.wookmark.com/image/195121/animals-horses-animals-horses-sunlight-running-1680x1260-wallpaper-animals-horses-animals-horses-sunlight-running-1680x1260-wallpaper-horses-wallpaper-desktop-wallpaper&amp;ei=-o9NUYKkDcjysgbD0IHoCg&amp;psig=AFQjCNHXLLAC93x9k4dp5VcRHbHiV2dJYw&amp;ust=1364123808089283" TargetMode="External"/><Relationship Id="rId7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zTO9UyVZa4g_sM&amp;tbnid=VY1xI8Hvu79f_M:&amp;ved=0CAUQjRw&amp;url=http://www.s3mtt.com/vb/showthread.php?p=289478&amp;ei=k1dMUePAIpHPsgaR84DoAg&amp;psig=AFQjCNEe5DLlL2yAXyfIAgZjrEjFaQ6DRQ&amp;ust=1364043477341373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qYfNq-NUWhbcbM&amp;tbnid=oQHsazH7txPKgM:&amp;ved=0CAUQjRw&amp;url=http://www.wookmark.com/image/195121/animals-horses-animals-horses-sunlight-running-1680x1260-wallpaper-animals-horses-animals-horses-sunlight-running-1680x1260-wallpaper-horses-wallpaper-desktop-wallpaper&amp;ei=-o9NUYKkDcjysgbD0IHoCg&amp;psig=AFQjCNHXLLAC93x9k4dp5VcRHbHiV2dJYw&amp;ust=1364123808089283" TargetMode="External"/><Relationship Id="rId7" Type="http://schemas.openxmlformats.org/officeDocument/2006/relationships/slide" Target="slide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9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zTO9UyVZa4g_sM&amp;tbnid=VY1xI8Hvu79f_M:&amp;ved=0CAUQjRw&amp;url=http://www.s3mtt.com/vb/showthread.php?p=289478&amp;ei=k1dMUePAIpHPsgaR84DoAg&amp;psig=AFQjCNEe5DLlL2yAXyfIAgZjrEjFaQ6DRQ&amp;ust=1364043477341373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encrypted-tbn2.gstatic.com/images?q=tbn:ANd9GcQ7qcYgC0vdLqBv-HjUAUCR_eATZXhF_UPRJAomY07PKacKfvc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مستطيل 9"/>
          <p:cNvSpPr/>
          <p:nvPr/>
        </p:nvSpPr>
        <p:spPr>
          <a:xfrm rot="20478125">
            <a:off x="288263" y="1470655"/>
            <a:ext cx="9413154" cy="144655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أنا أُفكر وأجيب عن الأسئلة!</a:t>
            </a:r>
            <a:endParaRPr lang="he-IL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</a:endParaRPr>
          </a:p>
        </p:txBody>
      </p:sp>
      <p:pic>
        <p:nvPicPr>
          <p:cNvPr id="1027" name="Picture 3" descr="C:\Users\win7\Pictures\depositphotos_5777808-Percentage-Sign---Thinking-Man-and-Percent-Symb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895600"/>
            <a:ext cx="2589163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مستطيل ذو زوايا قطرية مستديرة 6">
            <a:hlinkClick r:id="rId6" action="ppaction://hlinksldjump"/>
          </p:cNvPr>
          <p:cNvSpPr/>
          <p:nvPr/>
        </p:nvSpPr>
        <p:spPr>
          <a:xfrm>
            <a:off x="562232" y="5257800"/>
            <a:ext cx="2094262" cy="1021556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ابدأ اللعبة</a:t>
            </a:r>
            <a:endParaRPr lang="ar-S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>
    <p:comb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hlinkClick r:id="" action="ppaction://hlinkshowjump?jump=previous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ستطيل مستدير الزوايا 5">
            <a:hlinkClick r:id="" action="ppaction://hlinkshowjump?jump=previousslide"/>
          </p:cNvPr>
          <p:cNvSpPr/>
          <p:nvPr/>
        </p:nvSpPr>
        <p:spPr>
          <a:xfrm rot="828558">
            <a:off x="2555776" y="1484784"/>
            <a:ext cx="6120680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إجابة خاطئة</a:t>
            </a:r>
            <a:endParaRPr lang="he-IL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11" name="Picture 2" descr="http://images.sodahead.com/polls/001634053/3151814807_No_Symbol_answer_2_xlarge_answer_2_x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933056"/>
            <a:ext cx="2073830" cy="1728192"/>
          </a:xfrm>
          <a:prstGeom prst="rect">
            <a:avLst/>
          </a:prstGeom>
          <a:noFill/>
        </p:spPr>
      </p:pic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196752"/>
            <a:ext cx="1080120" cy="17281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4653136"/>
            <a:ext cx="7905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260648"/>
            <a:ext cx="1495425" cy="1485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مستطيل ذو زوايا قطرية مستديرة 13">
            <a:hlinkClick r:id="rId8" action="ppaction://hlinksldjump"/>
          </p:cNvPr>
          <p:cNvSpPr/>
          <p:nvPr/>
        </p:nvSpPr>
        <p:spPr>
          <a:xfrm>
            <a:off x="251520" y="5301208"/>
            <a:ext cx="2808312" cy="122413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العودة إلى اللعبة</a:t>
            </a:r>
            <a:endParaRPr lang="he-I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ransition>
    <p:wipe dir="u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images.wookmark.com/195121_animals-horses-sunlight-running-1680x1260-wallpaper_wallpaperbeautiful_6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7" name="مستطيل 16">
            <a:hlinkClick r:id="rId5" action="ppaction://hlinksldjump"/>
          </p:cNvPr>
          <p:cNvSpPr/>
          <p:nvPr/>
        </p:nvSpPr>
        <p:spPr>
          <a:xfrm>
            <a:off x="6096000" y="2276872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4</a:t>
            </a:r>
            <a:endParaRPr lang="he-IL" sz="11500" dirty="0"/>
          </a:p>
        </p:txBody>
      </p:sp>
      <p:sp>
        <p:nvSpPr>
          <p:cNvPr id="18" name="مستطيل 17">
            <a:hlinkClick r:id="" action="ppaction://noaction"/>
          </p:cNvPr>
          <p:cNvSpPr/>
          <p:nvPr/>
        </p:nvSpPr>
        <p:spPr>
          <a:xfrm>
            <a:off x="6096000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7</a:t>
            </a:r>
            <a:endParaRPr lang="he-IL" sz="11500" dirty="0"/>
          </a:p>
        </p:txBody>
      </p:sp>
      <p:sp>
        <p:nvSpPr>
          <p:cNvPr id="19" name="مستطيل 18">
            <a:hlinkClick r:id="rId6" action="ppaction://hlinksldjump"/>
          </p:cNvPr>
          <p:cNvSpPr/>
          <p:nvPr/>
        </p:nvSpPr>
        <p:spPr>
          <a:xfrm>
            <a:off x="3059832" y="2276872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5</a:t>
            </a:r>
            <a:endParaRPr lang="he-IL" sz="11500" dirty="0"/>
          </a:p>
        </p:txBody>
      </p:sp>
      <p:sp>
        <p:nvSpPr>
          <p:cNvPr id="20" name="مستطيل 19">
            <a:hlinkClick r:id="" action="ppaction://noaction"/>
          </p:cNvPr>
          <p:cNvSpPr/>
          <p:nvPr/>
        </p:nvSpPr>
        <p:spPr>
          <a:xfrm>
            <a:off x="3059832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8</a:t>
            </a:r>
            <a:endParaRPr lang="he-IL" sz="11500" dirty="0"/>
          </a:p>
        </p:txBody>
      </p:sp>
      <p:sp>
        <p:nvSpPr>
          <p:cNvPr id="21" name="مستطيل 20">
            <a:hlinkClick r:id="" action="ppaction://noaction"/>
          </p:cNvPr>
          <p:cNvSpPr/>
          <p:nvPr/>
        </p:nvSpPr>
        <p:spPr>
          <a:xfrm>
            <a:off x="0" y="2276872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6</a:t>
            </a:r>
            <a:endParaRPr lang="he-IL" sz="11500" dirty="0"/>
          </a:p>
        </p:txBody>
      </p:sp>
      <p:sp>
        <p:nvSpPr>
          <p:cNvPr id="22" name="مستطيل 21">
            <a:hlinkClick r:id="" action="ppaction://noaction"/>
          </p:cNvPr>
          <p:cNvSpPr/>
          <p:nvPr/>
        </p:nvSpPr>
        <p:spPr>
          <a:xfrm>
            <a:off x="0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9</a:t>
            </a:r>
            <a:endParaRPr lang="he-IL" sz="11500" dirty="0"/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ave.muslmah.net/i/13/ab3d19eadda40704d6d3a60cc070fd4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539552" y="764704"/>
            <a:ext cx="8316416" cy="388843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3600" b="1" u="sng" dirty="0" smtClean="0">
                <a:solidFill>
                  <a:schemeClr val="tx1"/>
                </a:solidFill>
                <a:cs typeface="+mj-cs"/>
              </a:rPr>
              <a:t>السؤال </a:t>
            </a:r>
            <a:r>
              <a:rPr lang="ar-AE" sz="3600" b="1" u="sng" dirty="0" err="1" smtClean="0">
                <a:solidFill>
                  <a:schemeClr val="tx1"/>
                </a:solidFill>
                <a:cs typeface="+mj-cs"/>
              </a:rPr>
              <a:t>الرابع:</a:t>
            </a:r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r>
              <a:rPr lang="ar-AE" sz="3600" dirty="0" smtClean="0">
                <a:solidFill>
                  <a:schemeClr val="tx1"/>
                </a:solidFill>
                <a:cs typeface="+mj-cs"/>
              </a:rPr>
              <a:t>أين نجد النباتات </a:t>
            </a:r>
            <a:r>
              <a:rPr lang="ar-AE" sz="3600" dirty="0" err="1" smtClean="0">
                <a:solidFill>
                  <a:schemeClr val="tx1"/>
                </a:solidFill>
                <a:cs typeface="+mj-cs"/>
              </a:rPr>
              <a:t>الهوائية؟</a:t>
            </a:r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1" name="مستطيل مستدير الزوايا 10">
            <a:hlinkClick r:id="rId5" action="ppaction://hlinksldjump"/>
          </p:cNvPr>
          <p:cNvSpPr/>
          <p:nvPr/>
        </p:nvSpPr>
        <p:spPr>
          <a:xfrm>
            <a:off x="4788024" y="2204864"/>
            <a:ext cx="3816424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3600" dirty="0" err="1" smtClean="0">
                <a:solidFill>
                  <a:schemeClr val="tx1"/>
                </a:solidFill>
                <a:cs typeface="+mj-cs"/>
              </a:rPr>
              <a:t>1.</a:t>
            </a:r>
            <a:r>
              <a:rPr lang="ar-AE" sz="3600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ar-AE" sz="2800" dirty="0" smtClean="0">
                <a:solidFill>
                  <a:schemeClr val="tx1"/>
                </a:solidFill>
                <a:cs typeface="+mj-cs"/>
              </a:rPr>
              <a:t>بين الصخور حيث تكون التربة قليلة.</a:t>
            </a:r>
            <a:endParaRPr lang="he-IL" sz="36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2" name="مستطيل مستدير الزوايا 11">
            <a:hlinkClick r:id="rId5" action="ppaction://hlinksldjump"/>
          </p:cNvPr>
          <p:cNvSpPr/>
          <p:nvPr/>
        </p:nvSpPr>
        <p:spPr>
          <a:xfrm>
            <a:off x="4860032" y="3284984"/>
            <a:ext cx="3816424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3200" dirty="0" err="1" smtClean="0">
                <a:solidFill>
                  <a:schemeClr val="tx1"/>
                </a:solidFill>
                <a:cs typeface="+mj-cs"/>
              </a:rPr>
              <a:t>2.</a:t>
            </a:r>
            <a:r>
              <a:rPr lang="ar-AE" sz="3200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ar-AE" sz="2800" dirty="0" smtClean="0">
                <a:solidFill>
                  <a:schemeClr val="tx1"/>
                </a:solidFill>
                <a:cs typeface="+mj-cs"/>
              </a:rPr>
              <a:t>في الحقول المفتوحة.</a:t>
            </a:r>
            <a:endParaRPr lang="he-IL" sz="32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3" name="مستطيل مستدير الزوايا 12">
            <a:hlinkClick r:id="rId6" action="ppaction://hlinksldjump"/>
          </p:cNvPr>
          <p:cNvSpPr/>
          <p:nvPr/>
        </p:nvSpPr>
        <p:spPr>
          <a:xfrm>
            <a:off x="755576" y="2204864"/>
            <a:ext cx="3816424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3200" dirty="0" err="1" smtClean="0">
                <a:solidFill>
                  <a:schemeClr val="tx1"/>
                </a:solidFill>
                <a:cs typeface="+mj-cs"/>
              </a:rPr>
              <a:t>3.</a:t>
            </a:r>
            <a:r>
              <a:rPr lang="ar-AE" sz="3200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ar-AE" sz="2800" dirty="0" smtClean="0">
                <a:solidFill>
                  <a:schemeClr val="tx1"/>
                </a:solidFill>
                <a:cs typeface="+mj-cs"/>
              </a:rPr>
              <a:t>في الغابات والأحراش الكثيفة.</a:t>
            </a:r>
            <a:endParaRPr lang="he-IL" sz="32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4" name="مستطيل مستدير الزوايا 13">
            <a:hlinkClick r:id="rId5" action="ppaction://hlinksldjump"/>
          </p:cNvPr>
          <p:cNvSpPr/>
          <p:nvPr/>
        </p:nvSpPr>
        <p:spPr>
          <a:xfrm>
            <a:off x="755576" y="3212976"/>
            <a:ext cx="3816424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3200" dirty="0" err="1" smtClean="0">
                <a:solidFill>
                  <a:schemeClr val="tx1"/>
                </a:solidFill>
                <a:cs typeface="+mj-cs"/>
              </a:rPr>
              <a:t>4.</a:t>
            </a:r>
            <a:r>
              <a:rPr lang="ar-AE" sz="3200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ar-AE" sz="2800" dirty="0" smtClean="0">
                <a:solidFill>
                  <a:schemeClr val="tx1"/>
                </a:solidFill>
                <a:cs typeface="+mj-cs"/>
              </a:rPr>
              <a:t>على أغصان الأشجار العالية.</a:t>
            </a:r>
            <a:endParaRPr lang="he-IL" sz="3200" dirty="0">
              <a:solidFill>
                <a:schemeClr val="tx1"/>
              </a:solidFill>
              <a:cs typeface="+mj-cs"/>
            </a:endParaRPr>
          </a:p>
        </p:txBody>
      </p:sp>
    </p:spTree>
  </p:cSld>
  <p:clrMapOvr>
    <a:masterClrMapping/>
  </p:clrMapOvr>
  <p:transition>
    <p:split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hlinkClick r:id="" action="ppaction://hlinkshowjump?jump=previous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ستطيل مستدير الزوايا 5">
            <a:hlinkClick r:id="" action="ppaction://hlinkshowjump?jump=previousslide"/>
          </p:cNvPr>
          <p:cNvSpPr/>
          <p:nvPr/>
        </p:nvSpPr>
        <p:spPr>
          <a:xfrm rot="828558">
            <a:off x="2555776" y="1484784"/>
            <a:ext cx="6120680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إجابة خاطئة</a:t>
            </a:r>
            <a:endParaRPr lang="he-IL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11" name="Picture 2" descr="http://images.sodahead.com/polls/001634053/3151814807_No_Symbol_answer_2_xlarge_answer_2_x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933056"/>
            <a:ext cx="2073830" cy="1728192"/>
          </a:xfrm>
          <a:prstGeom prst="rect">
            <a:avLst/>
          </a:prstGeom>
          <a:noFill/>
        </p:spPr>
      </p:pic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196752"/>
            <a:ext cx="1080120" cy="17281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4653136"/>
            <a:ext cx="7905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260648"/>
            <a:ext cx="1495425" cy="1485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مستطيل ذو زوايا قطرية مستديرة 13">
            <a:hlinkClick r:id="rId8" action="ppaction://hlinksldjump"/>
          </p:cNvPr>
          <p:cNvSpPr/>
          <p:nvPr/>
        </p:nvSpPr>
        <p:spPr>
          <a:xfrm>
            <a:off x="251520" y="5301208"/>
            <a:ext cx="2808312" cy="122413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العودة إلى اللعبة</a:t>
            </a:r>
            <a:endParaRPr lang="he-I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ransition>
    <p:wip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images.wookmark.com/195121_animals-horses-sunlight-running-1680x1260-wallpaper_wallpaperbeautiful_6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8" name="مستطيل 17">
            <a:hlinkClick r:id="" action="ppaction://noaction"/>
          </p:cNvPr>
          <p:cNvSpPr/>
          <p:nvPr/>
        </p:nvSpPr>
        <p:spPr>
          <a:xfrm>
            <a:off x="6096000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7</a:t>
            </a:r>
            <a:endParaRPr lang="he-IL" sz="11500" dirty="0"/>
          </a:p>
        </p:txBody>
      </p:sp>
      <p:sp>
        <p:nvSpPr>
          <p:cNvPr id="19" name="مستطيل 18">
            <a:hlinkClick r:id="rId5" action="ppaction://hlinksldjump"/>
          </p:cNvPr>
          <p:cNvSpPr/>
          <p:nvPr/>
        </p:nvSpPr>
        <p:spPr>
          <a:xfrm>
            <a:off x="3059832" y="2276872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5</a:t>
            </a:r>
            <a:endParaRPr lang="he-IL" sz="11500" dirty="0"/>
          </a:p>
        </p:txBody>
      </p:sp>
      <p:sp>
        <p:nvSpPr>
          <p:cNvPr id="20" name="مستطيل 19">
            <a:hlinkClick r:id="" action="ppaction://noaction"/>
          </p:cNvPr>
          <p:cNvSpPr/>
          <p:nvPr/>
        </p:nvSpPr>
        <p:spPr>
          <a:xfrm>
            <a:off x="3059832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8</a:t>
            </a:r>
            <a:endParaRPr lang="he-IL" sz="11500" dirty="0"/>
          </a:p>
        </p:txBody>
      </p:sp>
      <p:sp>
        <p:nvSpPr>
          <p:cNvPr id="21" name="مستطيل 20">
            <a:hlinkClick r:id="" action="ppaction://noaction"/>
          </p:cNvPr>
          <p:cNvSpPr/>
          <p:nvPr/>
        </p:nvSpPr>
        <p:spPr>
          <a:xfrm>
            <a:off x="0" y="2276872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6</a:t>
            </a:r>
            <a:endParaRPr lang="he-IL" sz="11500" dirty="0"/>
          </a:p>
        </p:txBody>
      </p:sp>
      <p:sp>
        <p:nvSpPr>
          <p:cNvPr id="22" name="مستطيل 21">
            <a:hlinkClick r:id="" action="ppaction://noaction"/>
          </p:cNvPr>
          <p:cNvSpPr/>
          <p:nvPr/>
        </p:nvSpPr>
        <p:spPr>
          <a:xfrm>
            <a:off x="0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9</a:t>
            </a:r>
            <a:endParaRPr lang="he-IL" sz="11500" dirty="0"/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ave.muslmah.net/i/13/ab3d19eadda40704d6d3a60cc070fd4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395536" y="548680"/>
            <a:ext cx="8280920" cy="44644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r>
              <a:rPr lang="ar-AE" sz="3600" b="1" u="sng" dirty="0" smtClean="0">
                <a:solidFill>
                  <a:schemeClr val="tx1"/>
                </a:solidFill>
                <a:cs typeface="+mj-cs"/>
              </a:rPr>
              <a:t>السؤال </a:t>
            </a:r>
            <a:r>
              <a:rPr lang="ar-AE" sz="3600" b="1" u="sng" dirty="0" err="1" smtClean="0">
                <a:solidFill>
                  <a:schemeClr val="tx1"/>
                </a:solidFill>
                <a:cs typeface="+mj-cs"/>
              </a:rPr>
              <a:t>الخامس:</a:t>
            </a:r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r>
              <a:rPr lang="ar-AE" sz="2800" dirty="0" smtClean="0">
                <a:solidFill>
                  <a:schemeClr val="tx1"/>
                </a:solidFill>
                <a:cs typeface="+mj-cs"/>
              </a:rPr>
              <a:t>في ملاعب كرة القدم </a:t>
            </a:r>
            <a:r>
              <a:rPr lang="ar-AE" sz="2800" dirty="0" err="1" smtClean="0">
                <a:solidFill>
                  <a:schemeClr val="tx1"/>
                </a:solidFill>
                <a:cs typeface="+mj-cs"/>
              </a:rPr>
              <a:t>المغطاه</a:t>
            </a:r>
            <a:r>
              <a:rPr lang="ar-AE" sz="2800" dirty="0" smtClean="0">
                <a:solidFill>
                  <a:schemeClr val="tx1"/>
                </a:solidFill>
                <a:cs typeface="+mj-cs"/>
              </a:rPr>
              <a:t> بسقف يضطر العاملون في الملعب أحياناً إلى فتح السقف لأنه في حالة عدم فتحه سوف تتضرر </a:t>
            </a:r>
            <a:r>
              <a:rPr lang="ar-AE" sz="2800" dirty="0" err="1" smtClean="0">
                <a:solidFill>
                  <a:schemeClr val="tx1"/>
                </a:solidFill>
                <a:cs typeface="+mj-cs"/>
              </a:rPr>
              <a:t>الديشة</a:t>
            </a:r>
            <a:r>
              <a:rPr lang="ar-AE" sz="2800" dirty="0" smtClean="0">
                <a:solidFill>
                  <a:schemeClr val="tx1"/>
                </a:solidFill>
                <a:cs typeface="+mj-cs"/>
              </a:rPr>
              <a:t> ويصبح نموها سيئاً ويميل لونها إلى الاصفرار مقارنةً </a:t>
            </a:r>
            <a:r>
              <a:rPr lang="ar-AE" sz="2800" dirty="0" err="1" smtClean="0">
                <a:solidFill>
                  <a:schemeClr val="tx1"/>
                </a:solidFill>
                <a:cs typeface="+mj-cs"/>
              </a:rPr>
              <a:t>بالديشة</a:t>
            </a:r>
            <a:r>
              <a:rPr lang="ar-AE" sz="2800" dirty="0" smtClean="0">
                <a:solidFill>
                  <a:schemeClr val="tx1"/>
                </a:solidFill>
                <a:cs typeface="+mj-cs"/>
              </a:rPr>
              <a:t> في الملاعب المفتوحة.</a:t>
            </a:r>
          </a:p>
          <a:p>
            <a:r>
              <a:rPr lang="ar-AE" sz="2800" b="1" dirty="0" smtClean="0">
                <a:solidFill>
                  <a:schemeClr val="tx1"/>
                </a:solidFill>
                <a:cs typeface="+mj-cs"/>
              </a:rPr>
              <a:t>ما الذي يسبب تغيير لون </a:t>
            </a:r>
            <a:r>
              <a:rPr lang="ar-AE" sz="2800" b="1" dirty="0" err="1" smtClean="0">
                <a:solidFill>
                  <a:schemeClr val="tx1"/>
                </a:solidFill>
                <a:cs typeface="+mj-cs"/>
              </a:rPr>
              <a:t>الديشة</a:t>
            </a:r>
            <a:r>
              <a:rPr lang="ar-AE" sz="2800" b="1" dirty="0" smtClean="0">
                <a:solidFill>
                  <a:schemeClr val="tx1"/>
                </a:solidFill>
                <a:cs typeface="+mj-cs"/>
              </a:rPr>
              <a:t> إلى اللون </a:t>
            </a:r>
            <a:r>
              <a:rPr lang="ar-AE" sz="2800" b="1" dirty="0" err="1" smtClean="0">
                <a:solidFill>
                  <a:schemeClr val="tx1"/>
                </a:solidFill>
                <a:cs typeface="+mj-cs"/>
              </a:rPr>
              <a:t>الأصفر؟</a:t>
            </a:r>
            <a:endParaRPr lang="ar-AE" sz="2800" b="1" dirty="0" smtClean="0">
              <a:solidFill>
                <a:schemeClr val="tx1"/>
              </a:solidFill>
              <a:cs typeface="+mj-cs"/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8" name="مستطيل مستدير الزوايا 17">
            <a:hlinkClick r:id="rId5" action="ppaction://hlinksldjump"/>
          </p:cNvPr>
          <p:cNvSpPr/>
          <p:nvPr/>
        </p:nvSpPr>
        <p:spPr>
          <a:xfrm>
            <a:off x="6516216" y="3068960"/>
            <a:ext cx="1872208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dirty="0" err="1" smtClean="0">
                <a:solidFill>
                  <a:schemeClr val="tx1"/>
                </a:solidFill>
                <a:cs typeface="+mj-cs"/>
              </a:rPr>
              <a:t>1.</a:t>
            </a:r>
            <a:r>
              <a:rPr lang="ar-AE" sz="2800" dirty="0" smtClean="0">
                <a:solidFill>
                  <a:schemeClr val="tx1"/>
                </a:solidFill>
                <a:cs typeface="+mj-cs"/>
              </a:rPr>
              <a:t> قلة المياه.</a:t>
            </a:r>
            <a:endParaRPr lang="he-IL" sz="28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" name="مستطيل مستدير الزوايا 18">
            <a:hlinkClick r:id="rId6" action="ppaction://hlinksldjump"/>
          </p:cNvPr>
          <p:cNvSpPr/>
          <p:nvPr/>
        </p:nvSpPr>
        <p:spPr>
          <a:xfrm>
            <a:off x="6588224" y="3789040"/>
            <a:ext cx="1872208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dirty="0" err="1" smtClean="0">
                <a:solidFill>
                  <a:schemeClr val="tx1"/>
                </a:solidFill>
                <a:cs typeface="+mj-cs"/>
              </a:rPr>
              <a:t>2.</a:t>
            </a:r>
            <a:r>
              <a:rPr lang="ar-AE" sz="2800" dirty="0" smtClean="0">
                <a:solidFill>
                  <a:schemeClr val="tx1"/>
                </a:solidFill>
                <a:cs typeface="+mj-cs"/>
              </a:rPr>
              <a:t> قلة الضوء.</a:t>
            </a:r>
            <a:endParaRPr lang="he-IL" sz="28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0" name="مستطيل مستدير الزوايا 19">
            <a:hlinkClick r:id="rId5" action="ppaction://hlinksldjump"/>
          </p:cNvPr>
          <p:cNvSpPr/>
          <p:nvPr/>
        </p:nvSpPr>
        <p:spPr>
          <a:xfrm>
            <a:off x="2771800" y="3068960"/>
            <a:ext cx="2808312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dirty="0" err="1" smtClean="0">
                <a:solidFill>
                  <a:schemeClr val="tx1"/>
                </a:solidFill>
                <a:cs typeface="+mj-cs"/>
              </a:rPr>
              <a:t>3.</a:t>
            </a:r>
            <a:r>
              <a:rPr lang="ar-AE" sz="2800" dirty="0" smtClean="0">
                <a:solidFill>
                  <a:schemeClr val="tx1"/>
                </a:solidFill>
                <a:cs typeface="+mj-cs"/>
              </a:rPr>
              <a:t> درجة الحرارة المنخفضة.</a:t>
            </a:r>
            <a:endParaRPr lang="he-IL" sz="28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1" name="مستطيل مستدير الزوايا 20">
            <a:hlinkClick r:id="rId5" action="ppaction://hlinksldjump"/>
          </p:cNvPr>
          <p:cNvSpPr/>
          <p:nvPr/>
        </p:nvSpPr>
        <p:spPr>
          <a:xfrm>
            <a:off x="2915816" y="3789040"/>
            <a:ext cx="2592288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dirty="0" err="1" smtClean="0">
                <a:solidFill>
                  <a:schemeClr val="tx1"/>
                </a:solidFill>
                <a:cs typeface="+mj-cs"/>
              </a:rPr>
              <a:t>4.</a:t>
            </a:r>
            <a:r>
              <a:rPr lang="ar-AE" sz="2800" dirty="0" smtClean="0">
                <a:solidFill>
                  <a:schemeClr val="tx1"/>
                </a:solidFill>
                <a:cs typeface="+mj-cs"/>
              </a:rPr>
              <a:t> نقص في الأوكسجين.</a:t>
            </a:r>
            <a:endParaRPr lang="he-IL" sz="2800" dirty="0">
              <a:solidFill>
                <a:schemeClr val="tx1"/>
              </a:solidFill>
              <a:cs typeface="+mj-cs"/>
            </a:endParaRPr>
          </a:p>
        </p:txBody>
      </p:sp>
    </p:spTree>
  </p:cSld>
  <p:clrMapOvr>
    <a:masterClrMapping/>
  </p:clrMapOvr>
  <p:transition>
    <p:split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hlinkClick r:id="" action="ppaction://hlinkshowjump?jump=previous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ستطيل مستدير الزوايا 5">
            <a:hlinkClick r:id="" action="ppaction://hlinkshowjump?jump=previousslide"/>
          </p:cNvPr>
          <p:cNvSpPr/>
          <p:nvPr/>
        </p:nvSpPr>
        <p:spPr>
          <a:xfrm rot="828558">
            <a:off x="2555776" y="1484784"/>
            <a:ext cx="6120680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إجابة خاطئة</a:t>
            </a:r>
            <a:endParaRPr lang="he-IL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11" name="Picture 2" descr="http://images.sodahead.com/polls/001634053/3151814807_No_Symbol_answer_2_xlarge_answer_2_x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933056"/>
            <a:ext cx="2073830" cy="1728192"/>
          </a:xfrm>
          <a:prstGeom prst="rect">
            <a:avLst/>
          </a:prstGeom>
          <a:noFill/>
        </p:spPr>
      </p:pic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196752"/>
            <a:ext cx="1080120" cy="17281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4653136"/>
            <a:ext cx="7905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260648"/>
            <a:ext cx="1495425" cy="1485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مستطيل ذو زوايا قطرية مستديرة 13">
            <a:hlinkClick r:id="rId8" action="ppaction://hlinksldjump"/>
          </p:cNvPr>
          <p:cNvSpPr/>
          <p:nvPr/>
        </p:nvSpPr>
        <p:spPr>
          <a:xfrm>
            <a:off x="251520" y="5301208"/>
            <a:ext cx="2808312" cy="122413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العودة إلى اللعبة</a:t>
            </a:r>
            <a:endParaRPr lang="he-I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ransition>
    <p:wipe dir="r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images.wookmark.com/195121_animals-horses-sunlight-running-1680x1260-wallpaper_wallpaperbeautiful_6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8" name="مستطيل 17">
            <a:hlinkClick r:id="" action="ppaction://noaction"/>
          </p:cNvPr>
          <p:cNvSpPr/>
          <p:nvPr/>
        </p:nvSpPr>
        <p:spPr>
          <a:xfrm>
            <a:off x="6096000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7</a:t>
            </a:r>
            <a:endParaRPr lang="he-IL" sz="11500" dirty="0"/>
          </a:p>
        </p:txBody>
      </p:sp>
      <p:sp>
        <p:nvSpPr>
          <p:cNvPr id="20" name="مستطيل 19">
            <a:hlinkClick r:id="" action="ppaction://noaction"/>
          </p:cNvPr>
          <p:cNvSpPr/>
          <p:nvPr/>
        </p:nvSpPr>
        <p:spPr>
          <a:xfrm>
            <a:off x="3059832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8</a:t>
            </a:r>
            <a:endParaRPr lang="he-IL" sz="11500" dirty="0"/>
          </a:p>
        </p:txBody>
      </p:sp>
      <p:sp>
        <p:nvSpPr>
          <p:cNvPr id="21" name="مستطيل 20">
            <a:hlinkClick r:id="rId5" action="ppaction://hlinksldjump"/>
          </p:cNvPr>
          <p:cNvSpPr/>
          <p:nvPr/>
        </p:nvSpPr>
        <p:spPr>
          <a:xfrm>
            <a:off x="0" y="2276872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6</a:t>
            </a:r>
            <a:endParaRPr lang="he-IL" sz="11500" dirty="0"/>
          </a:p>
        </p:txBody>
      </p:sp>
      <p:sp>
        <p:nvSpPr>
          <p:cNvPr id="22" name="مستطيل 21">
            <a:hlinkClick r:id="" action="ppaction://noaction"/>
          </p:cNvPr>
          <p:cNvSpPr/>
          <p:nvPr/>
        </p:nvSpPr>
        <p:spPr>
          <a:xfrm>
            <a:off x="0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9</a:t>
            </a:r>
            <a:endParaRPr lang="he-IL" sz="11500" dirty="0"/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ave.muslmah.net/i/13/ab3d19eadda40704d6d3a60cc070fd4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1043608" y="1124744"/>
            <a:ext cx="7344816" cy="345638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r>
              <a:rPr lang="ar-AE" sz="3600" b="1" u="sng" dirty="0" smtClean="0">
                <a:solidFill>
                  <a:schemeClr val="tx1"/>
                </a:solidFill>
                <a:cs typeface="+mj-cs"/>
              </a:rPr>
              <a:t>السؤال </a:t>
            </a:r>
            <a:r>
              <a:rPr lang="ar-AE" sz="3600" b="1" u="sng" dirty="0" err="1" smtClean="0">
                <a:solidFill>
                  <a:schemeClr val="tx1"/>
                </a:solidFill>
                <a:cs typeface="+mj-cs"/>
              </a:rPr>
              <a:t>السادس:</a:t>
            </a:r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r>
              <a:rPr lang="ar-AE" sz="3200" dirty="0" smtClean="0">
                <a:solidFill>
                  <a:schemeClr val="tx1"/>
                </a:solidFill>
                <a:cs typeface="+mj-cs"/>
              </a:rPr>
              <a:t>أعط مثالين على أماكن تقل فيها شدة الضوء، وبالتالي </a:t>
            </a:r>
            <a:r>
              <a:rPr lang="ar-SA" sz="3200" dirty="0" smtClean="0">
                <a:solidFill>
                  <a:schemeClr val="tx1"/>
                </a:solidFill>
                <a:cs typeface="+mj-cs"/>
              </a:rPr>
              <a:t>يقل عدد </a:t>
            </a:r>
            <a:r>
              <a:rPr lang="ar-AE" sz="3200" dirty="0" smtClean="0">
                <a:solidFill>
                  <a:schemeClr val="tx1"/>
                </a:solidFill>
                <a:cs typeface="+mj-cs"/>
              </a:rPr>
              <a:t>النباتات </a:t>
            </a:r>
            <a:r>
              <a:rPr lang="ar-AE" sz="3200" dirty="0" err="1" smtClean="0">
                <a:solidFill>
                  <a:schemeClr val="tx1"/>
                </a:solidFill>
                <a:cs typeface="+mj-cs"/>
              </a:rPr>
              <a:t>فيها</a:t>
            </a:r>
            <a:r>
              <a:rPr lang="ar-AE" sz="3600" dirty="0" err="1" smtClean="0">
                <a:solidFill>
                  <a:schemeClr val="tx1"/>
                </a:solidFill>
                <a:cs typeface="+mj-cs"/>
              </a:rPr>
              <a:t>؟</a:t>
            </a:r>
            <a:endParaRPr lang="ar-AE" sz="3600" dirty="0" smtClean="0">
              <a:solidFill>
                <a:schemeClr val="tx1"/>
              </a:solidFill>
              <a:cs typeface="+mj-cs"/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13" name="Picture 2" descr="http://images.sodahead.com/polls/001634053/3151814807_No_Symbol_answer_2_xlarge_answer_2_xlarg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2996952"/>
            <a:ext cx="1296144" cy="1080120"/>
          </a:xfrm>
          <a:prstGeom prst="rect">
            <a:avLst/>
          </a:prstGeom>
          <a:noFill/>
        </p:spPr>
      </p:pic>
      <p:pic>
        <p:nvPicPr>
          <p:cNvPr id="14" name="Picture 4" descr="http://images.sodahead.com/polls/000990637/600px_symbol_oksvg_answer_1_xlarg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2780928"/>
            <a:ext cx="1800200" cy="144016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hlinkClick r:id="" action="ppaction://hlinkshowjump?jump=previous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ستطيل مستدير الزوايا 5">
            <a:hlinkClick r:id="" action="ppaction://hlinkshowjump?jump=previousslide"/>
          </p:cNvPr>
          <p:cNvSpPr/>
          <p:nvPr/>
        </p:nvSpPr>
        <p:spPr>
          <a:xfrm rot="828558">
            <a:off x="2555776" y="1484784"/>
            <a:ext cx="6120680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إجابة خاطئة</a:t>
            </a:r>
            <a:endParaRPr lang="he-IL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11" name="Picture 2" descr="http://images.sodahead.com/polls/001634053/3151814807_No_Symbol_answer_2_xlarge_answer_2_x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933056"/>
            <a:ext cx="2073830" cy="1728192"/>
          </a:xfrm>
          <a:prstGeom prst="rect">
            <a:avLst/>
          </a:prstGeom>
          <a:noFill/>
        </p:spPr>
      </p:pic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196752"/>
            <a:ext cx="1080120" cy="17281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4653136"/>
            <a:ext cx="7905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260648"/>
            <a:ext cx="1495425" cy="1485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مستطيل ذو زوايا قطرية مستديرة 13">
            <a:hlinkClick r:id="rId8" action="ppaction://hlinksldjump"/>
          </p:cNvPr>
          <p:cNvSpPr/>
          <p:nvPr/>
        </p:nvSpPr>
        <p:spPr>
          <a:xfrm>
            <a:off x="251520" y="5301208"/>
            <a:ext cx="2808312" cy="122413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العودة إلى اللعبة</a:t>
            </a:r>
            <a:endParaRPr lang="he-I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ransition>
    <p:wipe dir="d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images.wookmark.com/195121_animals-horses-sunlight-running-1680x1260-wallpaper_wallpaperbeautiful_6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مستطيل 4">
            <a:hlinkClick r:id="rId5" action="ppaction://hlinksldjump"/>
          </p:cNvPr>
          <p:cNvSpPr/>
          <p:nvPr/>
        </p:nvSpPr>
        <p:spPr>
          <a:xfrm>
            <a:off x="6096000" y="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1</a:t>
            </a:r>
            <a:endParaRPr lang="he-IL" sz="11500" dirty="0"/>
          </a:p>
        </p:txBody>
      </p:sp>
      <p:sp>
        <p:nvSpPr>
          <p:cNvPr id="15" name="مستطيل 14">
            <a:hlinkClick r:id="rId6" action="ppaction://hlinksldjump"/>
          </p:cNvPr>
          <p:cNvSpPr/>
          <p:nvPr/>
        </p:nvSpPr>
        <p:spPr>
          <a:xfrm>
            <a:off x="3059832" y="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2</a:t>
            </a:r>
            <a:endParaRPr lang="he-IL" sz="11500" dirty="0"/>
          </a:p>
        </p:txBody>
      </p:sp>
      <p:sp>
        <p:nvSpPr>
          <p:cNvPr id="16" name="مستطيل 15">
            <a:hlinkClick r:id="rId7" action="ppaction://hlinksldjump"/>
          </p:cNvPr>
          <p:cNvSpPr/>
          <p:nvPr/>
        </p:nvSpPr>
        <p:spPr>
          <a:xfrm>
            <a:off x="0" y="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3</a:t>
            </a:r>
            <a:endParaRPr lang="he-IL" sz="11500" dirty="0"/>
          </a:p>
        </p:txBody>
      </p:sp>
      <p:sp>
        <p:nvSpPr>
          <p:cNvPr id="17" name="مستطيل 16">
            <a:hlinkClick r:id="rId8" action="ppaction://hlinksldjump"/>
          </p:cNvPr>
          <p:cNvSpPr/>
          <p:nvPr/>
        </p:nvSpPr>
        <p:spPr>
          <a:xfrm>
            <a:off x="6096000" y="2276872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4</a:t>
            </a:r>
            <a:endParaRPr lang="he-IL" sz="11500" dirty="0"/>
          </a:p>
        </p:txBody>
      </p:sp>
      <p:sp>
        <p:nvSpPr>
          <p:cNvPr id="18" name="مستطيل 17">
            <a:hlinkClick r:id="" action="ppaction://noaction"/>
          </p:cNvPr>
          <p:cNvSpPr/>
          <p:nvPr/>
        </p:nvSpPr>
        <p:spPr>
          <a:xfrm>
            <a:off x="6096000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7</a:t>
            </a:r>
            <a:endParaRPr lang="he-IL" sz="11500" dirty="0"/>
          </a:p>
        </p:txBody>
      </p:sp>
      <p:sp>
        <p:nvSpPr>
          <p:cNvPr id="19" name="مستطيل 18">
            <a:hlinkClick r:id="rId9" action="ppaction://hlinksldjump"/>
          </p:cNvPr>
          <p:cNvSpPr/>
          <p:nvPr/>
        </p:nvSpPr>
        <p:spPr>
          <a:xfrm>
            <a:off x="3059832" y="2276872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5</a:t>
            </a:r>
            <a:endParaRPr lang="he-IL" sz="11500" dirty="0"/>
          </a:p>
        </p:txBody>
      </p:sp>
      <p:sp>
        <p:nvSpPr>
          <p:cNvPr id="20" name="مستطيل 19">
            <a:hlinkClick r:id="" action="ppaction://noaction"/>
          </p:cNvPr>
          <p:cNvSpPr/>
          <p:nvPr/>
        </p:nvSpPr>
        <p:spPr>
          <a:xfrm>
            <a:off x="3059832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8</a:t>
            </a:r>
            <a:endParaRPr lang="he-IL" sz="11500" dirty="0"/>
          </a:p>
        </p:txBody>
      </p:sp>
      <p:sp>
        <p:nvSpPr>
          <p:cNvPr id="21" name="مستطيل 20">
            <a:hlinkClick r:id="" action="ppaction://noaction"/>
          </p:cNvPr>
          <p:cNvSpPr/>
          <p:nvPr/>
        </p:nvSpPr>
        <p:spPr>
          <a:xfrm>
            <a:off x="0" y="2276872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6</a:t>
            </a:r>
            <a:endParaRPr lang="he-IL" sz="11500" dirty="0"/>
          </a:p>
        </p:txBody>
      </p:sp>
      <p:sp>
        <p:nvSpPr>
          <p:cNvPr id="22" name="مستطيل 21">
            <a:hlinkClick r:id="" action="ppaction://noaction"/>
          </p:cNvPr>
          <p:cNvSpPr/>
          <p:nvPr/>
        </p:nvSpPr>
        <p:spPr>
          <a:xfrm>
            <a:off x="0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9</a:t>
            </a:r>
            <a:endParaRPr lang="he-IL" sz="11500" dirty="0"/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images.wookmark.com/195121_animals-horses-sunlight-running-1680x1260-wallpaper_wallpaperbeautiful_6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8" name="مستطيل 17">
            <a:hlinkClick r:id="rId5" action="ppaction://hlinksldjump"/>
          </p:cNvPr>
          <p:cNvSpPr/>
          <p:nvPr/>
        </p:nvSpPr>
        <p:spPr>
          <a:xfrm>
            <a:off x="6096000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7</a:t>
            </a:r>
            <a:endParaRPr lang="he-IL" sz="11500" dirty="0"/>
          </a:p>
        </p:txBody>
      </p:sp>
      <p:sp>
        <p:nvSpPr>
          <p:cNvPr id="20" name="مستطيل 19">
            <a:hlinkClick r:id="" action="ppaction://noaction"/>
          </p:cNvPr>
          <p:cNvSpPr/>
          <p:nvPr/>
        </p:nvSpPr>
        <p:spPr>
          <a:xfrm>
            <a:off x="3059832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8</a:t>
            </a:r>
            <a:endParaRPr lang="he-IL" sz="11500" dirty="0"/>
          </a:p>
        </p:txBody>
      </p:sp>
      <p:sp>
        <p:nvSpPr>
          <p:cNvPr id="22" name="مستطيل 21">
            <a:hlinkClick r:id="" action="ppaction://noaction"/>
          </p:cNvPr>
          <p:cNvSpPr/>
          <p:nvPr/>
        </p:nvSpPr>
        <p:spPr>
          <a:xfrm>
            <a:off x="0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9</a:t>
            </a:r>
            <a:endParaRPr lang="he-IL" sz="11500" dirty="0"/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ave.muslmah.net/i/13/ab3d19eadda40704d6d3a60cc070fd4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467544" y="908720"/>
            <a:ext cx="7848872" cy="38164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r>
              <a:rPr lang="ar-AE" sz="3600" b="1" u="sng" dirty="0" smtClean="0">
                <a:solidFill>
                  <a:schemeClr val="tx1"/>
                </a:solidFill>
                <a:cs typeface="+mj-cs"/>
              </a:rPr>
              <a:t>السؤال </a:t>
            </a:r>
            <a:r>
              <a:rPr lang="ar-AE" sz="3600" b="1" u="sng" dirty="0" err="1" smtClean="0">
                <a:solidFill>
                  <a:schemeClr val="tx1"/>
                </a:solidFill>
                <a:cs typeface="+mj-cs"/>
              </a:rPr>
              <a:t>السابع:</a:t>
            </a:r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r>
              <a:rPr lang="ar-AE" sz="3200" dirty="0" smtClean="0">
                <a:solidFill>
                  <a:schemeClr val="tx1"/>
                </a:solidFill>
                <a:cs typeface="+mj-cs"/>
              </a:rPr>
              <a:t>أية أنواع من الأوراق ملائمة لاستيعاب كمية أكبر من </a:t>
            </a:r>
            <a:r>
              <a:rPr lang="ar-AE" sz="3200" dirty="0" err="1" smtClean="0">
                <a:solidFill>
                  <a:schemeClr val="tx1"/>
                </a:solidFill>
                <a:cs typeface="+mj-cs"/>
              </a:rPr>
              <a:t>الضوء؟</a:t>
            </a:r>
            <a:endParaRPr lang="ar-AE" sz="3600" dirty="0" smtClean="0">
              <a:solidFill>
                <a:schemeClr val="tx1"/>
              </a:solidFill>
              <a:cs typeface="+mj-cs"/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3" name="مستطيل مستدير الزوايا 12">
            <a:hlinkClick r:id="rId5" action="ppaction://hlinksldjump"/>
          </p:cNvPr>
          <p:cNvSpPr/>
          <p:nvPr/>
        </p:nvSpPr>
        <p:spPr>
          <a:xfrm>
            <a:off x="5076056" y="2348880"/>
            <a:ext cx="2952328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>
              <a:buAutoNum type="arabicPeriod"/>
            </a:pPr>
            <a:r>
              <a:rPr lang="ar-AE" sz="2800" dirty="0" smtClean="0">
                <a:solidFill>
                  <a:schemeClr val="tx1"/>
                </a:solidFill>
                <a:cs typeface="+mj-cs"/>
              </a:rPr>
              <a:t>أوراق واسعة ومسطحة.</a:t>
            </a:r>
          </a:p>
        </p:txBody>
      </p:sp>
      <p:sp>
        <p:nvSpPr>
          <p:cNvPr id="14" name="مستطيل مستدير الزوايا 13">
            <a:hlinkClick r:id="rId6" action="ppaction://hlinksldjump"/>
          </p:cNvPr>
          <p:cNvSpPr/>
          <p:nvPr/>
        </p:nvSpPr>
        <p:spPr>
          <a:xfrm>
            <a:off x="2123728" y="2348880"/>
            <a:ext cx="2592288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dirty="0" err="1" smtClean="0">
                <a:solidFill>
                  <a:schemeClr val="tx1"/>
                </a:solidFill>
                <a:cs typeface="+mj-cs"/>
              </a:rPr>
              <a:t>2.</a:t>
            </a:r>
            <a:r>
              <a:rPr lang="ar-AE" sz="2800" dirty="0" smtClean="0">
                <a:solidFill>
                  <a:schemeClr val="tx1"/>
                </a:solidFill>
                <a:cs typeface="+mj-cs"/>
              </a:rPr>
              <a:t> أوراق صغيرة.</a:t>
            </a:r>
            <a:endParaRPr lang="he-IL" sz="28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5" name="مستطيل مستدير الزوايا 14">
            <a:hlinkClick r:id="rId6" action="ppaction://hlinksldjump"/>
          </p:cNvPr>
          <p:cNvSpPr/>
          <p:nvPr/>
        </p:nvSpPr>
        <p:spPr>
          <a:xfrm>
            <a:off x="3779912" y="3501008"/>
            <a:ext cx="2520280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dirty="0" err="1" smtClean="0">
                <a:solidFill>
                  <a:schemeClr val="tx1"/>
                </a:solidFill>
                <a:cs typeface="+mj-cs"/>
              </a:rPr>
              <a:t>3.</a:t>
            </a:r>
            <a:r>
              <a:rPr lang="ar-AE" sz="2800" dirty="0" smtClean="0">
                <a:solidFill>
                  <a:schemeClr val="tx1"/>
                </a:solidFill>
                <a:cs typeface="+mj-cs"/>
              </a:rPr>
              <a:t> أوراق لحمية.</a:t>
            </a:r>
            <a:endParaRPr lang="he-IL" sz="2800" dirty="0">
              <a:solidFill>
                <a:schemeClr val="tx1"/>
              </a:solidFill>
              <a:cs typeface="+mj-cs"/>
            </a:endParaRPr>
          </a:p>
        </p:txBody>
      </p:sp>
    </p:spTree>
  </p:cSld>
  <p:clrMapOvr>
    <a:masterClrMapping/>
  </p:clrMapOvr>
  <p:transition>
    <p:split dir="in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hlinkClick r:id="" action="ppaction://hlinkshowjump?jump=previous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ستطيل مستدير الزوايا 5">
            <a:hlinkClick r:id="" action="ppaction://hlinkshowjump?jump=previousslide"/>
          </p:cNvPr>
          <p:cNvSpPr/>
          <p:nvPr/>
        </p:nvSpPr>
        <p:spPr>
          <a:xfrm rot="828558">
            <a:off x="2555776" y="1484784"/>
            <a:ext cx="6120680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إجابة خاطئة</a:t>
            </a:r>
            <a:endParaRPr lang="he-IL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11" name="Picture 2" descr="http://images.sodahead.com/polls/001634053/3151814807_No_Symbol_answer_2_xlarge_answer_2_x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933056"/>
            <a:ext cx="2073830" cy="1728192"/>
          </a:xfrm>
          <a:prstGeom prst="rect">
            <a:avLst/>
          </a:prstGeom>
          <a:noFill/>
        </p:spPr>
      </p:pic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196752"/>
            <a:ext cx="1080120" cy="17281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4653136"/>
            <a:ext cx="7905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260648"/>
            <a:ext cx="1495425" cy="1485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مستطيل ذو زوايا قطرية مستديرة 13">
            <a:hlinkClick r:id="rId8" action="ppaction://hlinksldjump"/>
          </p:cNvPr>
          <p:cNvSpPr/>
          <p:nvPr/>
        </p:nvSpPr>
        <p:spPr>
          <a:xfrm>
            <a:off x="251520" y="5301208"/>
            <a:ext cx="2808312" cy="122413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العودة إلى اللعبة</a:t>
            </a:r>
            <a:endParaRPr lang="he-I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ransition>
    <p:wip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images.wookmark.com/195121_animals-horses-sunlight-running-1680x1260-wallpaper_wallpaperbeautiful_6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0" name="مستطيل 19">
            <a:hlinkClick r:id="rId5" action="ppaction://hlinksldjump"/>
          </p:cNvPr>
          <p:cNvSpPr/>
          <p:nvPr/>
        </p:nvSpPr>
        <p:spPr>
          <a:xfrm>
            <a:off x="3059832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8</a:t>
            </a:r>
            <a:endParaRPr lang="he-IL" sz="11500" dirty="0"/>
          </a:p>
        </p:txBody>
      </p:sp>
      <p:sp>
        <p:nvSpPr>
          <p:cNvPr id="22" name="مستطيل 21">
            <a:hlinkClick r:id="" action="ppaction://noaction"/>
          </p:cNvPr>
          <p:cNvSpPr/>
          <p:nvPr/>
        </p:nvSpPr>
        <p:spPr>
          <a:xfrm>
            <a:off x="0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9</a:t>
            </a:r>
            <a:endParaRPr lang="he-IL" sz="11500" dirty="0"/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ave.muslmah.net/i/13/ab3d19eadda40704d6d3a60cc070fd4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187624" y="260648"/>
            <a:ext cx="7416824" cy="44644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r>
              <a:rPr lang="ar-AE" sz="3600" b="1" u="sng" dirty="0" smtClean="0">
                <a:solidFill>
                  <a:schemeClr val="tx1"/>
                </a:solidFill>
                <a:cs typeface="+mj-cs"/>
              </a:rPr>
              <a:t>السؤال </a:t>
            </a:r>
            <a:r>
              <a:rPr lang="ar-AE" sz="3600" b="1" u="sng" dirty="0" err="1" smtClean="0">
                <a:solidFill>
                  <a:schemeClr val="tx1"/>
                </a:solidFill>
                <a:cs typeface="+mj-cs"/>
              </a:rPr>
              <a:t>الثامن:</a:t>
            </a:r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r>
              <a:rPr lang="ar-AE" sz="3200" dirty="0" smtClean="0">
                <a:solidFill>
                  <a:schemeClr val="tx1"/>
                </a:solidFill>
                <a:cs typeface="+mj-cs"/>
              </a:rPr>
              <a:t>في جبال </a:t>
            </a:r>
            <a:r>
              <a:rPr lang="ar-AE" sz="3200" dirty="0" err="1" smtClean="0">
                <a:solidFill>
                  <a:schemeClr val="tx1"/>
                </a:solidFill>
                <a:cs typeface="+mj-cs"/>
              </a:rPr>
              <a:t>الكرمل</a:t>
            </a:r>
            <a:r>
              <a:rPr lang="ar-AE" sz="3200" dirty="0" smtClean="0">
                <a:solidFill>
                  <a:schemeClr val="tx1"/>
                </a:solidFill>
                <a:cs typeface="+mj-cs"/>
              </a:rPr>
              <a:t> تنتشر أشجار الصنوبر العالية جداً وأوراقها الخضراء، تعيش نباتات </a:t>
            </a:r>
            <a:r>
              <a:rPr lang="ar-AE" sz="3200" dirty="0" err="1" smtClean="0">
                <a:solidFill>
                  <a:schemeClr val="tx1"/>
                </a:solidFill>
                <a:cs typeface="+mj-cs"/>
              </a:rPr>
              <a:t>الهنبل</a:t>
            </a:r>
            <a:r>
              <a:rPr lang="ar-AE" sz="3200" dirty="0" smtClean="0">
                <a:solidFill>
                  <a:schemeClr val="tx1"/>
                </a:solidFill>
                <a:cs typeface="+mj-cs"/>
              </a:rPr>
              <a:t> عديدة الأزهار في الأماكن المكشوفة بالقرب من أشجار الصنوبر.</a:t>
            </a:r>
          </a:p>
          <a:p>
            <a:r>
              <a:rPr lang="ar-AE" sz="3200" b="1" dirty="0" smtClean="0">
                <a:solidFill>
                  <a:schemeClr val="tx1"/>
                </a:solidFill>
                <a:cs typeface="+mj-cs"/>
              </a:rPr>
              <a:t>ما هو المركب البيئة الذي تتنافس عليه أشجار الصنوبر وأزهار </a:t>
            </a:r>
            <a:r>
              <a:rPr lang="ar-AE" sz="3200" b="1" dirty="0" err="1" smtClean="0">
                <a:solidFill>
                  <a:schemeClr val="tx1"/>
                </a:solidFill>
                <a:cs typeface="+mj-cs"/>
              </a:rPr>
              <a:t>الهنبل؟</a:t>
            </a:r>
            <a:r>
              <a:rPr lang="ar-AE" sz="3200" b="1" dirty="0" smtClean="0">
                <a:solidFill>
                  <a:schemeClr val="tx1"/>
                </a:solidFill>
                <a:cs typeface="+mj-cs"/>
              </a:rPr>
              <a:t> </a:t>
            </a:r>
            <a:endParaRPr lang="ar-AE" sz="3200" b="1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11" name="Picture 2" descr="http://images.sodahead.com/polls/001634053/3151814807_No_Symbol_answer_2_xlarge_answer_2_xlarg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3356992"/>
            <a:ext cx="1296144" cy="1080120"/>
          </a:xfrm>
          <a:prstGeom prst="rect">
            <a:avLst/>
          </a:prstGeom>
          <a:noFill/>
        </p:spPr>
      </p:pic>
      <p:pic>
        <p:nvPicPr>
          <p:cNvPr id="12" name="Picture 4" descr="http://images.sodahead.com/polls/000990637/600px_symbol_oksvg_answer_1_xlarg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3212976"/>
            <a:ext cx="1800200" cy="144016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hlinkClick r:id="" action="ppaction://hlinkshowjump?jump=previous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ستطيل مستدير الزوايا 5">
            <a:hlinkClick r:id="" action="ppaction://hlinkshowjump?jump=previousslide"/>
          </p:cNvPr>
          <p:cNvSpPr/>
          <p:nvPr/>
        </p:nvSpPr>
        <p:spPr>
          <a:xfrm rot="828558">
            <a:off x="2555776" y="1484784"/>
            <a:ext cx="6120680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إجابة خاطئة</a:t>
            </a:r>
            <a:endParaRPr lang="he-IL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11" name="Picture 2" descr="http://images.sodahead.com/polls/001634053/3151814807_No_Symbol_answer_2_xlarge_answer_2_x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933056"/>
            <a:ext cx="2073830" cy="1728192"/>
          </a:xfrm>
          <a:prstGeom prst="rect">
            <a:avLst/>
          </a:prstGeom>
          <a:noFill/>
        </p:spPr>
      </p:pic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196752"/>
            <a:ext cx="1080120" cy="17281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4653136"/>
            <a:ext cx="7905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260648"/>
            <a:ext cx="1495425" cy="1485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مستطيل ذو زوايا قطرية مستديرة 13">
            <a:hlinkClick r:id="rId8" action="ppaction://hlinksldjump"/>
          </p:cNvPr>
          <p:cNvSpPr/>
          <p:nvPr/>
        </p:nvSpPr>
        <p:spPr>
          <a:xfrm>
            <a:off x="251520" y="5301208"/>
            <a:ext cx="2808312" cy="122413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العودة إلى اللعبة</a:t>
            </a:r>
            <a:endParaRPr lang="he-I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ransition>
    <p:wip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images.wookmark.com/195121_animals-horses-sunlight-running-1680x1260-wallpaper_wallpaperbeautiful_6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2" name="مستطيل 21">
            <a:hlinkClick r:id="rId5" action="ppaction://hlinksldjump"/>
          </p:cNvPr>
          <p:cNvSpPr/>
          <p:nvPr/>
        </p:nvSpPr>
        <p:spPr>
          <a:xfrm>
            <a:off x="0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9</a:t>
            </a:r>
            <a:endParaRPr lang="he-IL" sz="11500" dirty="0"/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ave.muslmah.net/i/13/ab3d19eadda40704d6d3a60cc070fd4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3491880" y="260648"/>
            <a:ext cx="5112568" cy="44644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r>
              <a:rPr lang="ar-AE" sz="3600" b="1" u="sng" dirty="0" smtClean="0">
                <a:solidFill>
                  <a:schemeClr val="tx1"/>
                </a:solidFill>
                <a:cs typeface="+mj-cs"/>
              </a:rPr>
              <a:t>السؤال </a:t>
            </a:r>
            <a:r>
              <a:rPr lang="ar-AE" sz="3600" b="1" u="sng" dirty="0" err="1" smtClean="0">
                <a:solidFill>
                  <a:schemeClr val="tx1"/>
                </a:solidFill>
                <a:cs typeface="+mj-cs"/>
              </a:rPr>
              <a:t>التاسع:</a:t>
            </a:r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r>
              <a:rPr lang="ar-AE" sz="3200" dirty="0" smtClean="0">
                <a:solidFill>
                  <a:schemeClr val="tx1"/>
                </a:solidFill>
                <a:cs typeface="+mj-cs"/>
              </a:rPr>
              <a:t>في عملية التركيب الضوئي تنتج النبتة أوكسجين والذي تطلقه إلى الهواء، وسكر الذي يعتبر غذاء لها: </a:t>
            </a:r>
            <a:r>
              <a:rPr lang="ar-AE" sz="3200" dirty="0" err="1" smtClean="0">
                <a:solidFill>
                  <a:schemeClr val="tx1"/>
                </a:solidFill>
                <a:cs typeface="+mj-cs"/>
              </a:rPr>
              <a:t>صح </a:t>
            </a:r>
            <a:r>
              <a:rPr lang="ar-AE" sz="3200" dirty="0" smtClean="0">
                <a:solidFill>
                  <a:schemeClr val="tx1"/>
                </a:solidFill>
                <a:cs typeface="+mj-cs"/>
              </a:rPr>
              <a:t>\خطأ</a:t>
            </a:r>
          </a:p>
          <a:p>
            <a:endParaRPr lang="ar-AE" sz="3200" dirty="0" smtClean="0">
              <a:solidFill>
                <a:schemeClr val="tx1"/>
              </a:solidFill>
              <a:cs typeface="+mj-cs"/>
            </a:endParaRPr>
          </a:p>
          <a:p>
            <a:endParaRPr lang="ar-AE" sz="3200" dirty="0" smtClean="0">
              <a:solidFill>
                <a:schemeClr val="tx1"/>
              </a:solidFill>
              <a:cs typeface="+mj-cs"/>
            </a:endParaRPr>
          </a:p>
          <a:p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13" name="Picture 2" descr="http://images.sodahead.com/polls/001634053/3151814807_No_Symbol_answer_2_xlarge_answer_2_xlarg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068960"/>
            <a:ext cx="1296144" cy="1080120"/>
          </a:xfrm>
          <a:prstGeom prst="rect">
            <a:avLst/>
          </a:prstGeom>
          <a:noFill/>
        </p:spPr>
      </p:pic>
      <p:pic>
        <p:nvPicPr>
          <p:cNvPr id="14" name="Picture 4" descr="http://images.sodahead.com/polls/000990637/600px_symbol_oksvg_answer_1_xlarg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2780928"/>
            <a:ext cx="1800200" cy="1440160"/>
          </a:xfrm>
          <a:prstGeom prst="rect">
            <a:avLst/>
          </a:prstGeom>
          <a:noFill/>
        </p:spPr>
      </p:pic>
      <p:pic>
        <p:nvPicPr>
          <p:cNvPr id="2050" name="Picture 2" descr="http://sullivanchair.com/wp-content/uploads/2011/10/stick_figure_choose_direction_anim_300_clr-1.gif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040" y="3501008"/>
            <a:ext cx="2857500" cy="31623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hlinkClick r:id="" action="ppaction://hlinkshowjump?jump=previous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ستطيل مستدير الزوايا 5">
            <a:hlinkClick r:id="" action="ppaction://hlinkshowjump?jump=previousslide"/>
          </p:cNvPr>
          <p:cNvSpPr/>
          <p:nvPr/>
        </p:nvSpPr>
        <p:spPr>
          <a:xfrm rot="828558">
            <a:off x="2555776" y="1484784"/>
            <a:ext cx="6120680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إجابة خاطئة</a:t>
            </a:r>
            <a:endParaRPr lang="he-IL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11" name="Picture 2" descr="http://images.sodahead.com/polls/001634053/3151814807_No_Symbol_answer_2_xlarge_answer_2_x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933056"/>
            <a:ext cx="2073830" cy="1728192"/>
          </a:xfrm>
          <a:prstGeom prst="rect">
            <a:avLst/>
          </a:prstGeom>
          <a:noFill/>
        </p:spPr>
      </p:pic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196752"/>
            <a:ext cx="1080120" cy="17281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4653136"/>
            <a:ext cx="7905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260648"/>
            <a:ext cx="1495425" cy="1485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مستطيل ذو زوايا قطرية مستديرة 13">
            <a:hlinkClick r:id="rId8" action="ppaction://hlinksldjump"/>
          </p:cNvPr>
          <p:cNvSpPr/>
          <p:nvPr/>
        </p:nvSpPr>
        <p:spPr>
          <a:xfrm>
            <a:off x="251520" y="5301208"/>
            <a:ext cx="2808312" cy="122413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العودة إلى اللعبة</a:t>
            </a:r>
            <a:endParaRPr lang="he-I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ransition>
    <p:wipe dir="u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images.wookmark.com/195121_animals-horses-sunlight-running-1680x1260-wallpaper_wallpaperbeautiful_6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وسيلة شرح على شكل سحابة 5">
            <a:hlinkClick r:id="rId5" action="ppaction://hlinksldjump"/>
          </p:cNvPr>
          <p:cNvSpPr/>
          <p:nvPr/>
        </p:nvSpPr>
        <p:spPr>
          <a:xfrm>
            <a:off x="0" y="476672"/>
            <a:ext cx="3505200" cy="2057400"/>
          </a:xfrm>
          <a:prstGeom prst="cloudCallout">
            <a:avLst>
              <a:gd name="adj1" fmla="val 43556"/>
              <a:gd name="adj2" fmla="val 97976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لقد نجحتم</a:t>
            </a:r>
            <a:endParaRPr lang="he-IL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</a:endParaRPr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ave.muslmah.net/i/13/ab3d19eadda40704d6d3a60cc070fd4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4" descr="C:\Users\win7\Pictures\bigstock_Question_mark_symbol_dice_roll_18529607.jpg"/>
          <p:cNvPicPr>
            <a:picLocks noChangeAspect="1" noChangeArrowheads="1"/>
          </p:cNvPicPr>
          <p:nvPr/>
        </p:nvPicPr>
        <p:blipFill>
          <a:blip r:embed="rId5" cstate="print"/>
          <a:srcRect l="8889" t="7778" r="13333" b="21111"/>
          <a:stretch>
            <a:fillRect/>
          </a:stretch>
        </p:blipFill>
        <p:spPr bwMode="auto">
          <a:xfrm>
            <a:off x="381000" y="1295400"/>
            <a:ext cx="31242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مستطيل مستدير الزوايا 7"/>
          <p:cNvSpPr/>
          <p:nvPr/>
        </p:nvSpPr>
        <p:spPr>
          <a:xfrm>
            <a:off x="3923928" y="404664"/>
            <a:ext cx="4968552" cy="61926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AE" sz="3200" b="1" u="sng" dirty="0" smtClean="0">
              <a:solidFill>
                <a:schemeClr val="tx1"/>
              </a:solidFill>
              <a:cs typeface="+mj-cs"/>
            </a:endParaRPr>
          </a:p>
          <a:p>
            <a:r>
              <a:rPr lang="ar-AE" sz="3600" b="1" u="sng" dirty="0" smtClean="0">
                <a:solidFill>
                  <a:schemeClr val="tx1"/>
                </a:solidFill>
                <a:cs typeface="+mj-cs"/>
              </a:rPr>
              <a:t>السؤال </a:t>
            </a:r>
            <a:r>
              <a:rPr lang="ar-AE" sz="3600" b="1" u="sng" dirty="0" err="1" smtClean="0">
                <a:solidFill>
                  <a:schemeClr val="tx1"/>
                </a:solidFill>
                <a:cs typeface="+mj-cs"/>
              </a:rPr>
              <a:t>الأول:</a:t>
            </a:r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r>
              <a:rPr lang="ar-AE" sz="3600" dirty="0" smtClean="0">
                <a:solidFill>
                  <a:schemeClr val="tx1"/>
                </a:solidFill>
                <a:cs typeface="+mj-cs"/>
              </a:rPr>
              <a:t>أي من المركبات التالية لا تعتبر مركب بيئي </a:t>
            </a:r>
            <a:r>
              <a:rPr lang="ar-AE" sz="3600" dirty="0" err="1" smtClean="0">
                <a:solidFill>
                  <a:schemeClr val="tx1"/>
                </a:solidFill>
                <a:cs typeface="+mj-cs"/>
              </a:rPr>
              <a:t>جامد؟</a:t>
            </a:r>
            <a:endParaRPr lang="ar-AE" sz="3600" dirty="0" smtClean="0">
              <a:solidFill>
                <a:schemeClr val="tx1"/>
              </a:solidFill>
              <a:cs typeface="+mj-cs"/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9" name="مستطيل مستدير الزوايا 8">
            <a:hlinkClick r:id="rId6" action="ppaction://hlinksldjump"/>
          </p:cNvPr>
          <p:cNvSpPr/>
          <p:nvPr/>
        </p:nvSpPr>
        <p:spPr>
          <a:xfrm>
            <a:off x="5724128" y="2348880"/>
            <a:ext cx="1872208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3200" dirty="0" err="1" smtClean="0">
                <a:solidFill>
                  <a:schemeClr val="tx1"/>
                </a:solidFill>
                <a:cs typeface="+mj-cs"/>
              </a:rPr>
              <a:t>1.</a:t>
            </a:r>
            <a:r>
              <a:rPr lang="ar-AE" sz="3200" dirty="0" smtClean="0">
                <a:solidFill>
                  <a:schemeClr val="tx1"/>
                </a:solidFill>
                <a:cs typeface="+mj-cs"/>
              </a:rPr>
              <a:t> الماء</a:t>
            </a:r>
            <a:endParaRPr lang="he-IL" sz="32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0" name="مستطيل مستدير الزوايا 9">
            <a:hlinkClick r:id="rId6" action="ppaction://hlinksldjump"/>
          </p:cNvPr>
          <p:cNvSpPr/>
          <p:nvPr/>
        </p:nvSpPr>
        <p:spPr>
          <a:xfrm>
            <a:off x="5724128" y="3212976"/>
            <a:ext cx="1872208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3200" dirty="0" err="1" smtClean="0">
                <a:solidFill>
                  <a:schemeClr val="tx1"/>
                </a:solidFill>
                <a:cs typeface="+mj-cs"/>
              </a:rPr>
              <a:t>2.</a:t>
            </a:r>
            <a:r>
              <a:rPr lang="ar-AE" sz="3200" dirty="0" smtClean="0">
                <a:solidFill>
                  <a:schemeClr val="tx1"/>
                </a:solidFill>
                <a:cs typeface="+mj-cs"/>
              </a:rPr>
              <a:t> الضوء</a:t>
            </a:r>
            <a:endParaRPr lang="he-IL" sz="32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1" name="مستطيل مستدير الزوايا 10">
            <a:hlinkClick r:id="rId7" action="ppaction://hlinksldjump"/>
          </p:cNvPr>
          <p:cNvSpPr/>
          <p:nvPr/>
        </p:nvSpPr>
        <p:spPr>
          <a:xfrm>
            <a:off x="5724128" y="4077072"/>
            <a:ext cx="1872208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3200" dirty="0" err="1" smtClean="0">
                <a:solidFill>
                  <a:schemeClr val="tx1"/>
                </a:solidFill>
                <a:cs typeface="+mj-cs"/>
              </a:rPr>
              <a:t>3.</a:t>
            </a:r>
            <a:r>
              <a:rPr lang="ar-AE" sz="3200" dirty="0" smtClean="0">
                <a:solidFill>
                  <a:schemeClr val="tx1"/>
                </a:solidFill>
                <a:cs typeface="+mj-cs"/>
              </a:rPr>
              <a:t> النباتات</a:t>
            </a:r>
            <a:endParaRPr lang="he-IL" sz="32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2" name="مستطيل مستدير الزوايا 11">
            <a:hlinkClick r:id="rId6" action="ppaction://hlinksldjump"/>
          </p:cNvPr>
          <p:cNvSpPr/>
          <p:nvPr/>
        </p:nvSpPr>
        <p:spPr>
          <a:xfrm>
            <a:off x="5652120" y="4869160"/>
            <a:ext cx="2088232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3200" dirty="0" err="1" smtClean="0">
                <a:solidFill>
                  <a:schemeClr val="tx1"/>
                </a:solidFill>
                <a:cs typeface="+mj-cs"/>
              </a:rPr>
              <a:t>4.</a:t>
            </a:r>
            <a:r>
              <a:rPr lang="ar-AE" sz="3200" dirty="0" smtClean="0">
                <a:solidFill>
                  <a:schemeClr val="tx1"/>
                </a:solidFill>
                <a:cs typeface="+mj-cs"/>
              </a:rPr>
              <a:t> درجة الحرارة</a:t>
            </a:r>
            <a:endParaRPr lang="he-IL" sz="3200" dirty="0">
              <a:solidFill>
                <a:schemeClr val="tx1"/>
              </a:solidFill>
              <a:cs typeface="+mj-cs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2" descr="http://save.muslmah.net/i/13/ab3d19eadda40704d6d3a60cc070fd4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9" name="Picture 7" descr="http://imgs.mi9.com/uploads/3d/4370/trophy-cup_1024x768_7704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914401"/>
            <a:ext cx="4648200" cy="3581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comb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hlinkClick r:id="" action="ppaction://hlinkshowjump?jump=previous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ستطيل مستدير الزوايا 5">
            <a:hlinkClick r:id="" action="ppaction://hlinkshowjump?jump=previousslide"/>
          </p:cNvPr>
          <p:cNvSpPr/>
          <p:nvPr/>
        </p:nvSpPr>
        <p:spPr>
          <a:xfrm rot="828558">
            <a:off x="2555776" y="1484784"/>
            <a:ext cx="6120680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إجابة خاطئة</a:t>
            </a:r>
            <a:endParaRPr lang="he-IL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11" name="Picture 2" descr="http://images.sodahead.com/polls/001634053/3151814807_No_Symbol_answer_2_xlarge_answer_2_x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933056"/>
            <a:ext cx="2073830" cy="1728192"/>
          </a:xfrm>
          <a:prstGeom prst="rect">
            <a:avLst/>
          </a:prstGeom>
          <a:noFill/>
        </p:spPr>
      </p:pic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196752"/>
            <a:ext cx="1080120" cy="17281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4653136"/>
            <a:ext cx="7905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260648"/>
            <a:ext cx="1495425" cy="1485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مستطيل ذو زوايا قطرية مستديرة 13">
            <a:hlinkClick r:id="rId8" action="ppaction://hlinksldjump"/>
          </p:cNvPr>
          <p:cNvSpPr/>
          <p:nvPr/>
        </p:nvSpPr>
        <p:spPr>
          <a:xfrm>
            <a:off x="251520" y="5301208"/>
            <a:ext cx="2808312" cy="122413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العودة إلى اللعبة</a:t>
            </a:r>
            <a:endParaRPr lang="he-I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>
    <p:pull dir="d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images.wookmark.com/195121_animals-horses-sunlight-running-1680x1260-wallpaper_wallpaperbeautiful_6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5" name="مستطيل 14">
            <a:hlinkClick r:id="rId5" action="ppaction://hlinksldjump"/>
          </p:cNvPr>
          <p:cNvSpPr/>
          <p:nvPr/>
        </p:nvSpPr>
        <p:spPr>
          <a:xfrm>
            <a:off x="3059832" y="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2</a:t>
            </a:r>
            <a:endParaRPr lang="he-IL" sz="11500" dirty="0"/>
          </a:p>
        </p:txBody>
      </p:sp>
      <p:sp>
        <p:nvSpPr>
          <p:cNvPr id="16" name="مستطيل 15">
            <a:hlinkClick r:id="rId6" action="ppaction://hlinksldjump"/>
          </p:cNvPr>
          <p:cNvSpPr/>
          <p:nvPr/>
        </p:nvSpPr>
        <p:spPr>
          <a:xfrm>
            <a:off x="0" y="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3</a:t>
            </a:r>
            <a:endParaRPr lang="he-IL" sz="11500" dirty="0"/>
          </a:p>
        </p:txBody>
      </p:sp>
      <p:sp>
        <p:nvSpPr>
          <p:cNvPr id="17" name="مستطيل 16">
            <a:hlinkClick r:id="rId7" action="ppaction://hlinksldjump"/>
          </p:cNvPr>
          <p:cNvSpPr/>
          <p:nvPr/>
        </p:nvSpPr>
        <p:spPr>
          <a:xfrm>
            <a:off x="6096000" y="2276872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4</a:t>
            </a:r>
            <a:endParaRPr lang="he-IL" sz="11500" dirty="0"/>
          </a:p>
        </p:txBody>
      </p:sp>
      <p:sp>
        <p:nvSpPr>
          <p:cNvPr id="18" name="مستطيل 17">
            <a:hlinkClick r:id="" action="ppaction://noaction"/>
          </p:cNvPr>
          <p:cNvSpPr/>
          <p:nvPr/>
        </p:nvSpPr>
        <p:spPr>
          <a:xfrm>
            <a:off x="6096000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7</a:t>
            </a:r>
            <a:endParaRPr lang="he-IL" sz="11500" dirty="0"/>
          </a:p>
        </p:txBody>
      </p:sp>
      <p:sp>
        <p:nvSpPr>
          <p:cNvPr id="19" name="مستطيل 18">
            <a:hlinkClick r:id="rId8" action="ppaction://hlinksldjump"/>
          </p:cNvPr>
          <p:cNvSpPr/>
          <p:nvPr/>
        </p:nvSpPr>
        <p:spPr>
          <a:xfrm>
            <a:off x="3059832" y="2276872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5</a:t>
            </a:r>
            <a:endParaRPr lang="he-IL" sz="11500" dirty="0"/>
          </a:p>
        </p:txBody>
      </p:sp>
      <p:sp>
        <p:nvSpPr>
          <p:cNvPr id="20" name="مستطيل 19">
            <a:hlinkClick r:id="" action="ppaction://noaction"/>
          </p:cNvPr>
          <p:cNvSpPr/>
          <p:nvPr/>
        </p:nvSpPr>
        <p:spPr>
          <a:xfrm>
            <a:off x="3059832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8</a:t>
            </a:r>
            <a:endParaRPr lang="he-IL" sz="11500" dirty="0"/>
          </a:p>
        </p:txBody>
      </p:sp>
      <p:sp>
        <p:nvSpPr>
          <p:cNvPr id="21" name="مستطيل 20">
            <a:hlinkClick r:id="" action="ppaction://noaction"/>
          </p:cNvPr>
          <p:cNvSpPr/>
          <p:nvPr/>
        </p:nvSpPr>
        <p:spPr>
          <a:xfrm>
            <a:off x="0" y="2276872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6</a:t>
            </a:r>
            <a:endParaRPr lang="he-IL" sz="11500" dirty="0"/>
          </a:p>
        </p:txBody>
      </p:sp>
      <p:sp>
        <p:nvSpPr>
          <p:cNvPr id="22" name="مستطيل 21">
            <a:hlinkClick r:id="" action="ppaction://noaction"/>
          </p:cNvPr>
          <p:cNvSpPr/>
          <p:nvPr/>
        </p:nvSpPr>
        <p:spPr>
          <a:xfrm>
            <a:off x="0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9</a:t>
            </a:r>
            <a:endParaRPr lang="he-IL" sz="11500" dirty="0"/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ave.muslmah.net/i/13/ab3d19eadda40704d6d3a60cc070fd4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043608" y="692696"/>
            <a:ext cx="7750894" cy="44644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3600" b="1" u="sng" dirty="0" smtClean="0">
                <a:solidFill>
                  <a:schemeClr val="tx1"/>
                </a:solidFill>
                <a:cs typeface="+mj-cs"/>
              </a:rPr>
              <a:t>السؤال </a:t>
            </a:r>
            <a:r>
              <a:rPr lang="ar-AE" sz="3600" b="1" u="sng" dirty="0" err="1" smtClean="0">
                <a:solidFill>
                  <a:schemeClr val="tx1"/>
                </a:solidFill>
                <a:cs typeface="+mj-cs"/>
              </a:rPr>
              <a:t>الثاني:</a:t>
            </a:r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r>
              <a:rPr lang="ar-AE" sz="3600" dirty="0" smtClean="0">
                <a:solidFill>
                  <a:schemeClr val="tx1"/>
                </a:solidFill>
                <a:cs typeface="+mj-cs"/>
              </a:rPr>
              <a:t>لماذا تحتاج النباتات </a:t>
            </a:r>
            <a:r>
              <a:rPr lang="ar-AE" sz="3600" dirty="0" err="1" smtClean="0">
                <a:solidFill>
                  <a:schemeClr val="tx1"/>
                </a:solidFill>
                <a:cs typeface="+mj-cs"/>
              </a:rPr>
              <a:t>للضوء؟</a:t>
            </a:r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</p:txBody>
      </p:sp>
      <p:sp>
        <p:nvSpPr>
          <p:cNvPr id="10" name="مستطيل مستدير الزوايا 9">
            <a:hlinkClick r:id="rId5" action="ppaction://hlinksldjump"/>
          </p:cNvPr>
          <p:cNvSpPr/>
          <p:nvPr/>
        </p:nvSpPr>
        <p:spPr>
          <a:xfrm>
            <a:off x="3203848" y="2204864"/>
            <a:ext cx="5400600" cy="6206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dirty="0" err="1" smtClean="0">
                <a:solidFill>
                  <a:schemeClr val="tx1"/>
                </a:solidFill>
                <a:cs typeface="+mj-cs"/>
              </a:rPr>
              <a:t>1.</a:t>
            </a:r>
            <a:r>
              <a:rPr lang="ar-AE" sz="2800" dirty="0" smtClean="0">
                <a:solidFill>
                  <a:schemeClr val="tx1"/>
                </a:solidFill>
                <a:cs typeface="+mj-cs"/>
              </a:rPr>
              <a:t> لأن الضوء يساعد النباتات على استيعاب الماء.</a:t>
            </a:r>
            <a:endParaRPr lang="he-IL" sz="28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1" name="مستطيل مستدير الزوايا 10">
            <a:hlinkClick r:id="rId6" action="ppaction://hlinksldjump"/>
          </p:cNvPr>
          <p:cNvSpPr/>
          <p:nvPr/>
        </p:nvSpPr>
        <p:spPr>
          <a:xfrm>
            <a:off x="2627784" y="3068960"/>
            <a:ext cx="5976664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dirty="0" err="1" smtClean="0">
                <a:solidFill>
                  <a:schemeClr val="tx1"/>
                </a:solidFill>
                <a:cs typeface="+mj-cs"/>
              </a:rPr>
              <a:t>2.</a:t>
            </a:r>
            <a:r>
              <a:rPr lang="ar-AE" sz="2800" dirty="0" smtClean="0">
                <a:solidFill>
                  <a:schemeClr val="tx1"/>
                </a:solidFill>
                <a:cs typeface="+mj-cs"/>
              </a:rPr>
              <a:t> لأنه بواسطة الضوء ينتج النبات المواد الغذائية اللازمة </a:t>
            </a:r>
            <a:r>
              <a:rPr lang="ar-AE" sz="2800" dirty="0" err="1" smtClean="0">
                <a:solidFill>
                  <a:schemeClr val="tx1"/>
                </a:solidFill>
                <a:cs typeface="+mj-cs"/>
              </a:rPr>
              <a:t>لنموه.</a:t>
            </a:r>
            <a:r>
              <a:rPr lang="ar-AE" sz="2800" dirty="0" smtClean="0">
                <a:solidFill>
                  <a:schemeClr val="tx1"/>
                </a:solidFill>
                <a:cs typeface="+mj-cs"/>
              </a:rPr>
              <a:t> </a:t>
            </a:r>
            <a:endParaRPr lang="he-IL" sz="28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2" name="مستطيل مستدير الزوايا 11">
            <a:hlinkClick r:id="rId5" action="ppaction://hlinksldjump"/>
          </p:cNvPr>
          <p:cNvSpPr/>
          <p:nvPr/>
        </p:nvSpPr>
        <p:spPr>
          <a:xfrm>
            <a:off x="6300192" y="4077072"/>
            <a:ext cx="2274745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dirty="0" err="1" smtClean="0">
                <a:solidFill>
                  <a:schemeClr val="tx1"/>
                </a:solidFill>
                <a:cs typeface="+mj-cs"/>
              </a:rPr>
              <a:t>3.</a:t>
            </a:r>
            <a:r>
              <a:rPr lang="ar-AE" sz="2800" dirty="0" smtClean="0">
                <a:solidFill>
                  <a:schemeClr val="tx1"/>
                </a:solidFill>
                <a:cs typeface="+mj-cs"/>
              </a:rPr>
              <a:t> للإزهار.</a:t>
            </a:r>
            <a:endParaRPr lang="he-IL" sz="2800" dirty="0">
              <a:solidFill>
                <a:schemeClr val="tx1"/>
              </a:solidFill>
              <a:cs typeface="+mj-cs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hlinkClick r:id="" action="ppaction://hlinkshowjump?jump=previous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ستطيل مستدير الزوايا 5">
            <a:hlinkClick r:id="" action="ppaction://hlinkshowjump?jump=previousslide"/>
          </p:cNvPr>
          <p:cNvSpPr/>
          <p:nvPr/>
        </p:nvSpPr>
        <p:spPr>
          <a:xfrm rot="828558">
            <a:off x="2555776" y="1484784"/>
            <a:ext cx="6120680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إجابة خاطئة</a:t>
            </a:r>
            <a:endParaRPr lang="he-IL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11" name="Picture 2" descr="http://images.sodahead.com/polls/001634053/3151814807_No_Symbol_answer_2_xlarge_answer_2_x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933056"/>
            <a:ext cx="2073830" cy="1728192"/>
          </a:xfrm>
          <a:prstGeom prst="rect">
            <a:avLst/>
          </a:prstGeom>
          <a:noFill/>
        </p:spPr>
      </p:pic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196752"/>
            <a:ext cx="1080120" cy="17281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4653136"/>
            <a:ext cx="7905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260648"/>
            <a:ext cx="1495425" cy="1485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مستطيل ذو زوايا قطرية مستديرة 13">
            <a:hlinkClick r:id="rId8" action="ppaction://hlinksldjump"/>
          </p:cNvPr>
          <p:cNvSpPr/>
          <p:nvPr/>
        </p:nvSpPr>
        <p:spPr>
          <a:xfrm>
            <a:off x="251520" y="5301208"/>
            <a:ext cx="2808312" cy="122413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العودة إلى اللعبة</a:t>
            </a:r>
            <a:endParaRPr lang="he-I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>
    <p:pull dir="d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images.wookmark.com/195121_animals-horses-sunlight-running-1680x1260-wallpaper_wallpaperbeautiful_6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6" name="مستطيل 15">
            <a:hlinkClick r:id="rId5" action="ppaction://hlinksldjump"/>
          </p:cNvPr>
          <p:cNvSpPr/>
          <p:nvPr/>
        </p:nvSpPr>
        <p:spPr>
          <a:xfrm>
            <a:off x="0" y="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3</a:t>
            </a:r>
            <a:endParaRPr lang="he-IL" sz="11500" dirty="0"/>
          </a:p>
        </p:txBody>
      </p:sp>
      <p:sp>
        <p:nvSpPr>
          <p:cNvPr id="17" name="مستطيل 16">
            <a:hlinkClick r:id="rId6" action="ppaction://hlinksldjump"/>
          </p:cNvPr>
          <p:cNvSpPr/>
          <p:nvPr/>
        </p:nvSpPr>
        <p:spPr>
          <a:xfrm>
            <a:off x="6096000" y="2276872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4</a:t>
            </a:r>
            <a:endParaRPr lang="he-IL" sz="11500" dirty="0"/>
          </a:p>
        </p:txBody>
      </p:sp>
      <p:sp>
        <p:nvSpPr>
          <p:cNvPr id="18" name="مستطيل 17">
            <a:hlinkClick r:id="" action="ppaction://noaction"/>
          </p:cNvPr>
          <p:cNvSpPr/>
          <p:nvPr/>
        </p:nvSpPr>
        <p:spPr>
          <a:xfrm>
            <a:off x="6096000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7</a:t>
            </a:r>
            <a:endParaRPr lang="he-IL" sz="11500" dirty="0"/>
          </a:p>
        </p:txBody>
      </p:sp>
      <p:sp>
        <p:nvSpPr>
          <p:cNvPr id="19" name="مستطيل 18">
            <a:hlinkClick r:id="rId7" action="ppaction://hlinksldjump"/>
          </p:cNvPr>
          <p:cNvSpPr/>
          <p:nvPr/>
        </p:nvSpPr>
        <p:spPr>
          <a:xfrm>
            <a:off x="3059832" y="2276872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5</a:t>
            </a:r>
            <a:endParaRPr lang="he-IL" sz="11500" dirty="0"/>
          </a:p>
        </p:txBody>
      </p:sp>
      <p:sp>
        <p:nvSpPr>
          <p:cNvPr id="20" name="مستطيل 19">
            <a:hlinkClick r:id="" action="ppaction://noaction"/>
          </p:cNvPr>
          <p:cNvSpPr/>
          <p:nvPr/>
        </p:nvSpPr>
        <p:spPr>
          <a:xfrm>
            <a:off x="3059832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8</a:t>
            </a:r>
            <a:endParaRPr lang="he-IL" sz="11500" dirty="0"/>
          </a:p>
        </p:txBody>
      </p:sp>
      <p:sp>
        <p:nvSpPr>
          <p:cNvPr id="21" name="مستطيل 20">
            <a:hlinkClick r:id="" action="ppaction://noaction"/>
          </p:cNvPr>
          <p:cNvSpPr/>
          <p:nvPr/>
        </p:nvSpPr>
        <p:spPr>
          <a:xfrm>
            <a:off x="0" y="2276872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6</a:t>
            </a:r>
            <a:endParaRPr lang="he-IL" sz="11500" dirty="0"/>
          </a:p>
        </p:txBody>
      </p:sp>
      <p:sp>
        <p:nvSpPr>
          <p:cNvPr id="22" name="مستطيل 21">
            <a:hlinkClick r:id="" action="ppaction://noaction"/>
          </p:cNvPr>
          <p:cNvSpPr/>
          <p:nvPr/>
        </p:nvSpPr>
        <p:spPr>
          <a:xfrm>
            <a:off x="0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9</a:t>
            </a:r>
            <a:endParaRPr lang="he-IL" sz="11500" dirty="0"/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ave.muslmah.net/i/13/ab3d19eadda40704d6d3a60cc070fd4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827584" y="620688"/>
            <a:ext cx="7200800" cy="40324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3600" b="1" u="sng" dirty="0" smtClean="0">
                <a:solidFill>
                  <a:schemeClr val="tx1"/>
                </a:solidFill>
                <a:cs typeface="+mj-cs"/>
              </a:rPr>
              <a:t>السؤال </a:t>
            </a:r>
            <a:r>
              <a:rPr lang="ar-AE" sz="3600" b="1" u="sng" dirty="0" err="1" smtClean="0">
                <a:solidFill>
                  <a:schemeClr val="tx1"/>
                </a:solidFill>
                <a:cs typeface="+mj-cs"/>
              </a:rPr>
              <a:t>الثالث:</a:t>
            </a:r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r>
              <a:rPr lang="ar-AE" sz="3200" dirty="0" smtClean="0">
                <a:solidFill>
                  <a:schemeClr val="tx1"/>
                </a:solidFill>
                <a:cs typeface="+mj-cs"/>
              </a:rPr>
              <a:t>بواسطة أي أعضاء تستقبل النباتات </a:t>
            </a:r>
            <a:r>
              <a:rPr lang="ar-AE" sz="3200" dirty="0" err="1" smtClean="0">
                <a:solidFill>
                  <a:schemeClr val="tx1"/>
                </a:solidFill>
                <a:cs typeface="+mj-cs"/>
              </a:rPr>
              <a:t>الضوء؟</a:t>
            </a:r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0" name="مستطيل مستدير الزوايا 9">
            <a:hlinkClick r:id="rId5" action="ppaction://hlinksldjump"/>
          </p:cNvPr>
          <p:cNvSpPr/>
          <p:nvPr/>
        </p:nvSpPr>
        <p:spPr>
          <a:xfrm>
            <a:off x="5364088" y="2348880"/>
            <a:ext cx="1872208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3600" dirty="0" err="1" smtClean="0">
                <a:solidFill>
                  <a:schemeClr val="tx1"/>
                </a:solidFill>
                <a:cs typeface="+mj-cs"/>
              </a:rPr>
              <a:t>1.</a:t>
            </a:r>
            <a:r>
              <a:rPr lang="ar-AE" sz="3600" dirty="0" smtClean="0">
                <a:solidFill>
                  <a:schemeClr val="tx1"/>
                </a:solidFill>
                <a:cs typeface="+mj-cs"/>
              </a:rPr>
              <a:t> الزهرة</a:t>
            </a:r>
            <a:endParaRPr lang="he-IL" sz="36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1" name="مستطيل مستدير الزوايا 10">
            <a:hlinkClick r:id="rId5" action="ppaction://hlinksldjump"/>
          </p:cNvPr>
          <p:cNvSpPr/>
          <p:nvPr/>
        </p:nvSpPr>
        <p:spPr>
          <a:xfrm>
            <a:off x="5436096" y="3356992"/>
            <a:ext cx="1872208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3600" dirty="0" err="1" smtClean="0">
                <a:solidFill>
                  <a:schemeClr val="tx1"/>
                </a:solidFill>
                <a:cs typeface="+mj-cs"/>
              </a:rPr>
              <a:t>2.</a:t>
            </a:r>
            <a:r>
              <a:rPr lang="ar-AE" sz="3600" dirty="0" smtClean="0">
                <a:solidFill>
                  <a:schemeClr val="tx1"/>
                </a:solidFill>
                <a:cs typeface="+mj-cs"/>
              </a:rPr>
              <a:t> الثمرة </a:t>
            </a:r>
            <a:endParaRPr lang="he-IL" sz="36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2" name="مستطيل مستدير الزوايا 11">
            <a:hlinkClick r:id="rId5" action="ppaction://hlinksldjump"/>
          </p:cNvPr>
          <p:cNvSpPr/>
          <p:nvPr/>
        </p:nvSpPr>
        <p:spPr>
          <a:xfrm>
            <a:off x="2267744" y="2348880"/>
            <a:ext cx="2088232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3600" dirty="0" err="1" smtClean="0">
                <a:solidFill>
                  <a:schemeClr val="tx1"/>
                </a:solidFill>
                <a:cs typeface="+mj-cs"/>
              </a:rPr>
              <a:t>3.</a:t>
            </a:r>
            <a:r>
              <a:rPr lang="ar-AE" sz="3600" dirty="0" smtClean="0">
                <a:solidFill>
                  <a:schemeClr val="tx1"/>
                </a:solidFill>
                <a:cs typeface="+mj-cs"/>
              </a:rPr>
              <a:t> الورقة فقط</a:t>
            </a:r>
            <a:endParaRPr lang="he-IL" sz="36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3" name="مستطيل مستدير الزوايا 12">
            <a:hlinkClick r:id="rId6" action="ppaction://hlinksldjump"/>
          </p:cNvPr>
          <p:cNvSpPr/>
          <p:nvPr/>
        </p:nvSpPr>
        <p:spPr>
          <a:xfrm>
            <a:off x="1979712" y="3429000"/>
            <a:ext cx="2736304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3600" dirty="0" err="1" smtClean="0">
                <a:solidFill>
                  <a:schemeClr val="tx1"/>
                </a:solidFill>
                <a:cs typeface="+mj-cs"/>
              </a:rPr>
              <a:t>4.</a:t>
            </a:r>
            <a:r>
              <a:rPr lang="ar-AE" sz="3600" dirty="0" smtClean="0">
                <a:solidFill>
                  <a:schemeClr val="tx1"/>
                </a:solidFill>
                <a:cs typeface="+mj-cs"/>
              </a:rPr>
              <a:t> الأعضاء الخضراء</a:t>
            </a:r>
            <a:endParaRPr lang="he-IL" sz="3600" dirty="0">
              <a:solidFill>
                <a:schemeClr val="tx1"/>
              </a:solidFill>
              <a:cs typeface="+mj-cs"/>
            </a:endParaRPr>
          </a:p>
        </p:txBody>
      </p:sp>
    </p:spTree>
  </p:cSld>
  <p:clrMapOvr>
    <a:masterClrMapping/>
  </p:clrMapOvr>
  <p:transition>
    <p:split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2324</TotalTime>
  <Words>430</Words>
  <Application>Microsoft Office PowerPoint</Application>
  <PresentationFormat>عرض على الشاشة (3:4)‏</PresentationFormat>
  <Paragraphs>267</Paragraphs>
  <Slides>30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1" baseType="lpstr">
      <vt:lpstr>تدفق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win7</dc:creator>
  <cp:lastModifiedBy>מוחמד</cp:lastModifiedBy>
  <cp:revision>354</cp:revision>
  <dcterms:created xsi:type="dcterms:W3CDTF">2012-12-14T12:37:20Z</dcterms:created>
  <dcterms:modified xsi:type="dcterms:W3CDTF">2013-03-23T12:12:07Z</dcterms:modified>
</cp:coreProperties>
</file>