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57"/>
  </p:notesMasterIdLst>
  <p:sldIdLst>
    <p:sldId id="256" r:id="rId2"/>
    <p:sldId id="273" r:id="rId3"/>
    <p:sldId id="257" r:id="rId4"/>
    <p:sldId id="271" r:id="rId5"/>
    <p:sldId id="272" r:id="rId6"/>
    <p:sldId id="261" r:id="rId7"/>
    <p:sldId id="274" r:id="rId8"/>
    <p:sldId id="258" r:id="rId9"/>
    <p:sldId id="259" r:id="rId10"/>
    <p:sldId id="262" r:id="rId11"/>
    <p:sldId id="263" r:id="rId12"/>
    <p:sldId id="275" r:id="rId13"/>
    <p:sldId id="266" r:id="rId14"/>
    <p:sldId id="264" r:id="rId15"/>
    <p:sldId id="294" r:id="rId16"/>
    <p:sldId id="299" r:id="rId17"/>
    <p:sldId id="292" r:id="rId18"/>
    <p:sldId id="293" r:id="rId19"/>
    <p:sldId id="296" r:id="rId20"/>
    <p:sldId id="267" r:id="rId21"/>
    <p:sldId id="265" r:id="rId22"/>
    <p:sldId id="295" r:id="rId23"/>
    <p:sldId id="276" r:id="rId24"/>
    <p:sldId id="277" r:id="rId25"/>
    <p:sldId id="278" r:id="rId26"/>
    <p:sldId id="300" r:id="rId27"/>
    <p:sldId id="301" r:id="rId28"/>
    <p:sldId id="302" r:id="rId29"/>
    <p:sldId id="303" r:id="rId30"/>
    <p:sldId id="330" r:id="rId31"/>
    <p:sldId id="305" r:id="rId32"/>
    <p:sldId id="306" r:id="rId33"/>
    <p:sldId id="331" r:id="rId34"/>
    <p:sldId id="308" r:id="rId35"/>
    <p:sldId id="309" r:id="rId36"/>
    <p:sldId id="332" r:id="rId37"/>
    <p:sldId id="311" r:id="rId38"/>
    <p:sldId id="312" r:id="rId39"/>
    <p:sldId id="333" r:id="rId40"/>
    <p:sldId id="314" r:id="rId41"/>
    <p:sldId id="315" r:id="rId42"/>
    <p:sldId id="334" r:id="rId43"/>
    <p:sldId id="317" r:id="rId44"/>
    <p:sldId id="318" r:id="rId45"/>
    <p:sldId id="335" r:id="rId46"/>
    <p:sldId id="320" r:id="rId47"/>
    <p:sldId id="321" r:id="rId48"/>
    <p:sldId id="336" r:id="rId49"/>
    <p:sldId id="323" r:id="rId50"/>
    <p:sldId id="324" r:id="rId51"/>
    <p:sldId id="337" r:id="rId52"/>
    <p:sldId id="326" r:id="rId53"/>
    <p:sldId id="327" r:id="rId54"/>
    <p:sldId id="338" r:id="rId55"/>
    <p:sldId id="329" r:id="rId5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9F6AF-AA34-45DD-9DF8-C0F7D764F101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2C36A2-06BE-4110-ACDB-BB684C58C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6A2-06BE-4110-ACDB-BB684C58C00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6A2-06BE-4110-ACDB-BB684C58C00C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6A2-06BE-4110-ACDB-BB684C58C00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6A2-06BE-4110-ACDB-BB684C58C00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B72-FCC5-4EA9-A2F4-6BDEACD12F7C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2003-C482-4FC9-A97C-08AF4ACD8EE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F5D-C4BD-4A8A-912C-5609226A79EC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B8-AF3C-432F-8400-49B0AD472B1F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0574-A4EA-46C6-824A-33EBA0E5F396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180-19B5-4CA7-BF9E-B9FF814D0524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CD9-4814-441C-AE9D-D49E354695A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BA3F-B5A5-4F9C-B3A9-D24029B5260A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6671-35D2-4EEC-86E8-0FAB6D4BE9F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FCFF-328E-4259-B7ED-3B1D21AA51A3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1F71-704A-463B-8247-43D5D33F49F2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0817-EAB7-403F-9989-24B72AEE9EFF}" type="datetime1">
              <a:rPr lang="ar-SA" smtClean="0"/>
              <a:pPr/>
              <a:t>12/05/1434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esrc=s&amp;frm=1&amp;source=images&amp;cd=&amp;cad=rja&amp;docid=HTp287Ck6GkyBM&amp;tbnid=umRwuuoqe8daMM:&amp;ved=0CAUQjRw&amp;url=http://twitrounds.com/summer-flowers-twitter-background/&amp;ei=GVZMUZPSCJHKtAatvYH4BQ&amp;psig=AFQjCNEe5DLlL2yAXyfIAgZjrEjFaQ6DRQ&amp;ust=136404347734137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www.youtube.com/watch?feature=player_embedded&amp;v=C1_uez5WX1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co.il/url?sa=i&amp;rct=j&amp;q=&amp;esrc=s&amp;frm=1&amp;source=images&amp;cd=&amp;cad=rja&amp;docid=btAiMllVFsQCcM&amp;tbnid=q0lG3PR50mfKiM:&amp;ved=0CAUQjRw&amp;url=http://www.geos.ed.ac.uk/homes/s0343986/interest.html&amp;ei=dE0nUbOZHozdsgbZ04DQDg&amp;psig=AFQjCNFGz5CuGEnA0G_sur1_VlbEa0BMXg&amp;ust=1361616470879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KGv_7r57DFFkrM&amp;tbnid=hzPZcePzxkh6-M:&amp;ved=0CAUQjRw&amp;url=http://ae.playstation.com/psn/games/detail/item285214/JUNGLE-PARTY/&amp;ei=mU8nUarKL47jtQa2koDICw&amp;psig=AFQjCNFGz5CuGEnA0G_sur1_VlbEa0BMXg&amp;ust=1361616470879885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google.co.il/url?sa=i&amp;rct=j&amp;q=&amp;esrc=s&amp;frm=1&amp;source=images&amp;cd=&amp;cad=rja&amp;docid=OHEPLIEqUAnnfM&amp;tbnid=oE_kv1eAWQtLeM:&amp;ved=0CAUQjRw&amp;url=http://www.123rf.com/photo_10671444_lush-foliage-in-tropical-jungle.html&amp;ei=_E0nUavgINHotQaMoYHQCw&amp;psig=AFQjCNFGz5CuGEnA0G_sur1_VlbEa0BMXg&amp;ust=136161647087988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2HliqjW_WQ7XYM&amp;tbnid=UWNxmdMEkw1h8M:&amp;ved=0CAUQjRw&amp;url=http://www.37dc.net/vb/37dc-t108632.html&amp;ei=G1pMUczbI4mWtQaniIGICg&amp;psig=AFQjCNEe5DLlL2yAXyfIAgZjrEjFaQ6DRQ&amp;ust=136404347734137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image" Target="../media/image45.jpeg"/><Relationship Id="rId9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3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1.xml"/><Relationship Id="rId4" Type="http://schemas.openxmlformats.org/officeDocument/2006/relationships/image" Target="../media/image45.jpeg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7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3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0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20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4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44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46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8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49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5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50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7" Type="http://schemas.openxmlformats.org/officeDocument/2006/relationships/slide" Target="slide5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53.xml"/><Relationship Id="rId10" Type="http://schemas.openxmlformats.org/officeDocument/2006/relationships/image" Target="../media/image54.gif"/><Relationship Id="rId4" Type="http://schemas.openxmlformats.org/officeDocument/2006/relationships/image" Target="../media/image46.jpeg"/><Relationship Id="rId9" Type="http://schemas.openxmlformats.org/officeDocument/2006/relationships/hyperlink" Target="http://www.google.co.il/url?sa=i&amp;rct=j&amp;q=&amp;esrc=s&amp;frm=1&amp;source=images&amp;cd=&amp;cad=rja&amp;docid=Y4xM8yyzgkGAjM&amp;tbnid=AtoLNDS9NQQJVM:&amp;ved=0CAUQjRw&amp;url=http://sullivanchair.com/goal-2-business-plan/&amp;ei=CpY3UZy-GIvgtQbdlIHIDA&amp;psig=AFQjCNFSI4_jSuAieZhFuJBAK1aavEUjkA&amp;ust=1362683713819088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YfNq-NUWhbcbM&amp;tbnid=oQHsazH7txPKgM:&amp;ved=0CAUQjRw&amp;url=http%3A%2F%2Fwww.wookmark.com%2Fimage%2F195121%2Fanimals-horses-animals-horses-sunlight-running-1680x1260-wallpaper-animals-horses-animals-horses-sunlight-running-1680x1260-wallpaper-horses-wallpaper-desktop-wallpaper&amp;ei=-o9NUYKkDcjysgbD0IHoCg&amp;psig=AFQjCNHXLLAC93x9k4dp5VcRHbHiV2dJYw&amp;ust=136412380808928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www.s3mtt.com/vb/showthread.php?p=289478&amp;ei=k1dMUePAIpHPsgaR84DoAg&amp;psig=AFQjCNEe5DLlL2yAXyfIAgZjrEjFaQ6DRQ&amp;ust=136404347734137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www.google.co.il/url?sa=i&amp;rct=j&amp;q=&amp;esrc=s&amp;frm=1&amp;source=images&amp;cd=&amp;cad=rja&amp;docid=zTO9UyVZa4g_sM&amp;tbnid=VY1xI8Hvu79f_M:&amp;ved=0CAUQjRw&amp;url=http://mi9.com/1024x768/trophy-cup_77040.html&amp;ei=J7ZMUYGFK4rWsgbr44HYCw&amp;psig=AFQjCNHRWuF1VqsxkWdoKTCKt3F4fLzlDw&amp;ust=1364068026272133" TargetMode="Externa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witrounds.com/nature-backgrounds/summer-flow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  <p:sp>
        <p:nvSpPr>
          <p:cNvPr id="9" name="مربع نص 4"/>
          <p:cNvSpPr txBox="1"/>
          <p:nvPr/>
        </p:nvSpPr>
        <p:spPr>
          <a:xfrm>
            <a:off x="1331640" y="476672"/>
            <a:ext cx="6624736" cy="63401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ar-SA" sz="4000" b="1" dirty="0" smtClean="0">
              <a:ln w="50800"/>
              <a:solidFill>
                <a:schemeClr val="bg1">
                  <a:shade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العارضة مُعدة لطلاب </a:t>
            </a:r>
            <a:r>
              <a:rPr lang="ar-AE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الصف السادس(أ</a:t>
            </a:r>
            <a:r>
              <a:rPr lang="ar-AE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4400" b="1" dirty="0" smtClean="0">
              <a:ln w="50800"/>
              <a:solidFill>
                <a:schemeClr val="bg1">
                  <a:shade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مدرسة الرازي الابتدائية</a:t>
            </a: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إعداد: شيماء </a:t>
            </a:r>
            <a:r>
              <a:rPr lang="ar-SA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اغباري</a:t>
            </a:r>
            <a:r>
              <a:rPr lang="ar-AE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ه</a:t>
            </a:r>
          </a:p>
          <a:p>
            <a:pPr algn="ctr">
              <a:lnSpc>
                <a:spcPct val="150000"/>
              </a:lnSpc>
            </a:pPr>
            <a:r>
              <a:rPr lang="ar-AE" sz="36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الدرس رقم 2</a:t>
            </a:r>
          </a:p>
          <a:p>
            <a:pPr algn="ctr">
              <a:lnSpc>
                <a:spcPct val="150000"/>
              </a:lnSpc>
            </a:pPr>
            <a:r>
              <a:rPr lang="ar-AE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ضمن مشروع التخرج</a:t>
            </a:r>
            <a:endParaRPr lang="he-IL" sz="4000" b="1" dirty="0" smtClean="0">
              <a:ln w="50800"/>
              <a:solidFill>
                <a:schemeClr val="bg1">
                  <a:shade val="5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4000" b="1" dirty="0">
              <a:ln w="50800"/>
              <a:solidFill>
                <a:schemeClr val="bg1">
                  <a:shade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6082" name="Picture 2" descr="C:\Users\win7\Pictures\thin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032" y="3212976"/>
            <a:ext cx="1997968" cy="299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ddmcdn.com/gif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7380312" y="2348880"/>
            <a:ext cx="1440160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أوكسجين</a:t>
            </a:r>
            <a:endParaRPr lang="he-IL" sz="2800" b="1" dirty="0"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27584" y="3933056"/>
            <a:ext cx="2376264" cy="57606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ثاني أكسيد الكربون</a:t>
            </a:r>
            <a:endParaRPr lang="he-IL" sz="2800" b="1" dirty="0">
              <a:cs typeface="+mj-cs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 rot="19931304">
            <a:off x="17475" y="1928811"/>
            <a:ext cx="2376264" cy="6632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طاقة ضوئية</a:t>
            </a:r>
            <a:endParaRPr lang="he-IL" sz="2800" b="1" dirty="0">
              <a:cs typeface="+mj-cs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544" y="5949280"/>
            <a:ext cx="1224136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cs typeface="+mj-cs"/>
              </a:rPr>
              <a:t>ماء</a:t>
            </a:r>
            <a:endParaRPr lang="he-IL" sz="2800" b="1" dirty="0">
              <a:cs typeface="+mj-cs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283968" y="836712"/>
            <a:ext cx="4608512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عملية التركيب الضوئي</a:t>
            </a:r>
            <a:endParaRPr lang="he-IL" sz="28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907704" y="404664"/>
            <a:ext cx="5616624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chemeClr val="accent3">
                    <a:lumMod val="50000"/>
                  </a:schemeClr>
                </a:solidFill>
                <a:cs typeface="+mj-cs"/>
              </a:rPr>
              <a:t>أغنية عن عملية التركيب الضوئي- </a:t>
            </a:r>
            <a:r>
              <a:rPr lang="ar-AE" sz="2800" b="1" dirty="0" smtClean="0">
                <a:solidFill>
                  <a:schemeClr val="accent3">
                    <a:lumMod val="50000"/>
                  </a:schemeClr>
                </a:solidFill>
                <a:cs typeface="+mj-cs"/>
                <a:hlinkClick r:id="rId4"/>
              </a:rPr>
              <a:t>هنا رابط للأغنية</a:t>
            </a:r>
            <a:endParaRPr lang="he-IL" sz="28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</p:spTree>
    <p:controls>
      <p:control spid="34817" name="ShockwaveFlash1" r:id="rId2" imgW="7777080" imgH="51116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win7\Pictures\338729-36416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61662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2" name="Picture 2" descr="C:\Users\win7\Pictures\bigstockphoto_Thinking_4755601.jpg"/>
          <p:cNvPicPr>
            <a:picLocks noChangeAspect="1" noChangeArrowheads="1"/>
          </p:cNvPicPr>
          <p:nvPr/>
        </p:nvPicPr>
        <p:blipFill>
          <a:blip r:embed="rId3" cstate="print"/>
          <a:srcRect l="22861" r="21619"/>
          <a:stretch>
            <a:fillRect/>
          </a:stretch>
        </p:blipFill>
        <p:spPr bwMode="auto">
          <a:xfrm>
            <a:off x="0" y="3429000"/>
            <a:ext cx="1691680" cy="3212976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611560" y="1268760"/>
            <a:ext cx="7920880" cy="2677656"/>
          </a:xfrm>
          <a:prstGeom prst="rect">
            <a:avLst/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ar-AE" sz="54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6000" b="1" dirty="0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مهمة نبحث </a:t>
            </a:r>
            <a:r>
              <a:rPr lang="ar-AE" sz="6000" b="1" dirty="0" err="1" smtClean="0">
                <a:ln/>
                <a:solidFill>
                  <a:schemeClr val="accent3"/>
                </a:solidFill>
                <a:latin typeface="Traditional Arabic" pitchFamily="18" charset="-78"/>
                <a:cs typeface="Traditional Arabic" pitchFamily="18" charset="-78"/>
              </a:rPr>
              <a:t>ونكتشف!!</a:t>
            </a:r>
            <a:endParaRPr lang="ar-AE" sz="6000" b="1" dirty="0" smtClean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dirty="0">
              <a:ln/>
              <a:solidFill>
                <a:schemeClr val="accent3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http://us.123rf.com/400wm/400/400/noimagination/noimagination0911/noimagination091100082/5995449-a-colorfull-pattern-created-by-leafs-representing-all-seasons-of-the-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3456384" cy="2060849"/>
          </a:xfrm>
          <a:prstGeom prst="rect">
            <a:avLst/>
          </a:prstGeom>
          <a:noFill/>
        </p:spPr>
      </p:pic>
      <p:pic>
        <p:nvPicPr>
          <p:cNvPr id="31747" name="Picture 3" descr="C:\Users\win7\Pictures\pl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915816" cy="2564904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39552" y="1268760"/>
            <a:ext cx="8280920" cy="1575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vert="horz" lIns="0" rIns="0" bIns="0" anchor="b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تستقبل النباتات الضوء بواسطة أعضائها الخضراء.</a:t>
            </a:r>
            <a:endParaRPr kumimoji="0" lang="he-IL" sz="4800" b="1" i="0" u="none" strike="noStrike" kern="1200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2924944"/>
            <a:ext cx="8280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6600" b="1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تتلاءم أوراق النباتات لوظيفة استقبال </a:t>
            </a:r>
            <a:r>
              <a:rPr lang="ar-AE" sz="6600" b="1" spc="50" dirty="0" err="1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</a:t>
            </a:r>
            <a:r>
              <a:rPr lang="ar-AE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؟؟</a:t>
            </a:r>
            <a:endParaRPr lang="he-IL" sz="6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endParaRPr lang="he-IL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12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2928" cy="425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5724128" y="1988840"/>
            <a:ext cx="1224136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635896" y="1700808"/>
            <a:ext cx="86409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6516216" y="1340768"/>
            <a:ext cx="1584176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نصل</a:t>
            </a:r>
            <a:endParaRPr lang="ar-SA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691680" y="1196752"/>
            <a:ext cx="288032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سويقة</a:t>
            </a:r>
            <a:r>
              <a:rPr lang="ar-AE" sz="36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(عنق الورقة</a:t>
            </a:r>
            <a:r>
              <a:rPr lang="ar-AE" sz="36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187624" y="188640"/>
            <a:ext cx="6912768" cy="851297"/>
          </a:xfrm>
          <a:prstGeom prst="round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/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من المهم أن نتعرف أولاً على أجزاء </a:t>
            </a:r>
            <a:r>
              <a:rPr lang="ar-AE" sz="44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الورقة..</a:t>
            </a:r>
            <a:endParaRPr lang="ar-SA" sz="4400" b="1" dirty="0">
              <a:ln/>
              <a:solidFill>
                <a:schemeClr val="bg2">
                  <a:lumMod val="1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13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4139952" y="1196752"/>
            <a:ext cx="4752528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أ.ما هي حسب رأيكم أهمية ترتيب الأوراق على </a:t>
            </a:r>
            <a:r>
              <a:rPr lang="ar-AE" sz="40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الساق؟؟</a:t>
            </a:r>
            <a:endParaRPr lang="he-IL" sz="40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  <a:p>
            <a:pPr algn="ctr"/>
            <a:endParaRPr lang="he-IL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39952" y="3140968"/>
            <a:ext cx="4752528" cy="2304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ب.ما هي حسب رأيكم أهمية وجود أوراق كثيرة على نبات </a:t>
            </a:r>
            <a:r>
              <a:rPr lang="ar-AE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واحد؟؟</a:t>
            </a:r>
            <a:endParaRPr lang="he-IL" sz="40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  <a:p>
            <a:pPr algn="ctr"/>
            <a:endParaRPr lang="he-IL" dirty="0"/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14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1988840"/>
          <a:ext cx="8416032" cy="4468670"/>
        </p:xfrm>
        <a:graphic>
          <a:graphicData uri="http://schemas.openxmlformats.org/drawingml/2006/table">
            <a:tbl>
              <a:tblPr rtl="1"/>
              <a:tblGrid>
                <a:gridCol w="1454821"/>
                <a:gridCol w="1391719"/>
                <a:gridCol w="1392373"/>
                <a:gridCol w="1392373"/>
                <a:gridCol w="1392373"/>
                <a:gridCol w="1392373"/>
              </a:tblGrid>
              <a:tr h="12241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أنواع أوراق النباتات</a:t>
                      </a:r>
                      <a:endParaRPr lang="en-US" sz="24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b="1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صفات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1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2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3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4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800" dirty="0" smtClean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ورقة 5</a:t>
                      </a:r>
                      <a:endParaRPr lang="en-US" sz="2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اللون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الشكل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3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AE" sz="2400" dirty="0" smtClean="0">
                          <a:latin typeface="Calibri"/>
                          <a:ea typeface="Calibri"/>
                          <a:cs typeface="+mj-cs"/>
                        </a:rPr>
                        <a:t>السمك: هل الورقة مسطحة؟</a:t>
                      </a:r>
                      <a:endParaRPr lang="ar-JO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ar-JO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1"/>
          <p:cNvSpPr>
            <a:spLocks noChangeShapeType="1"/>
          </p:cNvSpPr>
          <p:nvPr/>
        </p:nvSpPr>
        <p:spPr bwMode="auto">
          <a:xfrm flipH="1">
            <a:off x="7380311" y="1988840"/>
            <a:ext cx="1440158" cy="18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مستطيل 5"/>
          <p:cNvSpPr/>
          <p:nvPr/>
        </p:nvSpPr>
        <p:spPr>
          <a:xfrm>
            <a:off x="6516216" y="836712"/>
            <a:ext cx="2170787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جدول مقارنة: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3648" y="836712"/>
            <a:ext cx="5112568" cy="707886"/>
          </a:xfrm>
          <a:prstGeom prst="rect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نذكُر هدف </a:t>
            </a:r>
            <a:r>
              <a:rPr lang="ar-AE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المقارنة......!!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31975" y="0"/>
            <a:ext cx="33570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القسم  الأول من المهمة: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1" name="مستطيل ذو زوايا قطرية مستديرة 10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908720"/>
            <a:ext cx="8280325" cy="150810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نحدد الصفات المشتركة لمعظم أوراق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النباتات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(التشابه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28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4941168"/>
            <a:ext cx="8280325" cy="156966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ماذا تعلمتم من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المقارنة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(الاستنتاج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2924944"/>
            <a:ext cx="8280325" cy="156966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ب.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بماذا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تختلف أوراق النباتات عن 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بعضها </a:t>
            </a:r>
            <a:r>
              <a:rPr lang="ar-AE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(الاختلاف</a:t>
            </a:r>
            <a:r>
              <a:rPr lang="ar-AE" sz="32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):</a:t>
            </a:r>
            <a:endParaRPr lang="ar-AE" sz="32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2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21188" y="0"/>
            <a:ext cx="3243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القسم الثاني من المهمة: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16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خدوش من كلا الطرفين 5"/>
          <p:cNvSpPr/>
          <p:nvPr/>
        </p:nvSpPr>
        <p:spPr>
          <a:xfrm>
            <a:off x="2699792" y="1268760"/>
            <a:ext cx="5544616" cy="4752528"/>
          </a:xfrm>
          <a:prstGeom prst="snip2Same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AE" sz="6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تتلاءم النباتات لوظيفة استقبال </a:t>
            </a:r>
            <a:r>
              <a:rPr lang="ar-AE" sz="66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</a:t>
            </a:r>
            <a:r>
              <a:rPr lang="ar-AE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؟؟</a:t>
            </a:r>
            <a:endParaRPr lang="he-IL" sz="6600" b="1" spc="5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  <a:p>
            <a:pPr algn="ctr"/>
            <a:endParaRPr lang="he-IL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3042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17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467544" y="908720"/>
            <a:ext cx="8280325" cy="209365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مركبات البيئة الجامدة وتأثيرها على تنوع </a:t>
            </a:r>
            <a:r>
              <a:rPr lang="ar-AE" sz="54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الأنواع!!!</a:t>
            </a:r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2466" name="Picture 2" descr="http://www.miseagrant.umich.edu/files/2012/05/hab-open-waters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3024336" cy="237626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62468" name="Picture 4" descr="http://images.tutorvista.com/cms/images/95/thermometer-fire-ice.png"/>
          <p:cNvPicPr>
            <a:picLocks noChangeAspect="1" noChangeArrowheads="1"/>
          </p:cNvPicPr>
          <p:nvPr/>
        </p:nvPicPr>
        <p:blipFill>
          <a:blip r:embed="rId4" cstate="print"/>
          <a:srcRect l="6977" t="7317" r="4651" b="7317"/>
          <a:stretch>
            <a:fillRect/>
          </a:stretch>
        </p:blipFill>
        <p:spPr bwMode="auto">
          <a:xfrm>
            <a:off x="2987824" y="3140968"/>
            <a:ext cx="2736304" cy="2160240"/>
          </a:xfrm>
          <a:prstGeom prst="rect">
            <a:avLst/>
          </a:prstGeom>
          <a:noFill/>
        </p:spPr>
      </p:pic>
      <p:pic>
        <p:nvPicPr>
          <p:cNvPr id="62470" name="Picture 6" descr="http://www.classicpressroom.com/daystar/images/hi-res/sun_ra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12976"/>
            <a:ext cx="2952328" cy="2298602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8" name="شكل بيضاوي 7"/>
          <p:cNvSpPr/>
          <p:nvPr/>
        </p:nvSpPr>
        <p:spPr>
          <a:xfrm>
            <a:off x="2987824" y="5373216"/>
            <a:ext cx="2736304" cy="13407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الهواء</a:t>
            </a:r>
            <a:endParaRPr lang="he-IL" sz="60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6012160" y="5445224"/>
            <a:ext cx="792089" cy="10468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 flipV="1">
            <a:off x="8100393" y="5445224"/>
            <a:ext cx="720079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7884369" y="2204864"/>
            <a:ext cx="648071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6084168" y="2348880"/>
            <a:ext cx="720081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مستطيل ذو زوايا قطرية مستديرة 16"/>
          <p:cNvSpPr/>
          <p:nvPr/>
        </p:nvSpPr>
        <p:spPr>
          <a:xfrm>
            <a:off x="7956376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539552" y="1196752"/>
            <a:ext cx="7920880" cy="36009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6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تختلف البيئات الحياتية عن بعضها البعض بشدة الضوء المتوفرة فيها.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9697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16224" cy="1584176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18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2.bp.blogspot.com/_iiB325QXw-8/TKkillwPcNI/AAAAAAAAANo/oPUnGy8xRLo/s1600/thinking-boy-gir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467544" y="1628800"/>
            <a:ext cx="8280920" cy="2304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vert="horz" lIns="0" rIns="0" bIns="0" anchor="b"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spc="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حسب</a:t>
            </a:r>
            <a:r>
              <a:rPr kumimoji="0" lang="ar-AE" sz="6000" b="1" i="0" u="none" strike="noStrike" kern="1200" spc="50" normalizeH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رأيك أي بيئة حياتية قد ينقصها </a:t>
            </a:r>
            <a:r>
              <a:rPr kumimoji="0" lang="ar-AE" sz="6000" b="1" i="0" u="none" strike="noStrike" kern="1200" spc="50" normalizeH="0" noProof="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ضوء؟؟</a:t>
            </a:r>
            <a:endParaRPr kumimoji="0" lang="he-IL" sz="6000" b="1" i="0" u="none" strike="noStrike" kern="1200" spc="50" normalizeH="0" baseline="0" noProof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19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geos.ed.ac.uk/homes/s0343986/ju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700808"/>
            <a:ext cx="475252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8" name="Picture 10" descr="http://us.123rf.com/400wm/400/400/stillfx/stillfx1109/stillfx110900213/10671444-lush-foliage-in-tropical-jung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442798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0" name="Picture 12" descr="http://ae.playstation.com/media/ILDpeUio/JunglePartyPSP_Her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ذو زوايا قطرية مخدوشة 8"/>
          <p:cNvSpPr/>
          <p:nvPr/>
        </p:nvSpPr>
        <p:spPr>
          <a:xfrm>
            <a:off x="395536" y="260648"/>
            <a:ext cx="4176464" cy="1212116"/>
          </a:xfrm>
          <a:prstGeom prst="snip2Diag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soft" dir="tl">
              <a:rot lat="0" lon="0" rev="0"/>
            </a:lightRig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الحُرش</a:t>
            </a:r>
            <a:r>
              <a:rPr lang="ar-AE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\ الغابة</a:t>
            </a: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20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1979712" y="908720"/>
            <a:ext cx="5400600" cy="1123712"/>
          </a:xfrm>
          <a:prstGeom prst="round2DiagRect">
            <a:avLst/>
          </a:prstGeom>
          <a:solidFill>
            <a:schemeClr val="accent5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الحُرش</a:t>
            </a:r>
            <a:r>
              <a:rPr lang="ar-AE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\ الغابة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51520" y="2204864"/>
            <a:ext cx="8640960" cy="2785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 بيئة حياتية يعيش فيها عدد كبير من الكائنات الحية منها </a:t>
            </a:r>
            <a:r>
              <a:rPr lang="ar-AE" sz="4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الطيور والحيوانات المختلفة، ولكن الأشجار العالية المتشابكة </a:t>
            </a:r>
            <a:r>
              <a:rPr lang="ar-AE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قد تحجب ضوء الشمس عن النباتات الصغيرة.</a:t>
            </a:r>
            <a:endParaRPr lang="ar-SA" sz="4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5085184"/>
            <a:ext cx="8784976" cy="93871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تتصرف هذه النباتات من أجل الحصول على </a:t>
            </a:r>
            <a:r>
              <a:rPr lang="ar-AE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الضوء؟؟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21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80831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t0.gstatic.com/images?q=tbn:ANd9GcRMikRvFvHwdtETV96wGGOpR_CjeEyWEPtVCUNihb4l8ActoBRPH37IVe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347864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www.fotoartglamour.com/pictures/ivy-climbing-tree-tru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41987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2" name="Picture 8" descr="http://www.dinodia.com/photos/STP-134081.jpg"/>
          <p:cNvPicPr>
            <a:picLocks noChangeAspect="1" noChangeArrowheads="1"/>
          </p:cNvPicPr>
          <p:nvPr/>
        </p:nvPicPr>
        <p:blipFill>
          <a:blip r:embed="rId5" cstate="print"/>
          <a:srcRect b="6127"/>
          <a:stretch>
            <a:fillRect/>
          </a:stretch>
        </p:blipFill>
        <p:spPr bwMode="auto">
          <a:xfrm>
            <a:off x="6084168" y="1772816"/>
            <a:ext cx="305983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3216164" y="764704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نباتات متسلقة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8" name="Picture 4" descr="C:\Users\win7\Pictures\ha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0"/>
            <a:ext cx="720080" cy="4104456"/>
          </a:xfrm>
          <a:prstGeom prst="rect">
            <a:avLst/>
          </a:prstGeom>
          <a:noFill/>
        </p:spPr>
      </p:pic>
      <p:sp>
        <p:nvSpPr>
          <p:cNvPr id="11" name="مستطيل ذو زوايا قطرية مستديرة 10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22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44406" y="764704"/>
            <a:ext cx="258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نباتات هوائية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9634" name="Picture 2" descr="http://hqwallpapers4free.com/thumbnail/nature_trees_mushrooms_plants_fungus_desktop_2118x1412_hd-wallpaper-1126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5520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C:\Users\win7\Pictures\ha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720080" cy="4104456"/>
          </a:xfrm>
          <a:prstGeom prst="rect">
            <a:avLst/>
          </a:prstGeom>
          <a:noFill/>
        </p:spPr>
      </p:pic>
      <p:pic>
        <p:nvPicPr>
          <p:cNvPr id="69638" name="Picture 6" descr="http://3.bp.blogspot.com/-ywJSssOCDkk/Td_QNbPYL3I/AAAAAAAAAGA/C6Vd0hPvWp0/s400/27-05-2011+19-18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3312368" cy="4464496"/>
          </a:xfrm>
          <a:prstGeom prst="rect">
            <a:avLst/>
          </a:prstGeom>
          <a:noFill/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23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2.gstatic.com/images?q=tbn:ANd9GcQ7qcYgC0vdLqBv-HjUAUCR_eATZXhF_UPRJAomY07PKacKfvc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 rot="20478125">
            <a:off x="288263" y="1470655"/>
            <a:ext cx="9413154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أنا أُفكر وأجيب عن الأسئلة!</a:t>
            </a:r>
            <a:endParaRPr lang="he-IL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7" name="Picture 3" descr="C:\Users\win7\Pictures\depositphotos_5777808-Percentage-Sign---Thinking-Man-and-Percent-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258916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ذو زوايا قطرية مستديرة 6">
            <a:hlinkClick r:id="rId6" action="ppaction://hlinksldjump"/>
          </p:cNvPr>
          <p:cNvSpPr/>
          <p:nvPr/>
        </p:nvSpPr>
        <p:spPr>
          <a:xfrm>
            <a:off x="562232" y="5257800"/>
            <a:ext cx="2094262" cy="102155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ابدأ اللعبة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comb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مستطيل 4">
            <a:hlinkClick r:id="rId5" action="ppaction://hlinksldjump"/>
          </p:cNvPr>
          <p:cNvSpPr/>
          <p:nvPr/>
        </p:nvSpPr>
        <p:spPr>
          <a:xfrm>
            <a:off x="609600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1</a:t>
            </a:r>
            <a:endParaRPr lang="he-IL" sz="11500" dirty="0"/>
          </a:p>
        </p:txBody>
      </p:sp>
      <p:sp>
        <p:nvSpPr>
          <p:cNvPr id="15" name="مستطيل 14">
            <a:hlinkClick r:id="rId6" action="ppaction://hlinksldjump"/>
          </p:cNvPr>
          <p:cNvSpPr/>
          <p:nvPr/>
        </p:nvSpPr>
        <p:spPr>
          <a:xfrm>
            <a:off x="3059832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2</a:t>
            </a:r>
            <a:endParaRPr lang="he-IL" sz="11500" dirty="0"/>
          </a:p>
        </p:txBody>
      </p:sp>
      <p:sp>
        <p:nvSpPr>
          <p:cNvPr id="16" name="مستطيل 15">
            <a:hlinkClick r:id="rId7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8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rId9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10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rId9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9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9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4" descr="C:\Users\win7\Pictures\bigstock_Question_mark_symbol_dice_roll_18529607.jpg"/>
          <p:cNvPicPr>
            <a:picLocks noChangeAspect="1" noChangeArrowheads="1"/>
          </p:cNvPicPr>
          <p:nvPr/>
        </p:nvPicPr>
        <p:blipFill>
          <a:blip r:embed="rId5" cstate="print"/>
          <a:srcRect l="8889" t="7778" r="13333" b="21111"/>
          <a:stretch>
            <a:fillRect/>
          </a:stretch>
        </p:blipFill>
        <p:spPr bwMode="auto">
          <a:xfrm>
            <a:off x="381000" y="1295400"/>
            <a:ext cx="31242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3923928" y="404664"/>
            <a:ext cx="4968552" cy="6192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2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الأول: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أي من المركبات التالية لا تعتبر مركب بيئي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جامد؟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>
            <a:hlinkClick r:id="rId6" action="ppaction://hlinksldjump"/>
          </p:cNvPr>
          <p:cNvSpPr/>
          <p:nvPr/>
        </p:nvSpPr>
        <p:spPr>
          <a:xfrm>
            <a:off x="5724128" y="2348880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الماء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5724128" y="3212976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الضوء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7" action="ppaction://hlinksldjump"/>
          </p:cNvPr>
          <p:cNvSpPr/>
          <p:nvPr/>
        </p:nvSpPr>
        <p:spPr>
          <a:xfrm>
            <a:off x="5724128" y="4077072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النباتات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6" action="ppaction://hlinksldjump"/>
          </p:cNvPr>
          <p:cNvSpPr/>
          <p:nvPr/>
        </p:nvSpPr>
        <p:spPr>
          <a:xfrm>
            <a:off x="5652120" y="4869160"/>
            <a:ext cx="208823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درجة الحرارة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611560" y="908720"/>
            <a:ext cx="8064896" cy="5724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AE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سنتعلم </a:t>
            </a:r>
            <a:r>
              <a:rPr lang="ar-AE" sz="44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اليوم:</a:t>
            </a:r>
            <a:endParaRPr lang="ar-AE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1.أن نصف تأثير مركب البيئة الضوء على تنوع </a:t>
            </a: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الأنوع.</a:t>
            </a:r>
            <a:endParaRPr lang="ar-AE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أن نتوصل إلى أهمية الضوء لبقاء النباتات.</a:t>
            </a:r>
          </a:p>
          <a:p>
            <a:pPr>
              <a:lnSpc>
                <a:spcPct val="150000"/>
              </a:lnSpc>
            </a:pP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أن نصف عملية التركيب الضوئي.</a:t>
            </a:r>
          </a:p>
          <a:p>
            <a:pPr>
              <a:lnSpc>
                <a:spcPct val="150000"/>
              </a:lnSpc>
            </a:pP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4.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ملاءمة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الأوراق لنقص الضوء.</a:t>
            </a:r>
          </a:p>
          <a:p>
            <a:pPr>
              <a:lnSpc>
                <a:spcPct val="150000"/>
              </a:lnSpc>
            </a:pPr>
            <a:r>
              <a:rPr lang="ar-AE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4. </a:t>
            </a:r>
            <a:r>
              <a:rPr lang="ar-AE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ملاءمة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النباتات لنقص الضوء.</a:t>
            </a:r>
          </a:p>
        </p:txBody>
      </p:sp>
      <p:pic>
        <p:nvPicPr>
          <p:cNvPr id="39938" name="Picture 2" descr="http://programs.findlay.edu/Portals/136995/images/thinking-bubble-book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59228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http://questgarden.com/23/48/7/060424135209/images/summer_clipart_su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2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مستطيل 14">
            <a:hlinkClick r:id="rId5" action="ppaction://hlinksldjump"/>
          </p:cNvPr>
          <p:cNvSpPr/>
          <p:nvPr/>
        </p:nvSpPr>
        <p:spPr>
          <a:xfrm>
            <a:off x="3059832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2</a:t>
            </a:r>
            <a:endParaRPr lang="he-IL" sz="11500" dirty="0"/>
          </a:p>
        </p:txBody>
      </p:sp>
      <p:sp>
        <p:nvSpPr>
          <p:cNvPr id="16" name="مستطيل 15">
            <a:hlinkClick r:id="rId6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7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rId8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9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rId8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8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8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43608" y="692696"/>
            <a:ext cx="7750894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الثاني: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لماذا تحتاج النباتات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للضوء؟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3203848" y="2204864"/>
            <a:ext cx="5400600" cy="620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لأن الضوء يساعد النباتات على استيعاب الماء.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6" action="ppaction://hlinksldjump"/>
          </p:cNvPr>
          <p:cNvSpPr/>
          <p:nvPr/>
        </p:nvSpPr>
        <p:spPr>
          <a:xfrm>
            <a:off x="2627784" y="3068960"/>
            <a:ext cx="597666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لأنه بواسطة الضوء ينتج النبات المواد الغذائية اللازمة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لنموه.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300192" y="4077072"/>
            <a:ext cx="2274745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للإزهار.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مستطيل 15">
            <a:hlinkClick r:id="rId5" action="ppaction://hlinksldjump"/>
          </p:cNvPr>
          <p:cNvSpPr/>
          <p:nvPr/>
        </p:nvSpPr>
        <p:spPr>
          <a:xfrm>
            <a:off x="0" y="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3</a:t>
            </a:r>
            <a:endParaRPr lang="he-IL" sz="11500" dirty="0"/>
          </a:p>
        </p:txBody>
      </p:sp>
      <p:sp>
        <p:nvSpPr>
          <p:cNvPr id="17" name="مستطيل 16">
            <a:hlinkClick r:id="rId6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rId7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8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rId7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7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7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27584" y="620688"/>
            <a:ext cx="7200800" cy="40324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الثالث: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بواسطة أي أعضاء تستقبل النباتات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الضوء؟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5364088" y="2348880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الزهرة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5436096" y="3356992"/>
            <a:ext cx="1872208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الثمرة 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2267744" y="2348880"/>
            <a:ext cx="208823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الورقة فقط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1979712" y="3429000"/>
            <a:ext cx="2736304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الأعضاء الخضراء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7" name="مستطيل 16">
            <a:hlinkClick r:id="rId5" action="ppaction://hlinksldjump"/>
          </p:cNvPr>
          <p:cNvSpPr/>
          <p:nvPr/>
        </p:nvSpPr>
        <p:spPr>
          <a:xfrm>
            <a:off x="609600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4</a:t>
            </a:r>
            <a:endParaRPr lang="he-IL" sz="11500" dirty="0"/>
          </a:p>
        </p:txBody>
      </p:sp>
      <p:sp>
        <p:nvSpPr>
          <p:cNvPr id="18" name="مستطيل 17">
            <a:hlinkClick r:id="rId6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7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rId6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6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6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39552" y="764704"/>
            <a:ext cx="8316416" cy="38884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الرابع: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dirty="0" smtClean="0">
                <a:solidFill>
                  <a:schemeClr val="tx1"/>
                </a:solidFill>
                <a:cs typeface="+mj-cs"/>
              </a:rPr>
              <a:t>أين نجد النباتات 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الهوائية؟</a:t>
            </a:r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788024" y="2204864"/>
            <a:ext cx="381642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36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بين الصخور حيث تكون التربة قليلة.</a:t>
            </a:r>
            <a:endParaRPr lang="he-IL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4860032" y="3284984"/>
            <a:ext cx="381642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الحقول المفتوحة.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755576" y="2204864"/>
            <a:ext cx="381642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الغابات والأحراش الكثيفة.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" name="مستطيل مستدير الزوايا 13">
            <a:hlinkClick r:id="rId5" action="ppaction://hlinksldjump"/>
          </p:cNvPr>
          <p:cNvSpPr/>
          <p:nvPr/>
        </p:nvSpPr>
        <p:spPr>
          <a:xfrm>
            <a:off x="755576" y="3212976"/>
            <a:ext cx="3816424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على أغصان الأشجار العالية.</a:t>
            </a:r>
            <a:endParaRPr lang="he-IL" sz="32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مستطيل 17">
            <a:hlinkClick r:id="rId5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19" name="مستطيل 18">
            <a:hlinkClick r:id="rId6" action="ppaction://hlinksldjump"/>
          </p:cNvPr>
          <p:cNvSpPr/>
          <p:nvPr/>
        </p:nvSpPr>
        <p:spPr>
          <a:xfrm>
            <a:off x="3059832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5</a:t>
            </a:r>
            <a:endParaRPr lang="he-IL" sz="11500" dirty="0"/>
          </a:p>
        </p:txBody>
      </p:sp>
      <p:sp>
        <p:nvSpPr>
          <p:cNvPr id="20" name="مستطيل 19">
            <a:hlinkClick r:id="rId5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5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win7\Pictures\sitting%20on%20question.jpg"/>
          <p:cNvPicPr>
            <a:picLocks noChangeAspect="1" noChangeArrowheads="1"/>
          </p:cNvPicPr>
          <p:nvPr/>
        </p:nvPicPr>
        <p:blipFill>
          <a:blip r:embed="rId2" cstate="print"/>
          <a:srcRect l="22684" r="17514"/>
          <a:stretch>
            <a:fillRect/>
          </a:stretch>
        </p:blipFill>
        <p:spPr bwMode="auto">
          <a:xfrm>
            <a:off x="179512" y="1196752"/>
            <a:ext cx="2088232" cy="4686300"/>
          </a:xfrm>
          <a:prstGeom prst="rect">
            <a:avLst/>
          </a:prstGeom>
          <a:noFill/>
        </p:spPr>
      </p:pic>
      <p:sp>
        <p:nvSpPr>
          <p:cNvPr id="5" name="مستطيل ذو زوايا قطرية مخدوشة 4"/>
          <p:cNvSpPr/>
          <p:nvPr/>
        </p:nvSpPr>
        <p:spPr>
          <a:xfrm>
            <a:off x="2231232" y="1412776"/>
            <a:ext cx="6912768" cy="308538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لماذا ضوء الشمس يُعتبر مركب بيئي حيوي لبقاء تنوع الكائنات الحية؟</a:t>
            </a:r>
            <a:endParaRPr lang="ar-SA" sz="5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5059" name="Picture 3" descr="http://www.stherbproducts.com/magazine/wp-content/uploads/2012/02/Sunlight-29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847975" cy="2348880"/>
          </a:xfrm>
          <a:prstGeom prst="rect">
            <a:avLst/>
          </a:prstGeom>
          <a:noFill/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95536" y="548680"/>
            <a:ext cx="8280920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الخامس: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2800" dirty="0" smtClean="0">
                <a:solidFill>
                  <a:schemeClr val="tx1"/>
                </a:solidFill>
                <a:cs typeface="+mj-cs"/>
              </a:rPr>
              <a:t>في ملاعب كرة القدم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المغطاه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بسقف يضطر العاملون في الملعب أحياناً إلى فتح السقف لأنه في حالة عدم فتحه سوف تتضرر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الديشة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ويصبح نموها سيئاً ويميل لونها إلى الاصفرار مقارنةً </a:t>
            </a:r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بالديشة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في الملاعب المفتوحة.</a:t>
            </a:r>
          </a:p>
          <a:p>
            <a:r>
              <a:rPr lang="ar-AE" sz="2800" b="1" dirty="0" smtClean="0">
                <a:solidFill>
                  <a:schemeClr val="tx1"/>
                </a:solidFill>
                <a:cs typeface="+mj-cs"/>
              </a:rPr>
              <a:t>ما الذي يسبب تغيير لون </a:t>
            </a:r>
            <a:r>
              <a:rPr lang="ar-AE" sz="2800" b="1" dirty="0" err="1" smtClean="0">
                <a:solidFill>
                  <a:schemeClr val="tx1"/>
                </a:solidFill>
                <a:cs typeface="+mj-cs"/>
              </a:rPr>
              <a:t>الديشة</a:t>
            </a:r>
            <a:r>
              <a:rPr lang="ar-AE" sz="2800" b="1" dirty="0" smtClean="0">
                <a:solidFill>
                  <a:schemeClr val="tx1"/>
                </a:solidFill>
                <a:cs typeface="+mj-cs"/>
              </a:rPr>
              <a:t> إلى اللون </a:t>
            </a:r>
            <a:r>
              <a:rPr lang="ar-AE" sz="2800" b="1" dirty="0" err="1" smtClean="0">
                <a:solidFill>
                  <a:schemeClr val="tx1"/>
                </a:solidFill>
                <a:cs typeface="+mj-cs"/>
              </a:rPr>
              <a:t>الأصفر؟</a:t>
            </a:r>
            <a:endParaRPr lang="ar-AE" sz="28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مستطيل مستدير الزوايا 17">
            <a:hlinkClick r:id="rId5" action="ppaction://hlinksldjump"/>
          </p:cNvPr>
          <p:cNvSpPr/>
          <p:nvPr/>
        </p:nvSpPr>
        <p:spPr>
          <a:xfrm>
            <a:off x="6516216" y="3068960"/>
            <a:ext cx="187220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1.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قلة المياه.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مستدير الزوايا 18">
            <a:hlinkClick r:id="rId6" action="ppaction://hlinksldjump"/>
          </p:cNvPr>
          <p:cNvSpPr/>
          <p:nvPr/>
        </p:nvSpPr>
        <p:spPr>
          <a:xfrm>
            <a:off x="6588224" y="3789040"/>
            <a:ext cx="187220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قلة الضوء.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مستدير الزوايا 19">
            <a:hlinkClick r:id="rId5" action="ppaction://hlinksldjump"/>
          </p:cNvPr>
          <p:cNvSpPr/>
          <p:nvPr/>
        </p:nvSpPr>
        <p:spPr>
          <a:xfrm>
            <a:off x="2771800" y="3068960"/>
            <a:ext cx="2808312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درجة الحرارة المنخفضة.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1" name="مستطيل مستدير الزوايا 20">
            <a:hlinkClick r:id="rId5" action="ppaction://hlinksldjump"/>
          </p:cNvPr>
          <p:cNvSpPr/>
          <p:nvPr/>
        </p:nvSpPr>
        <p:spPr>
          <a:xfrm>
            <a:off x="2915816" y="3789040"/>
            <a:ext cx="2592288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4.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نقص في الأوكسجين.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مستطيل 17">
            <a:hlinkClick r:id="rId5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20" name="مستطيل 19">
            <a:hlinkClick r:id="rId5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1" name="مستطيل 20">
            <a:hlinkClick r:id="rId6" action="ppaction://hlinksldjump"/>
          </p:cNvPr>
          <p:cNvSpPr/>
          <p:nvPr/>
        </p:nvSpPr>
        <p:spPr>
          <a:xfrm>
            <a:off x="0" y="2276872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6</a:t>
            </a:r>
            <a:endParaRPr lang="he-IL" sz="115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43608" y="1124744"/>
            <a:ext cx="7344816" cy="34563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السادس: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أعط مثالين على أماكن تقل فيها شدة الضوء، وبالتالي </a:t>
            </a:r>
            <a:r>
              <a:rPr lang="ar-SA" sz="3200" dirty="0" smtClean="0">
                <a:solidFill>
                  <a:schemeClr val="tx1"/>
                </a:solidFill>
                <a:cs typeface="+mj-cs"/>
              </a:rPr>
              <a:t>يقل عدد 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النباتات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فيها</a:t>
            </a:r>
            <a:r>
              <a:rPr lang="ar-AE" sz="3600" dirty="0" err="1" smtClean="0">
                <a:solidFill>
                  <a:schemeClr val="tx1"/>
                </a:solidFill>
                <a:cs typeface="+mj-cs"/>
              </a:rPr>
              <a:t>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996952"/>
            <a:ext cx="1296144" cy="1080120"/>
          </a:xfrm>
          <a:prstGeom prst="rect">
            <a:avLst/>
          </a:prstGeom>
          <a:noFill/>
        </p:spPr>
      </p:pic>
      <p:pic>
        <p:nvPicPr>
          <p:cNvPr id="14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780928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مستطيل 17">
            <a:hlinkClick r:id="rId5" action="ppaction://hlinksldjump"/>
          </p:cNvPr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7</a:t>
            </a:r>
            <a:endParaRPr lang="he-IL" sz="11500" dirty="0"/>
          </a:p>
        </p:txBody>
      </p:sp>
      <p:sp>
        <p:nvSpPr>
          <p:cNvPr id="20" name="مستطيل 19">
            <a:hlinkClick r:id="rId6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2" name="مستطيل 21">
            <a:hlinkClick r:id="rId6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7544" y="908720"/>
            <a:ext cx="7848872" cy="3816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السابع: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أية أنواع من الأوراق ملائمة لاستيعاب كمية أكبر من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الضوء؟</a:t>
            </a:r>
            <a:endParaRPr lang="ar-AE" sz="36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5076056" y="2348880"/>
            <a:ext cx="295232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AutoNum type="arabicPeriod"/>
            </a:pPr>
            <a:r>
              <a:rPr lang="ar-AE" sz="2800" dirty="0" smtClean="0">
                <a:solidFill>
                  <a:schemeClr val="tx1"/>
                </a:solidFill>
                <a:cs typeface="+mj-cs"/>
              </a:rPr>
              <a:t>أوراق واسعة ومسطحة.</a:t>
            </a:r>
          </a:p>
        </p:txBody>
      </p:sp>
      <p:sp>
        <p:nvSpPr>
          <p:cNvPr id="14" name="مستطيل مستدير الزوايا 13">
            <a:hlinkClick r:id="rId6" action="ppaction://hlinksldjump"/>
          </p:cNvPr>
          <p:cNvSpPr/>
          <p:nvPr/>
        </p:nvSpPr>
        <p:spPr>
          <a:xfrm>
            <a:off x="2123728" y="2348880"/>
            <a:ext cx="259228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2.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أوراق صغيرة.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مستطيل مستدير الزوايا 14">
            <a:hlinkClick r:id="rId6" action="ppaction://hlinksldjump"/>
          </p:cNvPr>
          <p:cNvSpPr/>
          <p:nvPr/>
        </p:nvSpPr>
        <p:spPr>
          <a:xfrm>
            <a:off x="3779912" y="3501008"/>
            <a:ext cx="252028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  <a:cs typeface="+mj-cs"/>
              </a:rPr>
              <a:t>3.</a:t>
            </a:r>
            <a:r>
              <a:rPr lang="ar-AE" sz="2800" dirty="0" smtClean="0">
                <a:solidFill>
                  <a:schemeClr val="tx1"/>
                </a:solidFill>
                <a:cs typeface="+mj-cs"/>
              </a:rPr>
              <a:t> أوراق لحمية.</a:t>
            </a:r>
            <a:endParaRPr lang="he-IL" sz="2800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split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0" name="مستطيل 19">
            <a:hlinkClick r:id="rId5" action="ppaction://hlinksldjump"/>
          </p:cNvPr>
          <p:cNvSpPr/>
          <p:nvPr/>
        </p:nvSpPr>
        <p:spPr>
          <a:xfrm>
            <a:off x="3059832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8</a:t>
            </a:r>
            <a:endParaRPr lang="he-IL" sz="11500" dirty="0"/>
          </a:p>
        </p:txBody>
      </p:sp>
      <p:sp>
        <p:nvSpPr>
          <p:cNvPr id="22" name="مستطيل 21">
            <a:hlinkClick r:id="rId6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87624" y="260648"/>
            <a:ext cx="7416824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الثامن: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في جبال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الكرمل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تنتشر أشجار الصنوبر العالية جداً وأوراقها الخضراء، تعيش نباتات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الهنبل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 عديدة الأزهار في الأماكن المكشوفة بالقرب من أشجار الصنوبر.</a:t>
            </a:r>
          </a:p>
          <a:p>
            <a:r>
              <a:rPr lang="ar-AE" sz="3200" b="1" dirty="0" smtClean="0">
                <a:solidFill>
                  <a:schemeClr val="tx1"/>
                </a:solidFill>
                <a:cs typeface="+mj-cs"/>
              </a:rPr>
              <a:t>ما هو المركب البيئة الذي تتنافس عليه أشجار الصنوبر وأزهار </a:t>
            </a:r>
            <a:r>
              <a:rPr lang="ar-AE" sz="3200" b="1" dirty="0" err="1" smtClean="0">
                <a:solidFill>
                  <a:schemeClr val="tx1"/>
                </a:solidFill>
                <a:cs typeface="+mj-cs"/>
              </a:rPr>
              <a:t>الهنبل؟</a:t>
            </a:r>
            <a:r>
              <a:rPr lang="ar-AE" sz="32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ar-AE" sz="3200" b="1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356992"/>
            <a:ext cx="1296144" cy="1080120"/>
          </a:xfrm>
          <a:prstGeom prst="rect">
            <a:avLst/>
          </a:prstGeom>
          <a:noFill/>
        </p:spPr>
      </p:pic>
      <p:pic>
        <p:nvPicPr>
          <p:cNvPr id="12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12976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ortagehealth.org/uploadedImages/Content/Test_Blog/sun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www.advancedlighttherapyuk.com/images/product_information/introduction_to_light_therapy/intro_pi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630019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www.all-hd-wallpapers.com/wallpapers/nature/341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47880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2" name="Picture 10" descr="Sunlight Streaming Through trees no486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12976"/>
            <a:ext cx="435597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4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>
    <p:wip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dirty="0" smtClean="0"/>
              <a:t>9</a:t>
            </a:r>
            <a:endParaRPr lang="he-IL" sz="11500" dirty="0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491880" y="260648"/>
            <a:ext cx="5112568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600" b="1" u="sng" dirty="0" smtClean="0">
                <a:solidFill>
                  <a:schemeClr val="tx1"/>
                </a:solidFill>
                <a:cs typeface="+mj-cs"/>
              </a:rPr>
              <a:t>السؤال </a:t>
            </a:r>
            <a:r>
              <a:rPr lang="ar-AE" sz="3600" b="1" u="sng" dirty="0" err="1" smtClean="0">
                <a:solidFill>
                  <a:schemeClr val="tx1"/>
                </a:solidFill>
                <a:cs typeface="+mj-cs"/>
              </a:rPr>
              <a:t>التاسع:</a:t>
            </a:r>
            <a:endParaRPr lang="ar-AE" sz="3600" b="1" u="sng" dirty="0" smtClean="0">
              <a:solidFill>
                <a:schemeClr val="tx1"/>
              </a:solidFill>
              <a:cs typeface="+mj-cs"/>
            </a:endParaRPr>
          </a:p>
          <a:p>
            <a:r>
              <a:rPr lang="ar-AE" sz="3200" dirty="0" smtClean="0">
                <a:solidFill>
                  <a:schemeClr val="tx1"/>
                </a:solidFill>
                <a:cs typeface="+mj-cs"/>
              </a:rPr>
              <a:t>في 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عملية التركيب الضوئي تنتج النبتة أوكسجين والذي تطلقه إلى الهواء، وسكر الذي يعتبر غذاء لها: </a:t>
            </a:r>
            <a:r>
              <a:rPr lang="ar-AE" sz="3200" dirty="0" err="1" smtClean="0">
                <a:solidFill>
                  <a:schemeClr val="tx1"/>
                </a:solidFill>
                <a:cs typeface="+mj-cs"/>
              </a:rPr>
              <a:t>صح </a:t>
            </a:r>
            <a:r>
              <a:rPr lang="ar-AE" sz="3200" dirty="0" smtClean="0">
                <a:solidFill>
                  <a:schemeClr val="tx1"/>
                </a:solidFill>
                <a:cs typeface="+mj-cs"/>
              </a:rPr>
              <a:t>\خطأ</a:t>
            </a:r>
          </a:p>
          <a:p>
            <a:endParaRPr lang="ar-AE" sz="3200" dirty="0" smtClean="0">
              <a:solidFill>
                <a:schemeClr val="tx1"/>
              </a:solidFill>
              <a:cs typeface="+mj-cs"/>
            </a:endParaRPr>
          </a:p>
          <a:p>
            <a:endParaRPr lang="ar-AE" sz="3200" dirty="0" smtClean="0">
              <a:solidFill>
                <a:schemeClr val="tx1"/>
              </a:solidFill>
              <a:cs typeface="+mj-cs"/>
            </a:endParaRPr>
          </a:p>
          <a:p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ar-AE" dirty="0" smtClean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images.sodahead.com/polls/001634053/3151814807_No_Symbol_answer_2_xlarge_answer_2_xlarg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1296144" cy="1080120"/>
          </a:xfrm>
          <a:prstGeom prst="rect">
            <a:avLst/>
          </a:prstGeom>
          <a:noFill/>
        </p:spPr>
      </p:pic>
      <p:pic>
        <p:nvPicPr>
          <p:cNvPr id="14" name="Picture 4" descr="http://images.sodahead.com/polls/000990637/600px_symbol_oksvg_answer_1_xlarg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780928"/>
            <a:ext cx="1800200" cy="1440160"/>
          </a:xfrm>
          <a:prstGeom prst="rect">
            <a:avLst/>
          </a:prstGeom>
          <a:noFill/>
        </p:spPr>
      </p:pic>
      <p:pic>
        <p:nvPicPr>
          <p:cNvPr id="2050" name="Picture 2" descr="http://sullivanchair.com/wp-content/uploads/2011/10/stick_figure_choose_direction_anim_300_clr-1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501008"/>
            <a:ext cx="2857500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mages.wookmark.com/195121_animals-horses-sunlight-running-1680x1260-wallpaper_wallpaperbeautiful_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وسيلة شرح على شكل سحابة 5">
            <a:hlinkClick r:id="rId5" action="ppaction://hlinksldjump"/>
          </p:cNvPr>
          <p:cNvSpPr/>
          <p:nvPr/>
        </p:nvSpPr>
        <p:spPr>
          <a:xfrm>
            <a:off x="0" y="476672"/>
            <a:ext cx="3505200" cy="2057400"/>
          </a:xfrm>
          <a:prstGeom prst="cloudCallout">
            <a:avLst>
              <a:gd name="adj1" fmla="val 43556"/>
              <a:gd name="adj2" fmla="val 9797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لقد نجحتم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2" descr="http://save.muslmah.net/i/13/ab3d19eadda40704d6d3a60cc070fd4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http://imgs.mi9.com/uploads/3d/4370/trophy-cup_1024x768_7704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914401"/>
            <a:ext cx="46482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08912" cy="782960"/>
          </a:xfr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ما هي العلاقة بين النباتات </a:t>
            </a:r>
            <a:r>
              <a:rPr lang="ar-A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والضوء...؟؟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979712" y="2564904"/>
            <a:ext cx="6336704" cy="172819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صفوا أمثلة لظواهر في البيئة تُشير إلى وجود علاقة</a:t>
            </a:r>
            <a:r>
              <a:rPr kumimoji="0" lang="ar-AE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بين النباتات </a:t>
            </a:r>
            <a:r>
              <a:rPr kumimoji="0" lang="ar-AE" sz="4800" b="1" i="0" u="none" strike="noStrike" kern="1200" cap="none" spc="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والضوء</a:t>
            </a:r>
            <a:r>
              <a:rPr kumimoji="0" lang="ar-AE" sz="48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؟؟</a:t>
            </a:r>
            <a:r>
              <a:rPr kumimoji="0" lang="ar-AE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e-IL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http://www.careerhubblog.com/.a/6a00d834516a5769e20168e7e2eb2a970c-500wi"/>
          <p:cNvPicPr>
            <a:picLocks noChangeAspect="1" noChangeArrowheads="1"/>
          </p:cNvPicPr>
          <p:nvPr/>
        </p:nvPicPr>
        <p:blipFill>
          <a:blip r:embed="rId2" cstate="print"/>
          <a:srcRect r="20228"/>
          <a:stretch>
            <a:fillRect/>
          </a:stretch>
        </p:blipFill>
        <p:spPr bwMode="auto">
          <a:xfrm>
            <a:off x="0" y="3562349"/>
            <a:ext cx="2555775" cy="3295651"/>
          </a:xfrm>
          <a:prstGeom prst="rect">
            <a:avLst/>
          </a:prstGeom>
          <a:noFill/>
        </p:spPr>
      </p:pic>
      <p:pic>
        <p:nvPicPr>
          <p:cNvPr id="36868" name="Picture 4" descr="http://blogthechurch.files.wordpress.com/2012/02/orange_man_thinking_question1.jpg"/>
          <p:cNvPicPr>
            <a:picLocks noChangeAspect="1" noChangeArrowheads="1"/>
          </p:cNvPicPr>
          <p:nvPr/>
        </p:nvPicPr>
        <p:blipFill>
          <a:blip r:embed="rId3" cstate="print"/>
          <a:srcRect t="19104" b="14030"/>
          <a:stretch>
            <a:fillRect/>
          </a:stretch>
        </p:blipFill>
        <p:spPr bwMode="auto">
          <a:xfrm>
            <a:off x="5796136" y="5417840"/>
            <a:ext cx="2808312" cy="1440160"/>
          </a:xfrm>
          <a:prstGeom prst="rect">
            <a:avLst/>
          </a:prstGeom>
          <a:noFill/>
        </p:spPr>
      </p:pic>
      <p:sp>
        <p:nvSpPr>
          <p:cNvPr id="8" name="مستطيل ذو زوايا قطرية مستديرة 7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t="1848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3131840" y="5085184"/>
            <a:ext cx="2520280" cy="16288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تنزه عمر في غابة كثيفة وشاهد هناك نباتات متعلقة ومتسلقة على أشجار أُخرى.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444208" y="5949280"/>
            <a:ext cx="2520280" cy="90872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وضعت سامية الأصيص على حافة النافذة.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51520" y="5085184"/>
            <a:ext cx="2520280" cy="16288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latin typeface="Traditional Arabic" pitchFamily="18" charset="-78"/>
                <a:cs typeface="Traditional Arabic" pitchFamily="18" charset="-78"/>
              </a:rPr>
              <a:t>قام طلاب الصف بحملة نظافة في الحديقة العامة وعلى العشب الأخضر وجدوا خردوات.</a:t>
            </a:r>
            <a:endParaRPr lang="he-IL" sz="2400" b="1" dirty="0">
              <a:latin typeface="Traditional Arabic" pitchFamily="18" charset="-78"/>
            </a:endParaRP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7452320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أ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971600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ج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4139952" y="260648"/>
            <a:ext cx="648072" cy="576064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endParaRPr lang="he-IL" sz="2800" b="1" dirty="0">
              <a:latin typeface="Traditional Arabic" pitchFamily="18" charset="-78"/>
            </a:endParaRPr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8567936" y="642595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6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/>
          <p:nvPr/>
        </p:nvSpPr>
        <p:spPr>
          <a:xfrm>
            <a:off x="323528" y="1052736"/>
            <a:ext cx="8496944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ar-AE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استنتجوا:</a:t>
            </a:r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ماذا يمكن أن نتعلم من هذه الظواهر عن العلاقة بين النباتات </a:t>
            </a:r>
            <a:r>
              <a:rPr lang="ar-A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والضوء؟</a:t>
            </a:r>
            <a:endParaRPr lang="ar-AE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7889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160240" cy="1800200"/>
          </a:xfrm>
          <a:prstGeom prst="rect">
            <a:avLst/>
          </a:prstGeom>
          <a:noFill/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67544" y="1412776"/>
            <a:ext cx="8280325" cy="112371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عملية التركيب الضوئي</a:t>
            </a:r>
          </a:p>
        </p:txBody>
      </p:sp>
      <p:pic>
        <p:nvPicPr>
          <p:cNvPr id="5" name="תמונה 7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5000636"/>
            <a:ext cx="3857620" cy="1857364"/>
          </a:xfrm>
          <a:prstGeom prst="rect">
            <a:avLst/>
          </a:prstGeom>
        </p:spPr>
      </p:pic>
      <p:pic>
        <p:nvPicPr>
          <p:cNvPr id="7" name="תמונה 6" descr="deci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000636"/>
            <a:ext cx="3786214" cy="1857364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2352675" cy="272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kidsplanet.org/wol/graphics/catterlea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2448272" cy="160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www.kidsplanet.org/wol/graphics/spiderjum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340768"/>
            <a:ext cx="609600" cy="3389784"/>
          </a:xfrm>
          <a:prstGeom prst="rect">
            <a:avLst/>
          </a:prstGeom>
          <a:noFill/>
        </p:spPr>
      </p:pic>
      <p:sp>
        <p:nvSpPr>
          <p:cNvPr id="10" name="مستطيل ذو زوايا قطرية مستديرة 9"/>
          <p:cNvSpPr/>
          <p:nvPr/>
        </p:nvSpPr>
        <p:spPr>
          <a:xfrm>
            <a:off x="8388424" y="6237312"/>
            <a:ext cx="576064" cy="4320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8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2324</TotalTime>
  <Words>840</Words>
  <Application>Microsoft Office PowerPoint</Application>
  <PresentationFormat>عرض على الشاشة (3:4)‏</PresentationFormat>
  <Paragraphs>362</Paragraphs>
  <Slides>55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 ما هي العلاقة بين النباتات والضوء...؟؟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353</cp:revision>
  <dcterms:created xsi:type="dcterms:W3CDTF">2012-12-14T12:37:20Z</dcterms:created>
  <dcterms:modified xsi:type="dcterms:W3CDTF">2013-03-23T12:10:50Z</dcterms:modified>
</cp:coreProperties>
</file>