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50" r:id="rId2"/>
    <p:sldId id="288" r:id="rId3"/>
    <p:sldId id="346" r:id="rId4"/>
    <p:sldId id="347" r:id="rId5"/>
    <p:sldId id="352" r:id="rId6"/>
    <p:sldId id="353" r:id="rId7"/>
    <p:sldId id="331" r:id="rId8"/>
    <p:sldId id="354" r:id="rId9"/>
    <p:sldId id="355" r:id="rId10"/>
    <p:sldId id="357" r:id="rId11"/>
    <p:sldId id="356" r:id="rId12"/>
    <p:sldId id="3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88975" autoAdjust="0"/>
  </p:normalViewPr>
  <p:slideViewPr>
    <p:cSldViewPr>
      <p:cViewPr>
        <p:scale>
          <a:sx n="64" d="100"/>
          <a:sy n="64" d="100"/>
        </p:scale>
        <p:origin x="-10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07CBED-5720-4208-8A6A-8D862AE01155}" type="datetimeFigureOut">
              <a:rPr lang="he-IL" smtClean="0"/>
              <a:pPr/>
              <a:t>י"ב/ניסן/תשע"ג</a:t>
            </a:fld>
            <a:endParaRPr lang="he-IL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2E658C7-4B0C-42B6-BD33-ACC9E5827EE0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E951D25-EC48-4E1A-8A22-28F3F1F168CA}" type="datetimeFigureOut">
              <a:rPr lang="he-IL" smtClean="0"/>
              <a:pPr/>
              <a:t>י"ב/ניסן/תשע"ג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25A3F8C-5E0F-4E36-8370-42717F96F26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24A1-7B8A-479A-A7C3-C67AE4DE9BEC}" type="datetime1">
              <a:rPr lang="en-US" smtClean="0"/>
              <a:pPr/>
              <a:t>3/23/2013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27B9-C501-450C-AB11-EC36CFCEAB1F}" type="datetime1">
              <a:rPr lang="en-US" smtClean="0"/>
              <a:pPr/>
              <a:t>3/23/2013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B1BD-D71F-4872-99E5-57F14D321E1F}" type="datetime1">
              <a:rPr lang="en-US" smtClean="0"/>
              <a:pPr/>
              <a:t>3/23/2013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4107-8119-4AE9-8125-64B52C537E58}" type="datetime1">
              <a:rPr lang="en-US" smtClean="0"/>
              <a:pPr/>
              <a:t>3/23/2013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20CC-0CF4-40C6-92C9-520FD9049FE2}" type="datetime1">
              <a:rPr lang="en-US" smtClean="0"/>
              <a:pPr/>
              <a:t>3/23/2013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1C19-0B07-4A21-98FF-DF86BB7FEEB6}" type="datetime1">
              <a:rPr lang="en-US" smtClean="0"/>
              <a:pPr/>
              <a:t>3/23/2013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689B-3C45-45AA-9F60-457E58CE3527}" type="datetime1">
              <a:rPr lang="en-US" smtClean="0"/>
              <a:pPr/>
              <a:t>3/23/2013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823F-27BD-4BB4-9C11-8A5301D5B3EE}" type="datetime1">
              <a:rPr lang="en-US" smtClean="0"/>
              <a:pPr/>
              <a:t>3/23/2013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81E5-CD61-4EB7-B4E4-32B9A0C6EA2E}" type="datetime1">
              <a:rPr lang="en-US" smtClean="0"/>
              <a:pPr/>
              <a:t>3/23/2013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FDFD2-293D-4385-BDB5-78159742BEE2}" type="datetime1">
              <a:rPr lang="en-US" smtClean="0"/>
              <a:pPr/>
              <a:t>3/23/2013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6BB7-7902-493A-ABA2-58AAA2DBEC10}" type="datetime1">
              <a:rPr lang="en-US" smtClean="0"/>
              <a:pPr/>
              <a:t>3/23/2013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10223-C069-441E-B634-C712431C668F}" type="datetime1">
              <a:rPr lang="en-US" smtClean="0"/>
              <a:pPr/>
              <a:t>3/23/2013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l/url?sa=i&amp;rct=j&amp;q=&amp;esrc=s&amp;frm=1&amp;source=images&amp;cd=&amp;cad=rja&amp;docid=LPjFQj8qlHVD5M&amp;tbnid=xsiTwkely2fYyM:&amp;ved=0CAUQjRw&amp;url=http://true-wildlife.blogspot.com/2011/02/fennec-fox.html&amp;ei=asA0UeP9O8iRtQbtsIDQDQ&amp;psig=AFQjCNEwRrpYPVJKxihWsOW05iHM8Nyqww&amp;ust=1362498004465241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l/url?sa=i&amp;rct=j&amp;q=&amp;esrc=s&amp;frm=1&amp;source=images&amp;cd=&amp;cad=rja&amp;docid=rIyMsiTj1mrTtM&amp;tbnid=fVnWfpVjpHCbNM:&amp;ved=0CAUQjRw&amp;url=http://www.svg-vets.com/deserttortfaq.htm&amp;ei=or80UZDnGszAtAb_oYGgBw&amp;psig=AFQjCNFhBOtwe4CAAIBg2PEu7_G31l6Qig&amp;ust=1362497811034101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ylDrf7ElgigTIM&amp;tbnid=5BlWKJ73hNapEM:&amp;ved=0CAUQjRw&amp;url=http://www.the-diet-collection.info/index.php?option=com_content&amp;view=article&amp;id=56&amp;Itemid=57&amp;ei=A8ArUdPmC4XVtAajv4HgCw&amp;psig=AFQjCNEnazOIjaa0h2rS9Jx_FnFWOIOR1A&amp;ust=1361904563590104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hyperlink" Target="https://www.google.co.il/url?sa=i&amp;rct=j&amp;q=&amp;esrc=s&amp;frm=1&amp;source=images&amp;cd=&amp;cad=rja&amp;docid=TvZtTnOxgXLQeM&amp;tbnid=8WybkgnySMoqxM:&amp;ved=0CAUQjRw&amp;url=https://www.airandaqua.com/index.php?l=page_view&amp;p=The_Importance_of_Water&amp;ei=SbIrUcjZOaXe4QTm5YCgDg&amp;psig=AFQjCNEnazOIjaa0h2rS9Jx_FnFWOIOR1A&amp;ust=1361904563590104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fgKltGpq8Ik/URbDPPVl-UI/AAAAAAAAA3Y/f_hf2Hy3eio/s1600/World+Water+Day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Sleep%20Away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" y="228601"/>
            <a:ext cx="8534400" cy="643253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ar-AE" sz="4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إذا فالماء هو مركب ضروري لبقاء تنوع الكائنات </a:t>
            </a:r>
            <a:endParaRPr lang="en-US" sz="4400" b="1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r"/>
            <a:r>
              <a:rPr lang="ar-AE" sz="4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الحية في البيئة، وتحتاج الكائنات الحية للماء </a:t>
            </a:r>
            <a:r>
              <a:rPr lang="ar-AE" sz="4400" b="1" spc="50" dirty="0" err="1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لكي:</a:t>
            </a:r>
            <a:endParaRPr lang="ar-AE" sz="4800" b="1" spc="50" dirty="0" smtClean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en-US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ar-AE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ar-AE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ar-AE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ar-AE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ar-S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362200" y="4953000"/>
            <a:ext cx="468052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تحافظ على بقائها</a:t>
            </a:r>
            <a:endParaRPr lang="ar-SA" sz="54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362200" y="2209800"/>
            <a:ext cx="4680521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تنمو</a:t>
            </a:r>
            <a:endParaRPr lang="ar-SA" sz="54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362200" y="3581400"/>
            <a:ext cx="4680521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تتطور</a:t>
            </a:r>
            <a:endParaRPr lang="ar-SA" sz="54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3315" name="Picture 3" descr="C:\Users\win7\Pictures\smiley%20thinkin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1905001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مخطط انسيابي: شريط مثقب 3"/>
          <p:cNvSpPr/>
          <p:nvPr/>
        </p:nvSpPr>
        <p:spPr>
          <a:xfrm rot="20626519">
            <a:off x="236748" y="1418247"/>
            <a:ext cx="8382000" cy="2889435"/>
          </a:xfrm>
          <a:prstGeom prst="flowChartPunchedTape">
            <a:avLst/>
          </a:prstGeom>
          <a:blipFill>
            <a:blip r:embed="rId3" cstate="print"/>
            <a:tile tx="0" ty="0" sx="100000" sy="100000" flip="none" algn="tl"/>
          </a:blipFill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تأقلم الحيوانات للعيش في ظروف نقص الماء:</a:t>
            </a:r>
            <a:endParaRPr lang="he-I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Traditional Arabic" pitchFamily="18" charset="-78"/>
            </a:endParaRPr>
          </a:p>
        </p:txBody>
      </p:sp>
      <p:pic>
        <p:nvPicPr>
          <p:cNvPr id="5121" name="Picture 1" descr="C:\Users\win7\Pictures\depositphotos_3643397-Thinking-emot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657600"/>
            <a:ext cx="3054096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3810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86200"/>
            <a:ext cx="38100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مستطيل ذو زوايا قطرية مخدوشة 7"/>
          <p:cNvSpPr/>
          <p:nvPr/>
        </p:nvSpPr>
        <p:spPr>
          <a:xfrm>
            <a:off x="3886200" y="1143000"/>
            <a:ext cx="4800600" cy="22098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66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تأقلم بالسلوك</a:t>
            </a:r>
            <a:endParaRPr lang="he-IL" sz="66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10" name="مخطط انسيابي: شريط مثقب 9"/>
          <p:cNvSpPr/>
          <p:nvPr/>
        </p:nvSpPr>
        <p:spPr>
          <a:xfrm rot="20626519">
            <a:off x="2054037" y="1073207"/>
            <a:ext cx="1792940" cy="776934"/>
          </a:xfrm>
          <a:prstGeom prst="flowChartPunchedTape">
            <a:avLst/>
          </a:prstGeom>
          <a:blipFill>
            <a:blip r:embed="rId5" cstate="print"/>
            <a:tile tx="0" ty="0" sx="100000" sy="100000" flip="none" algn="tl"/>
          </a:blipFill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قطاة</a:t>
            </a:r>
            <a:r>
              <a:rPr lang="ar-AE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الصحراء</a:t>
            </a:r>
            <a:endParaRPr lang="he-IL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Traditional Arabic" pitchFamily="18" charset="-78"/>
            </a:endParaRPr>
          </a:p>
        </p:txBody>
      </p:sp>
      <p:sp>
        <p:nvSpPr>
          <p:cNvPr id="11" name="مخطط انسيابي: شريط مثقب 10"/>
          <p:cNvSpPr/>
          <p:nvPr/>
        </p:nvSpPr>
        <p:spPr>
          <a:xfrm rot="20626519">
            <a:off x="2130236" y="5846059"/>
            <a:ext cx="1792940" cy="776934"/>
          </a:xfrm>
          <a:prstGeom prst="flowChartPunchedTape">
            <a:avLst/>
          </a:prstGeom>
          <a:blipFill>
            <a:blip r:embed="rId5" cstate="print"/>
            <a:tile tx="0" ty="0" sx="100000" sy="100000" flip="none" algn="tl"/>
          </a:blipFill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الفأر الشوكي</a:t>
            </a:r>
            <a:endParaRPr lang="he-IL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Traditional Arabic" pitchFamily="18" charset="-78"/>
            </a:endParaRPr>
          </a:p>
        </p:txBody>
      </p:sp>
      <p:pic>
        <p:nvPicPr>
          <p:cNvPr id="6149" name="Picture 5" descr="http://2.bp.blogspot.com/-GXn_y00TRmc/TWWqeMzQWOI/AAAAAAAABBA/7L2U4U3tohk/s1600/fennec-fox_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3886201"/>
            <a:ext cx="42672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مستطيل ذو زوايا قطرية مخدوشة 3"/>
          <p:cNvSpPr/>
          <p:nvPr/>
        </p:nvSpPr>
        <p:spPr>
          <a:xfrm>
            <a:off x="3886200" y="990600"/>
            <a:ext cx="4800600" cy="22098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6600" b="1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تأقلم بمبنى الجسم</a:t>
            </a:r>
            <a:endParaRPr lang="he-IL" sz="6600" b="1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379095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37338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خطط انسيابي: شريط مثقب 6"/>
          <p:cNvSpPr/>
          <p:nvPr/>
        </p:nvSpPr>
        <p:spPr>
          <a:xfrm rot="20626519">
            <a:off x="2358836" y="5188007"/>
            <a:ext cx="1792940" cy="776934"/>
          </a:xfrm>
          <a:prstGeom prst="flowChartPunchedTape">
            <a:avLst/>
          </a:prstGeom>
          <a:blipFill>
            <a:blip r:embed="rId5" cstate="print"/>
            <a:tile tx="0" ty="0" sx="100000" sy="100000" flip="none" algn="tl"/>
          </a:blipFill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حردون</a:t>
            </a:r>
            <a:r>
              <a:rPr lang="ar-AE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الرمال</a:t>
            </a:r>
            <a:endParaRPr lang="he-IL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Traditional Arabic" pitchFamily="18" charset="-78"/>
            </a:endParaRPr>
          </a:p>
        </p:txBody>
      </p:sp>
      <p:pic>
        <p:nvPicPr>
          <p:cNvPr id="32772" name="Picture 4" descr="http://www.svg-vets.com/images/deserttort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733800"/>
            <a:ext cx="42672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the-diet-collection.info/images/specimage-home/iStock_000011177685XSmal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24384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ستطيل ذو زوايا قطرية مخدوشة 4"/>
          <p:cNvSpPr/>
          <p:nvPr/>
        </p:nvSpPr>
        <p:spPr>
          <a:xfrm>
            <a:off x="2286000" y="685800"/>
            <a:ext cx="6477000" cy="4038600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كذلك </a:t>
            </a:r>
            <a:r>
              <a:rPr lang="ar-S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يشكل الماء </a:t>
            </a:r>
            <a:r>
              <a:rPr lang="ar-SA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بين </a:t>
            </a:r>
            <a:r>
              <a:rPr lang="ar-S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%70 </a:t>
            </a:r>
            <a:r>
              <a:rPr lang="ar-SA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 </a:t>
            </a:r>
            <a:r>
              <a:rPr lang="ar-S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%80 من حجم جسم معظم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.</a:t>
            </a:r>
            <a:r>
              <a:rPr lang="ar-S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المخلوقات الحية</a:t>
            </a:r>
            <a:endParaRPr lang="he-IL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</p:txBody>
      </p:sp>
      <p:pic>
        <p:nvPicPr>
          <p:cNvPr id="2" name="Picture 2" descr="http://www.airandaqua.com/images/human%20water%20needs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143000"/>
            <a:ext cx="3733800" cy="5715000"/>
          </a:xfrm>
          <a:prstGeom prst="rect">
            <a:avLst/>
          </a:prstGeom>
          <a:noFill/>
        </p:spPr>
      </p:pic>
      <p:pic>
        <p:nvPicPr>
          <p:cNvPr id="9219" name="Picture 3" descr="C:\Users\win7\Pictures\NACAK8VBGACA6C15EDCAMAW7ZPCA61GJUUCAHXXDTTCAPEPSWNCA71Y55UCA212BNJCAFI1KA3CANX4A3DCARUQDLCCAJ25FZUCAY00BJGCA68EEK5CAI5R6WWCA2HK90ACAM4ST06CAA116DMCARQ2G2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5029200"/>
            <a:ext cx="2286000" cy="1600200"/>
          </a:xfrm>
          <a:prstGeom prst="rect">
            <a:avLst/>
          </a:prstGeom>
          <a:noFill/>
        </p:spPr>
      </p:pic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855"/>
          <a:stretch>
            <a:fillRect/>
          </a:stretch>
        </p:blipFill>
        <p:spPr bwMode="auto">
          <a:xfrm>
            <a:off x="0" y="0"/>
            <a:ext cx="7010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3581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971800"/>
            <a:ext cx="3429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029200" y="1981200"/>
            <a:ext cx="609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مستطيل 12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ما هو الفرق بين هذه البيئات </a:t>
            </a:r>
            <a:r>
              <a:rPr lang="ar-AE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الحياتية؟؟؟</a:t>
            </a:r>
            <a:endParaRPr lang="he-IL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</a:endParaRPr>
          </a:p>
        </p:txBody>
      </p:sp>
      <p:sp>
        <p:nvSpPr>
          <p:cNvPr id="14" name="عنصر نائب لرقم الشريحة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ttp://2.bp.blogspot.com/-fgKltGpq8Ik/URbDPPVl-UI/AAAAAAAAA3Y/f_hf2Hy3eio/s400/World%2BWater%2BDa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038600"/>
            <a:ext cx="487680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1" name="Picture 5" descr="C:\Users\win7\Pictures\question-symbol-thinking-solution-3d-character-stock-photo.jpg"/>
          <p:cNvPicPr>
            <a:picLocks noChangeAspect="1" noChangeArrowheads="1"/>
          </p:cNvPicPr>
          <p:nvPr/>
        </p:nvPicPr>
        <p:blipFill>
          <a:blip r:embed="rId5" cstate="print"/>
          <a:srcRect l="16000" t="2000" r="12000" b="8000"/>
          <a:stretch>
            <a:fillRect/>
          </a:stretch>
        </p:blipFill>
        <p:spPr bwMode="auto">
          <a:xfrm>
            <a:off x="7086600" y="3429000"/>
            <a:ext cx="20574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مستطيل ذو زوايا قطرية مستديرة 1"/>
          <p:cNvSpPr/>
          <p:nvPr/>
        </p:nvSpPr>
        <p:spPr>
          <a:xfrm>
            <a:off x="762000" y="990600"/>
            <a:ext cx="6705600" cy="281940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5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ماذا </a:t>
            </a:r>
            <a:r>
              <a:rPr lang="ar-AE" sz="5400" b="1" spc="5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نستنتج!!</a:t>
            </a:r>
            <a:endParaRPr lang="ar-AE" sz="5400" b="1" spc="50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AE" sz="4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كيف تؤثر كمية الماء التي في البيئة على تنوع الكائنات الحية التي تعيش </a:t>
            </a:r>
            <a:r>
              <a:rPr lang="ar-AE" sz="4800" b="1" spc="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فيها؟؟</a:t>
            </a:r>
            <a:endParaRPr lang="he-IL" sz="4800" b="1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 l="73684" t="5661" r="4386" b="30189"/>
          <a:stretch>
            <a:fillRect/>
          </a:stretch>
        </p:blipFill>
        <p:spPr bwMode="auto">
          <a:xfrm>
            <a:off x="7239000" y="2209800"/>
            <a:ext cx="19050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مستطيل 2"/>
          <p:cNvSpPr/>
          <p:nvPr/>
        </p:nvSpPr>
        <p:spPr>
          <a:xfrm>
            <a:off x="228600" y="381000"/>
            <a:ext cx="8686800" cy="1569660"/>
          </a:xfrm>
          <a:prstGeom prst="rect">
            <a:avLst/>
          </a:prstGeom>
          <a:solidFill>
            <a:srgbClr val="FFC000"/>
          </a:solidFill>
          <a:ln w="349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دار حوار بين رامي وسلمى، ساعدوا سلمى بالحصول على إجابة </a:t>
            </a:r>
            <a:r>
              <a:rPr lang="ar-AE" sz="4800" b="1" spc="50" dirty="0" err="1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لسؤالها...</a:t>
            </a:r>
            <a:endParaRPr lang="ar-SA" sz="48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وسيلة شرح بيضاوية 3"/>
          <p:cNvSpPr/>
          <p:nvPr/>
        </p:nvSpPr>
        <p:spPr>
          <a:xfrm>
            <a:off x="2743200" y="4572000"/>
            <a:ext cx="4419600" cy="2057400"/>
          </a:xfrm>
          <a:prstGeom prst="wedgeEllipseCallout">
            <a:avLst>
              <a:gd name="adj1" fmla="val -66685"/>
              <a:gd name="adj2" fmla="val -1760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2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سلمى: لكن كيف مع ذلك تستطيع كائنات حية أن تعيش في بيئات فقيرة بالماء بينما غيرها لا </a:t>
            </a:r>
            <a:r>
              <a:rPr lang="ar-AE" sz="24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يستطيع؟؟</a:t>
            </a:r>
            <a:endParaRPr lang="he-IL" sz="24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5" name="وسيلة شرح بيضاوية 4"/>
          <p:cNvSpPr/>
          <p:nvPr/>
        </p:nvSpPr>
        <p:spPr>
          <a:xfrm>
            <a:off x="1676400" y="2133600"/>
            <a:ext cx="4953000" cy="2133600"/>
          </a:xfrm>
          <a:prstGeom prst="wedgeEllipseCallout">
            <a:avLst>
              <a:gd name="adj1" fmla="val 60825"/>
              <a:gd name="adj2" fmla="val 25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24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رامي: هل تعرفين يا سلمى بأن الكائنات الحية تحتاج إلى الماء لكي تعيش، لذلك الماء هو مركب بيئي هام للحفاظ على تنوع الأنواع.</a:t>
            </a:r>
            <a:endParaRPr lang="he-IL" sz="24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</p:txBody>
      </p:sp>
      <p:pic>
        <p:nvPicPr>
          <p:cNvPr id="7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848600" y="4876800"/>
            <a:ext cx="990600" cy="762000"/>
          </a:xfrm>
          <a:prstGeom prst="rect">
            <a:avLst/>
          </a:prstGeom>
        </p:spPr>
      </p:pic>
      <p:pic>
        <p:nvPicPr>
          <p:cNvPr id="8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81000" y="3200400"/>
            <a:ext cx="990600" cy="76200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 r="8772"/>
          <a:stretch>
            <a:fillRect/>
          </a:stretch>
        </p:blipFill>
        <p:spPr bwMode="auto">
          <a:xfrm>
            <a:off x="0" y="4191000"/>
            <a:ext cx="19812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7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17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193" name="Picture 1" descr="C:\Users\win7\Pictures\Picture1-for-Thinking-Thursday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581400"/>
            <a:ext cx="2069412" cy="2247158"/>
          </a:xfrm>
          <a:prstGeom prst="rect">
            <a:avLst/>
          </a:prstGeom>
          <a:noFill/>
        </p:spPr>
      </p:pic>
      <p:sp>
        <p:nvSpPr>
          <p:cNvPr id="5" name="مخطط انسيابي: شريط مثقب 4"/>
          <p:cNvSpPr/>
          <p:nvPr/>
        </p:nvSpPr>
        <p:spPr>
          <a:xfrm rot="20626519">
            <a:off x="236748" y="1418247"/>
            <a:ext cx="8382000" cy="2889435"/>
          </a:xfrm>
          <a:prstGeom prst="flowChartPunchedTape">
            <a:avLst/>
          </a:prstGeom>
          <a:blipFill>
            <a:blip r:embed="rId4" cstate="print"/>
            <a:tile tx="0" ty="0" sx="100000" sy="100000" flip="none" algn="tl"/>
          </a:blipFill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تأقلم النباتات للعيش في ظروف نقص الماء يتم عن طريق:</a:t>
            </a:r>
            <a:endParaRPr lang="he-I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Traditional Arabic" pitchFamily="18" charset="-78"/>
            </a:endParaRPr>
          </a:p>
        </p:txBody>
      </p:sp>
      <p:pic>
        <p:nvPicPr>
          <p:cNvPr id="8194" name="Picture 2" descr="C:\Users\win7\Pictures\דד.jpg"/>
          <p:cNvPicPr>
            <a:picLocks noChangeAspect="1" noChangeArrowheads="1"/>
          </p:cNvPicPr>
          <p:nvPr/>
        </p:nvPicPr>
        <p:blipFill>
          <a:blip r:embed="rId5" cstate="print"/>
          <a:srcRect l="12408" r="12408"/>
          <a:stretch>
            <a:fillRect/>
          </a:stretch>
        </p:blipFill>
        <p:spPr bwMode="auto">
          <a:xfrm>
            <a:off x="0" y="838200"/>
            <a:ext cx="22098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657600" y="1524000"/>
            <a:ext cx="4953000" cy="1219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ar-AE" sz="48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1.</a:t>
            </a:r>
            <a:r>
              <a:rPr lang="ar-AE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تقليص إفراز الماء.</a:t>
            </a:r>
            <a:endParaRPr lang="he-IL" sz="48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429000"/>
            <a:ext cx="41910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مستطيل 6"/>
          <p:cNvSpPr/>
          <p:nvPr/>
        </p:nvSpPr>
        <p:spPr>
          <a:xfrm>
            <a:off x="6553200" y="3429000"/>
            <a:ext cx="22860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قندول</a:t>
            </a:r>
            <a:r>
              <a:rPr lang="ar-A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 في الصيف</a:t>
            </a:r>
            <a:endParaRPr lang="he-I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352800"/>
            <a:ext cx="39624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مستطيل 11"/>
          <p:cNvSpPr/>
          <p:nvPr/>
        </p:nvSpPr>
        <p:spPr>
          <a:xfrm>
            <a:off x="1905000" y="3352800"/>
            <a:ext cx="22860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قندول</a:t>
            </a:r>
            <a:r>
              <a:rPr lang="ar-A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 في الربيع</a:t>
            </a:r>
            <a:endParaRPr lang="he-I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362200" y="1295400"/>
            <a:ext cx="5715000" cy="1219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ar-AE" sz="48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2.</a:t>
            </a:r>
            <a:r>
              <a:rPr lang="ar-AE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استيعاب أكثر </a:t>
            </a:r>
            <a:r>
              <a:rPr lang="ar-AE" sz="48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نجاعة</a:t>
            </a:r>
            <a:r>
              <a:rPr lang="ar-AE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للماء.</a:t>
            </a:r>
            <a:endParaRPr lang="he-IL" sz="48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807"/>
          <a:stretch>
            <a:fillRect/>
          </a:stretch>
        </p:blipFill>
        <p:spPr bwMode="auto">
          <a:xfrm>
            <a:off x="2895600" y="3124200"/>
            <a:ext cx="41148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ستطيل 4"/>
          <p:cNvSpPr/>
          <p:nvPr/>
        </p:nvSpPr>
        <p:spPr>
          <a:xfrm>
            <a:off x="5486400" y="3124200"/>
            <a:ext cx="15240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A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رتم</a:t>
            </a:r>
            <a:r>
              <a:rPr lang="ar-A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 الصحراء</a:t>
            </a:r>
            <a:endParaRPr lang="he-I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352800" y="1066800"/>
            <a:ext cx="4724400" cy="1219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ar-AE" sz="4800" b="1" spc="50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3.</a:t>
            </a:r>
            <a:r>
              <a:rPr lang="ar-AE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خزن الماء.</a:t>
            </a:r>
            <a:endParaRPr lang="he-IL" sz="4800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810000"/>
            <a:ext cx="2590800" cy="218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191000"/>
            <a:ext cx="17526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200400"/>
            <a:ext cx="21336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مستطيل 7"/>
          <p:cNvSpPr/>
          <p:nvPr/>
        </p:nvSpPr>
        <p:spPr>
          <a:xfrm>
            <a:off x="6477000" y="3200400"/>
            <a:ext cx="15240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أوراق </a:t>
            </a:r>
            <a:r>
              <a:rPr lang="ar-A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البصيل</a:t>
            </a:r>
            <a:endParaRPr lang="he-I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505200" y="3657600"/>
            <a:ext cx="15240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بصلة </a:t>
            </a:r>
            <a:r>
              <a:rPr lang="ar-A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البصيل</a:t>
            </a:r>
            <a:endParaRPr lang="he-I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838200" y="2590800"/>
            <a:ext cx="15240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إزهار </a:t>
            </a:r>
            <a:r>
              <a:rPr lang="ar-AE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البصيل</a:t>
            </a:r>
            <a:endParaRPr lang="he-I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6858000" y="6019800"/>
            <a:ext cx="8382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شتاء</a:t>
            </a:r>
            <a:endParaRPr lang="he-I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810000" y="6096000"/>
            <a:ext cx="8382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صيف</a:t>
            </a:r>
            <a:endParaRPr lang="he-I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143000" y="6096000"/>
            <a:ext cx="838200" cy="533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خريف</a:t>
            </a:r>
            <a:endParaRPr lang="he-IL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aditional Arabic" pitchFamily="18" charset="-78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4264</TotalTime>
  <Words>202</Words>
  <Application>Microsoft Office PowerPoint</Application>
  <PresentationFormat>عرض على الشاشة (3:4)‏</PresentationFormat>
  <Paragraphs>47</Paragraphs>
  <Slides>12</Slides>
  <Notes>0</Notes>
  <HiddenSlides>0</HiddenSlides>
  <MMClips>2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win7 209</dc:creator>
  <cp:lastModifiedBy>מוחמד</cp:lastModifiedBy>
  <cp:revision>250</cp:revision>
  <dcterms:created xsi:type="dcterms:W3CDTF">2006-08-16T00:00:00Z</dcterms:created>
  <dcterms:modified xsi:type="dcterms:W3CDTF">2013-03-23T15:55:07Z</dcterms:modified>
</cp:coreProperties>
</file>