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60" r:id="rId1"/>
  </p:sldMasterIdLst>
  <p:notesMasterIdLst>
    <p:notesMasterId r:id="rId27"/>
  </p:notesMasterIdLst>
  <p:sldIdLst>
    <p:sldId id="291" r:id="rId2"/>
    <p:sldId id="301" r:id="rId3"/>
    <p:sldId id="279" r:id="rId4"/>
    <p:sldId id="280" r:id="rId5"/>
    <p:sldId id="282" r:id="rId6"/>
    <p:sldId id="290" r:id="rId7"/>
    <p:sldId id="283" r:id="rId8"/>
    <p:sldId id="289" r:id="rId9"/>
    <p:sldId id="284" r:id="rId10"/>
    <p:sldId id="303" r:id="rId11"/>
    <p:sldId id="285" r:id="rId12"/>
    <p:sldId id="304" r:id="rId13"/>
    <p:sldId id="286" r:id="rId14"/>
    <p:sldId id="305" r:id="rId15"/>
    <p:sldId id="287" r:id="rId16"/>
    <p:sldId id="306" r:id="rId17"/>
    <p:sldId id="288" r:id="rId18"/>
    <p:sldId id="307" r:id="rId19"/>
    <p:sldId id="297" r:id="rId20"/>
    <p:sldId id="308" r:id="rId21"/>
    <p:sldId id="300" r:id="rId22"/>
    <p:sldId id="309" r:id="rId23"/>
    <p:sldId id="298" r:id="rId24"/>
    <p:sldId id="310" r:id="rId25"/>
    <p:sldId id="281" r:id="rId2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0" d="100"/>
          <a:sy n="60" d="100"/>
        </p:scale>
        <p:origin x="-16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959F6AF-AA34-45DD-9DF8-C0F7D764F101}" type="datetimeFigureOut">
              <a:rPr lang="he-IL" smtClean="0"/>
              <a:pPr/>
              <a:t>כ'/ניסן/תשע"ג</a:t>
            </a:fld>
            <a:endParaRPr lang="he-IL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B2C36A2-06BE-4110-ACDB-BB684C58C00C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9B72-FCC5-4EA9-A2F4-6BDEACD12F7C}" type="datetime1">
              <a:rPr lang="ar-SA" smtClean="0"/>
              <a:pPr/>
              <a:t>20/05/1434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2003-C482-4FC9-A97C-08AF4ACD8EE2}" type="datetime1">
              <a:rPr lang="ar-SA" smtClean="0"/>
              <a:pPr/>
              <a:t>20/05/1434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4F5D-C4BD-4A8A-912C-5609226A79EC}" type="datetime1">
              <a:rPr lang="ar-SA" smtClean="0"/>
              <a:pPr/>
              <a:t>20/05/1434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F7B8-AF3C-432F-8400-49B0AD472B1F}" type="datetime1">
              <a:rPr lang="ar-SA" smtClean="0"/>
              <a:pPr/>
              <a:t>20/05/1434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0574-A4EA-46C6-824A-33EBA0E5F396}" type="datetime1">
              <a:rPr lang="ar-SA" smtClean="0"/>
              <a:pPr/>
              <a:t>20/05/1434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6180-19B5-4CA7-BF9E-B9FF814D0524}" type="datetime1">
              <a:rPr lang="ar-SA" smtClean="0"/>
              <a:pPr/>
              <a:t>20/05/1434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FCD9-4814-441C-AE9D-D49E354695A2}" type="datetime1">
              <a:rPr lang="ar-SA" smtClean="0"/>
              <a:pPr/>
              <a:t>20/05/1434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BA3F-B5A5-4F9C-B3A9-D24029B5260A}" type="datetime1">
              <a:rPr lang="ar-SA" smtClean="0"/>
              <a:pPr/>
              <a:t>20/05/1434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6671-35D2-4EEC-86E8-0FAB6D4BE9F2}" type="datetime1">
              <a:rPr lang="ar-SA" smtClean="0"/>
              <a:pPr/>
              <a:t>20/05/1434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FCFF-328E-4259-B7ED-3B1D21AA51A3}" type="datetime1">
              <a:rPr lang="ar-SA" smtClean="0"/>
              <a:pPr/>
              <a:t>20/05/1434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C1F71-704A-463B-8247-43D5D33F49F2}" type="datetime1">
              <a:rPr lang="ar-SA" smtClean="0"/>
              <a:pPr/>
              <a:t>20/05/1434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470817-EAB7-403F-9989-24B72AEE9EFF}" type="datetime1">
              <a:rPr lang="ar-SA" smtClean="0"/>
              <a:pPr/>
              <a:t>20/05/1434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5.jpeg"/><Relationship Id="rId7" Type="http://schemas.openxmlformats.org/officeDocument/2006/relationships/slide" Target="slide4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5.jpeg"/><Relationship Id="rId7" Type="http://schemas.openxmlformats.org/officeDocument/2006/relationships/slide" Target="slide4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5.jpeg"/><Relationship Id="rId7" Type="http://schemas.openxmlformats.org/officeDocument/2006/relationships/slide" Target="slide4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5.jpeg"/><Relationship Id="rId7" Type="http://schemas.openxmlformats.org/officeDocument/2006/relationships/slide" Target="slide4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5.jpeg"/><Relationship Id="rId7" Type="http://schemas.openxmlformats.org/officeDocument/2006/relationships/slide" Target="slide4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2HliqjW_WQ7XYM&amp;tbnid=UWNxmdMEkw1h8M:&amp;ved=0CAUQjRw&amp;url=http://www.37dc.net/vb/37dc-t108632.html&amp;ei=G1pMUczbI4mWtQaniIGICg&amp;psig=AFQjCNEe5DLlL2yAXyfIAgZjrEjFaQ6DRQ&amp;ust=1364043477341373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il/url?sa=i&amp;rct=j&amp;q=&amp;esrc=s&amp;frm=1&amp;source=images&amp;cd=&amp;cad=rja&amp;docid=Qz4VaLqsFkj7sM&amp;tbnid=JrquFiATB6CuHM:&amp;ved=0CAUQjRw&amp;url=http://latikasoap.blogspot.com/p/cp-article.html&amp;ei=7JFMUeKuO8bZtAbUsICIDg&amp;psig=AFQjCNFoXqLpUcZ1Nl3aDl-YlgnylqnCCg&amp;ust=1364058864923110" TargetMode="External"/><Relationship Id="rId3" Type="http://schemas.openxmlformats.org/officeDocument/2006/relationships/image" Target="../media/image25.jpeg"/><Relationship Id="rId7" Type="http://schemas.openxmlformats.org/officeDocument/2006/relationships/slide" Target="slide4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5.jpeg"/><Relationship Id="rId7" Type="http://schemas.openxmlformats.org/officeDocument/2006/relationships/slide" Target="slide4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il/url?sa=i&amp;rct=j&amp;q=&amp;esrc=s&amp;frm=1&amp;source=images&amp;cd=&amp;cad=rja&amp;docid=rIyMsiTj1mrTtM&amp;tbnid=fVnWfpVjpHCbNM:&amp;ved=0CAUQjRw&amp;url=http://www.svg-vets.com/deserttortfaq.htm&amp;ei=or80UZDnGszAtAb_oYGgBw&amp;psig=AFQjCNFhBOtwe4CAAIBg2PEu7_G31l6Qig&amp;ust=1362497811034101" TargetMode="External"/><Relationship Id="rId3" Type="http://schemas.openxmlformats.org/officeDocument/2006/relationships/image" Target="../media/image25.jpeg"/><Relationship Id="rId7" Type="http://schemas.openxmlformats.org/officeDocument/2006/relationships/slide" Target="slide4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13" Type="http://schemas.openxmlformats.org/officeDocument/2006/relationships/image" Target="../media/image53.gif"/><Relationship Id="rId3" Type="http://schemas.openxmlformats.org/officeDocument/2006/relationships/image" Target="../media/image17.gif"/><Relationship Id="rId7" Type="http://schemas.openxmlformats.org/officeDocument/2006/relationships/image" Target="../media/image49.gif"/><Relationship Id="rId12" Type="http://schemas.openxmlformats.org/officeDocument/2006/relationships/image" Target="../media/image52.gif"/><Relationship Id="rId17" Type="http://schemas.openxmlformats.org/officeDocument/2006/relationships/image" Target="../media/image56.gif"/><Relationship Id="rId2" Type="http://schemas.openxmlformats.org/officeDocument/2006/relationships/audio" Target="../media/audio6.wav"/><Relationship Id="rId16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1.gif"/><Relationship Id="rId5" Type="http://schemas.openxmlformats.org/officeDocument/2006/relationships/image" Target="../media/image47.gif"/><Relationship Id="rId15" Type="http://schemas.openxmlformats.org/officeDocument/2006/relationships/image" Target="../media/image55.jpeg"/><Relationship Id="rId10" Type="http://schemas.openxmlformats.org/officeDocument/2006/relationships/image" Target="../media/image11.gif"/><Relationship Id="rId4" Type="http://schemas.openxmlformats.org/officeDocument/2006/relationships/image" Target="../media/image46.gif"/><Relationship Id="rId9" Type="http://schemas.openxmlformats.org/officeDocument/2006/relationships/image" Target="../media/image13.gif"/><Relationship Id="rId14" Type="http://schemas.openxmlformats.org/officeDocument/2006/relationships/image" Target="../media/image5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slide" Target="slide13.xml"/><Relationship Id="rId18" Type="http://schemas.openxmlformats.org/officeDocument/2006/relationships/image" Target="../media/image16.png"/><Relationship Id="rId3" Type="http://schemas.openxmlformats.org/officeDocument/2006/relationships/slide" Target="slide25.xml"/><Relationship Id="rId21" Type="http://schemas.openxmlformats.org/officeDocument/2006/relationships/slide" Target="slide21.xml"/><Relationship Id="rId7" Type="http://schemas.openxmlformats.org/officeDocument/2006/relationships/slide" Target="slide19.xml"/><Relationship Id="rId12" Type="http://schemas.openxmlformats.org/officeDocument/2006/relationships/image" Target="../media/image13.gif"/><Relationship Id="rId17" Type="http://schemas.openxmlformats.org/officeDocument/2006/relationships/slide" Target="slide11.xml"/><Relationship Id="rId2" Type="http://schemas.openxmlformats.org/officeDocument/2006/relationships/audio" Target="../media/audio2.wav"/><Relationship Id="rId16" Type="http://schemas.openxmlformats.org/officeDocument/2006/relationships/image" Target="../media/image15.png"/><Relationship Id="rId20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slide" Target="slide9.xml"/><Relationship Id="rId5" Type="http://schemas.openxmlformats.org/officeDocument/2006/relationships/image" Target="../media/image9.jpeg"/><Relationship Id="rId15" Type="http://schemas.openxmlformats.org/officeDocument/2006/relationships/slide" Target="slide17.xml"/><Relationship Id="rId10" Type="http://schemas.openxmlformats.org/officeDocument/2006/relationships/image" Target="../media/image12.png"/><Relationship Id="rId19" Type="http://schemas.openxmlformats.org/officeDocument/2006/relationships/slide" Target="slide23.xml"/><Relationship Id="rId4" Type="http://schemas.openxmlformats.org/officeDocument/2006/relationships/slide" Target="slide7.xml"/><Relationship Id="rId9" Type="http://schemas.openxmlformats.org/officeDocument/2006/relationships/slide" Target="slide15.xml"/><Relationship Id="rId14" Type="http://schemas.openxmlformats.org/officeDocument/2006/relationships/image" Target="../media/image14.png"/><Relationship Id="rId2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il/url?sa=i&amp;rct=j&amp;q=&amp;esrc=s&amp;frm=1&amp;source=images&amp;cd=&amp;cad=rja&amp;docid=LPjFQj8qlHVD5M&amp;tbnid=xsiTwkely2fYyM:&amp;ved=0CAUQjRw&amp;url=http://true-wildlife.blogspot.com/2011/02/fennec-fox.html&amp;ei=asA0UeP9O8iRtQbtsIDQDQ&amp;psig=AFQjCNEwRrpYPVJKxihWsOW05iHM8Nyqww&amp;ust=1362498004465241" TargetMode="External"/><Relationship Id="rId3" Type="http://schemas.openxmlformats.org/officeDocument/2006/relationships/image" Target="../media/image25.jpeg"/><Relationship Id="rId7" Type="http://schemas.openxmlformats.org/officeDocument/2006/relationships/slide" Target="slide4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ذو زوايا قطرية مخدوشة 4"/>
          <p:cNvSpPr/>
          <p:nvPr/>
        </p:nvSpPr>
        <p:spPr>
          <a:xfrm>
            <a:off x="251520" y="1124744"/>
            <a:ext cx="8700777" cy="2534424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لعبة </a:t>
            </a:r>
            <a:r>
              <a:rPr lang="ar-AE" sz="6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محوسبه</a:t>
            </a:r>
            <a:r>
              <a:rPr lang="ar-AE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 </a:t>
            </a:r>
          </a:p>
          <a:p>
            <a:pPr algn="ctr"/>
            <a:r>
              <a:rPr lang="ar-AE" sz="6600" b="1" u="sn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”لعبة </a:t>
            </a:r>
            <a:r>
              <a:rPr lang="ar-AE" sz="6600" b="1" u="sng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طرزان</a:t>
            </a:r>
            <a:r>
              <a:rPr lang="ar-AE" sz="6600" b="1" u="sn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 وأصدقاء الغابة“</a:t>
            </a:r>
            <a:endParaRPr lang="ar-SA" sz="6600" b="1" u="sng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82946" name="Picture 2" descr="C:\Users\Public\Pictures\Sample Pictures\nature_trees_cats_animals_plants_kittens_desktop_1920x1080_hd-wallpaper-1192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293096"/>
            <a:ext cx="4320480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947" name="Picture 3" descr="C:\Users\win7\Pictures\blueFig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53136"/>
            <a:ext cx="2276475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hlinkClick r:id="" action="ppaction://hlinkshowjump?jump=previous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 مستدير الزوايا 5">
            <a:hlinkClick r:id="" action="ppaction://hlinkshowjump?jump=previousslide"/>
          </p:cNvPr>
          <p:cNvSpPr/>
          <p:nvPr/>
        </p:nvSpPr>
        <p:spPr>
          <a:xfrm rot="657461">
            <a:off x="2555776" y="1484784"/>
            <a:ext cx="6120680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إجابة صحيحة</a:t>
            </a:r>
            <a:endParaRPr lang="he-IL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76672"/>
            <a:ext cx="1296144" cy="20882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4437112"/>
            <a:ext cx="8191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88640"/>
            <a:ext cx="1571625" cy="1476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مستطيل ذو زوايا قطرية مستديرة 14">
            <a:hlinkClick r:id="rId7" action="ppaction://hlinksldjump"/>
          </p:cNvPr>
          <p:cNvSpPr/>
          <p:nvPr/>
        </p:nvSpPr>
        <p:spPr>
          <a:xfrm>
            <a:off x="251520" y="5085184"/>
            <a:ext cx="2808312" cy="122413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العودة إلى المتاهة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3645024"/>
            <a:ext cx="352839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www.disneywallpaper.info/wp-content/uploads/0615_tarzan_s.jpg"/>
          <p:cNvPicPr>
            <a:picLocks noChangeAspect="1" noChangeArrowheads="1"/>
          </p:cNvPicPr>
          <p:nvPr/>
        </p:nvPicPr>
        <p:blipFill>
          <a:blip r:embed="rId3" cstate="print"/>
          <a:srcRect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مستطيل مستدير الزوايا 12"/>
          <p:cNvSpPr/>
          <p:nvPr/>
        </p:nvSpPr>
        <p:spPr>
          <a:xfrm>
            <a:off x="251520" y="1052736"/>
            <a:ext cx="7696200" cy="434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ar-AE" sz="32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r"/>
            <a:r>
              <a:rPr lang="ar-AE" sz="32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السؤال </a:t>
            </a:r>
            <a:r>
              <a:rPr lang="ar-AE" sz="32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الثالث:</a:t>
            </a:r>
            <a:endParaRPr lang="ar-AE" sz="32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r"/>
            <a:r>
              <a:rPr lang="ar-AE" sz="3200" b="1" dirty="0" smtClean="0">
                <a:ln w="50800"/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القطاه هي من الطيور الصحراوية، لا تكتفي بالماء الذي في </a:t>
            </a:r>
            <a:r>
              <a:rPr lang="ar-AE" sz="3200" b="1" dirty="0" err="1" smtClean="0">
                <a:ln w="50800"/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الغذاء.</a:t>
            </a:r>
            <a:r>
              <a:rPr lang="ar-AE" sz="3200" b="1" dirty="0" smtClean="0">
                <a:ln w="50800"/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 مرتان في اليوم، في الصباح الباكر وقُبيل المساء، تطير القطاه إلى مسافات بعيدة لتشرب من مصادر الماء.</a:t>
            </a:r>
            <a:endParaRPr lang="ar-AE" sz="3200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r>
              <a:rPr lang="ar-AE" sz="32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أي نوع تأقلم </a:t>
            </a:r>
            <a:r>
              <a:rPr lang="ar-AE" sz="3200" b="1" dirty="0" err="1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يمثل:</a:t>
            </a:r>
            <a:endParaRPr lang="ar-AE" sz="3200" b="1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3200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3200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3200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he-IL" sz="3200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sp>
        <p:nvSpPr>
          <p:cNvPr id="14" name="مستطيل مستدير الزوايا 13">
            <a:hlinkClick r:id="rId4" action="ppaction://hlinksldjump"/>
          </p:cNvPr>
          <p:cNvSpPr/>
          <p:nvPr/>
        </p:nvSpPr>
        <p:spPr>
          <a:xfrm>
            <a:off x="4788024" y="3861048"/>
            <a:ext cx="2895600" cy="838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dirty="0" err="1" smtClean="0">
                <a:latin typeface="Traditional Arabic" pitchFamily="18" charset="-78"/>
                <a:cs typeface="Traditional Arabic" pitchFamily="18" charset="-78"/>
              </a:rPr>
              <a:t>1.</a:t>
            </a:r>
            <a:r>
              <a:rPr lang="ar-AE" sz="3600" dirty="0" smtClean="0">
                <a:latin typeface="Traditional Arabic" pitchFamily="18" charset="-78"/>
                <a:cs typeface="Traditional Arabic" pitchFamily="18" charset="-78"/>
              </a:rPr>
              <a:t> تأقلم بمنى الجسم.</a:t>
            </a:r>
            <a:endParaRPr lang="he-IL" sz="3600" dirty="0">
              <a:latin typeface="Traditional Arabic" pitchFamily="18" charset="-78"/>
            </a:endParaRPr>
          </a:p>
        </p:txBody>
      </p:sp>
      <p:sp>
        <p:nvSpPr>
          <p:cNvPr id="15" name="مستطيل مستدير الزوايا 14">
            <a:hlinkClick r:id="rId5" action="ppaction://hlinksldjump"/>
          </p:cNvPr>
          <p:cNvSpPr/>
          <p:nvPr/>
        </p:nvSpPr>
        <p:spPr>
          <a:xfrm>
            <a:off x="1187624" y="3861048"/>
            <a:ext cx="2895600" cy="838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dirty="0" err="1" smtClean="0">
                <a:latin typeface="Traditional Arabic" pitchFamily="18" charset="-78"/>
                <a:cs typeface="Traditional Arabic" pitchFamily="18" charset="-78"/>
              </a:rPr>
              <a:t>2.</a:t>
            </a:r>
            <a:r>
              <a:rPr lang="ar-AE" sz="3600" dirty="0" smtClean="0">
                <a:latin typeface="Traditional Arabic" pitchFamily="18" charset="-78"/>
                <a:cs typeface="Traditional Arabic" pitchFamily="18" charset="-78"/>
              </a:rPr>
              <a:t> تأقلم بالسلوك.</a:t>
            </a:r>
            <a:endParaRPr lang="he-IL" sz="3600" dirty="0">
              <a:latin typeface="Traditional Arabic" pitchFamily="18" charset="-78"/>
            </a:endParaRPr>
          </a:p>
        </p:txBody>
      </p:sp>
    </p:spTree>
  </p:cSld>
  <p:clrMapOvr>
    <a:masterClrMapping/>
  </p:clrMapOvr>
  <p:transition>
    <p:zoom dir="in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hlinkClick r:id="" action="ppaction://hlinkshowjump?jump=previous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 مستدير الزوايا 5">
            <a:hlinkClick r:id="" action="ppaction://hlinkshowjump?jump=previousslide"/>
          </p:cNvPr>
          <p:cNvSpPr/>
          <p:nvPr/>
        </p:nvSpPr>
        <p:spPr>
          <a:xfrm rot="657461">
            <a:off x="2555776" y="1484784"/>
            <a:ext cx="6120680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إجابة صحيحة</a:t>
            </a:r>
            <a:endParaRPr lang="he-IL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76672"/>
            <a:ext cx="1296144" cy="20882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4437112"/>
            <a:ext cx="8191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88640"/>
            <a:ext cx="1571625" cy="1476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مستطيل ذو زوايا قطرية مستديرة 14">
            <a:hlinkClick r:id="rId7" action="ppaction://hlinksldjump"/>
          </p:cNvPr>
          <p:cNvSpPr/>
          <p:nvPr/>
        </p:nvSpPr>
        <p:spPr>
          <a:xfrm>
            <a:off x="251520" y="5085184"/>
            <a:ext cx="2808312" cy="122413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العودة إلى المتاهة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3573016"/>
            <a:ext cx="345638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u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www.freecomputerwallpapers.net/thumbs/tarzan_and_jane_wallpaper-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مستطيل مستدير الزوايا 14"/>
          <p:cNvSpPr/>
          <p:nvPr/>
        </p:nvSpPr>
        <p:spPr>
          <a:xfrm>
            <a:off x="4355976" y="548680"/>
            <a:ext cx="4538464" cy="59046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AE" sz="32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السؤال </a:t>
            </a:r>
            <a:r>
              <a:rPr lang="ar-AE" sz="32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الرابع:</a:t>
            </a:r>
            <a:endParaRPr lang="ar-AE" sz="32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r"/>
            <a:r>
              <a:rPr lang="ar-AE" sz="2800" b="1" dirty="0" err="1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رتم</a:t>
            </a:r>
            <a:r>
              <a:rPr lang="ar-AE" sz="28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 الصحراء- شجرة صحراوية، يوجد لها جذور تمتد إلى أعماق الأرض، وكذلك جذور تمتد إلى الجوانب.</a:t>
            </a:r>
          </a:p>
          <a:p>
            <a:pPr algn="r"/>
            <a:r>
              <a:rPr lang="ar-AE" sz="28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طريقة </a:t>
            </a:r>
            <a:r>
              <a:rPr lang="ar-AE" sz="2800" b="1" dirty="0" err="1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التأقلم</a:t>
            </a:r>
            <a:r>
              <a:rPr lang="ar-AE" sz="3200" b="1" dirty="0" err="1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:</a:t>
            </a:r>
            <a:endParaRPr lang="ar-AE" sz="3200" b="1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3200" b="1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3200" b="1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3200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3200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3200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he-IL" sz="3200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sp>
        <p:nvSpPr>
          <p:cNvPr id="16" name="مستطيل مستدير الزوايا 15">
            <a:hlinkClick r:id="rId4" action="ppaction://hlinksldjump"/>
          </p:cNvPr>
          <p:cNvSpPr/>
          <p:nvPr/>
        </p:nvSpPr>
        <p:spPr>
          <a:xfrm>
            <a:off x="4788024" y="3429000"/>
            <a:ext cx="3687688" cy="64807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1.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تقليص إفراز الماء.</a:t>
            </a:r>
            <a:endParaRPr lang="he-IL" sz="3200" dirty="0">
              <a:latin typeface="Traditional Arabic" pitchFamily="18" charset="-78"/>
            </a:endParaRPr>
          </a:p>
        </p:txBody>
      </p:sp>
      <p:sp>
        <p:nvSpPr>
          <p:cNvPr id="17" name="مستطيل مستدير الزوايا 16">
            <a:hlinkClick r:id="rId5" action="ppaction://hlinksldjump"/>
          </p:cNvPr>
          <p:cNvSpPr/>
          <p:nvPr/>
        </p:nvSpPr>
        <p:spPr>
          <a:xfrm>
            <a:off x="4788024" y="4293096"/>
            <a:ext cx="3742184" cy="7200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2.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استيعاب أكثر </a:t>
            </a:r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نجاعة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للماء.</a:t>
            </a:r>
            <a:endParaRPr lang="he-IL" sz="3200" dirty="0">
              <a:latin typeface="Traditional Arabic" pitchFamily="18" charset="-78"/>
            </a:endParaRPr>
          </a:p>
        </p:txBody>
      </p:sp>
      <p:sp>
        <p:nvSpPr>
          <p:cNvPr id="18" name="مستطيل مستدير الزوايا 17">
            <a:hlinkClick r:id="rId4" action="ppaction://hlinksldjump"/>
          </p:cNvPr>
          <p:cNvSpPr/>
          <p:nvPr/>
        </p:nvSpPr>
        <p:spPr>
          <a:xfrm>
            <a:off x="4788024" y="5301208"/>
            <a:ext cx="3759696" cy="57606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3.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خزن الماء.</a:t>
            </a:r>
            <a:endParaRPr lang="he-IL" sz="3200" dirty="0">
              <a:latin typeface="Traditional Arabic" pitchFamily="18" charset="-78"/>
            </a:endParaRPr>
          </a:p>
        </p:txBody>
      </p:sp>
    </p:spTree>
  </p:cSld>
  <p:clrMapOvr>
    <a:masterClrMapping/>
  </p:clrMapOvr>
  <p:transition>
    <p:wheel spokes="8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hlinkClick r:id="" action="ppaction://hlinkshowjump?jump=previous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 مستدير الزوايا 5">
            <a:hlinkClick r:id="" action="ppaction://hlinkshowjump?jump=previousslide"/>
          </p:cNvPr>
          <p:cNvSpPr/>
          <p:nvPr/>
        </p:nvSpPr>
        <p:spPr>
          <a:xfrm rot="657461">
            <a:off x="2555776" y="1484784"/>
            <a:ext cx="6120680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إجابة صحيحة</a:t>
            </a:r>
            <a:endParaRPr lang="he-IL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76672"/>
            <a:ext cx="1296144" cy="20882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4437112"/>
            <a:ext cx="8191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88640"/>
            <a:ext cx="1571625" cy="1476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مستطيل ذو زوايا قطرية مستديرة 14">
            <a:hlinkClick r:id="rId7" action="ppaction://hlinksldjump"/>
          </p:cNvPr>
          <p:cNvSpPr/>
          <p:nvPr/>
        </p:nvSpPr>
        <p:spPr>
          <a:xfrm>
            <a:off x="251520" y="5085184"/>
            <a:ext cx="2808312" cy="122413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العودة إلى المتاهة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 l="2807"/>
          <a:stretch>
            <a:fillRect/>
          </a:stretch>
        </p:blipFill>
        <p:spPr bwMode="auto">
          <a:xfrm>
            <a:off x="3563888" y="3645024"/>
            <a:ext cx="326402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ld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isneywallpaper.info/wp-content/uploads/0615_tarzan_s.jpg"/>
          <p:cNvPicPr>
            <a:picLocks noChangeAspect="1" noChangeArrowheads="1"/>
          </p:cNvPicPr>
          <p:nvPr/>
        </p:nvPicPr>
        <p:blipFill>
          <a:blip r:embed="rId3" cstate="print"/>
          <a:srcRect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مستطيل مستدير الزوايا 9"/>
          <p:cNvSpPr/>
          <p:nvPr/>
        </p:nvSpPr>
        <p:spPr>
          <a:xfrm>
            <a:off x="251520" y="476672"/>
            <a:ext cx="4191000" cy="56166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AE" sz="32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السؤال </a:t>
            </a:r>
            <a:r>
              <a:rPr lang="ar-AE" sz="32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الخامس:</a:t>
            </a:r>
            <a:endParaRPr lang="ar-AE" sz="32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r"/>
            <a:r>
              <a:rPr lang="ar-AE" sz="2800" b="1" dirty="0" err="1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البصيل</a:t>
            </a:r>
            <a:r>
              <a:rPr lang="ar-AE" sz="28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- يزهر في بداية الخريف، يوجد له بصلة كبيرة تحوي مواد غذاء وكمية كبيرة من </a:t>
            </a:r>
            <a:r>
              <a:rPr lang="ar-AE" sz="2800" b="1" dirty="0" err="1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الماء.</a:t>
            </a:r>
            <a:r>
              <a:rPr lang="ar-AE" sz="28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endParaRPr lang="en-US" sz="2800" b="1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r>
              <a:rPr lang="ar-AE" sz="28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طريقة </a:t>
            </a:r>
            <a:r>
              <a:rPr lang="ar-AE" sz="2800" b="1" dirty="0" err="1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التأقلم:</a:t>
            </a:r>
            <a:endParaRPr lang="ar-AE" sz="2800" b="1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2800" b="1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2800" b="1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2800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3200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3200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he-IL" sz="3200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sp>
        <p:nvSpPr>
          <p:cNvPr id="11" name="مستطيل مستدير الزوايا 10">
            <a:hlinkClick r:id="rId4" action="ppaction://hlinksldjump"/>
          </p:cNvPr>
          <p:cNvSpPr/>
          <p:nvPr/>
        </p:nvSpPr>
        <p:spPr>
          <a:xfrm>
            <a:off x="971600" y="3429000"/>
            <a:ext cx="2895600" cy="58444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1.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تقليص إفراز الماء.</a:t>
            </a:r>
            <a:endParaRPr lang="he-IL" sz="3200" dirty="0">
              <a:latin typeface="Traditional Arabic" pitchFamily="18" charset="-78"/>
            </a:endParaRPr>
          </a:p>
        </p:txBody>
      </p:sp>
      <p:sp>
        <p:nvSpPr>
          <p:cNvPr id="12" name="مستطيل مستدير الزوايا 11">
            <a:hlinkClick r:id="rId4" action="ppaction://hlinksldjump"/>
          </p:cNvPr>
          <p:cNvSpPr/>
          <p:nvPr/>
        </p:nvSpPr>
        <p:spPr>
          <a:xfrm>
            <a:off x="395536" y="4293096"/>
            <a:ext cx="3886200" cy="51244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2.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استيعاب أكثر </a:t>
            </a:r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نجاعة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للماء.</a:t>
            </a:r>
            <a:endParaRPr lang="he-IL" sz="3200" dirty="0">
              <a:latin typeface="Traditional Arabic" pitchFamily="18" charset="-78"/>
            </a:endParaRPr>
          </a:p>
        </p:txBody>
      </p:sp>
      <p:sp>
        <p:nvSpPr>
          <p:cNvPr id="13" name="مستطيل مستدير الزوايا 12">
            <a:hlinkClick r:id="rId5" action="ppaction://hlinksldjump"/>
          </p:cNvPr>
          <p:cNvSpPr/>
          <p:nvPr/>
        </p:nvSpPr>
        <p:spPr>
          <a:xfrm>
            <a:off x="971600" y="5085184"/>
            <a:ext cx="2895600" cy="52576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3.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خزن الماء.</a:t>
            </a:r>
            <a:endParaRPr lang="he-IL" sz="3200" dirty="0">
              <a:latin typeface="Traditional Arabic" pitchFamily="18" charset="-78"/>
            </a:endParaRPr>
          </a:p>
        </p:txBody>
      </p:sp>
    </p:spTree>
  </p:cSld>
  <p:clrMapOvr>
    <a:masterClrMapping/>
  </p:clrMapOvr>
  <p:transition>
    <p:push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hlinkClick r:id="" action="ppaction://hlinkshowjump?jump=previous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 مستدير الزوايا 5">
            <a:hlinkClick r:id="" action="ppaction://hlinkshowjump?jump=previousslide"/>
          </p:cNvPr>
          <p:cNvSpPr/>
          <p:nvPr/>
        </p:nvSpPr>
        <p:spPr>
          <a:xfrm rot="657461">
            <a:off x="2555776" y="1484784"/>
            <a:ext cx="6120680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إجابة صحيحة</a:t>
            </a:r>
            <a:endParaRPr lang="he-IL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76672"/>
            <a:ext cx="1296144" cy="20882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4437112"/>
            <a:ext cx="8191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88640"/>
            <a:ext cx="1571625" cy="1476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مستطيل ذو زوايا قطرية مستديرة 14">
            <a:hlinkClick r:id="rId7" action="ppaction://hlinksldjump"/>
          </p:cNvPr>
          <p:cNvSpPr/>
          <p:nvPr/>
        </p:nvSpPr>
        <p:spPr>
          <a:xfrm>
            <a:off x="251520" y="5085184"/>
            <a:ext cx="2808312" cy="122413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العودة إلى المتاهة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3789040"/>
            <a:ext cx="297180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dir="in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isneywallpaper.info/wp-content/uploads/0615_tarzan_s.jpg"/>
          <p:cNvPicPr>
            <a:picLocks noChangeAspect="1" noChangeArrowheads="1"/>
          </p:cNvPicPr>
          <p:nvPr/>
        </p:nvPicPr>
        <p:blipFill>
          <a:blip r:embed="rId3" cstate="print"/>
          <a:srcRect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مستطيل مستدير الزوايا 5"/>
          <p:cNvSpPr/>
          <p:nvPr/>
        </p:nvSpPr>
        <p:spPr>
          <a:xfrm>
            <a:off x="179512" y="332656"/>
            <a:ext cx="4176464" cy="62646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AE" sz="32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السؤال </a:t>
            </a:r>
            <a:r>
              <a:rPr lang="ar-AE" sz="32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السادس:</a:t>
            </a:r>
            <a:endParaRPr lang="ar-AE" sz="32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r"/>
            <a:r>
              <a:rPr lang="ar-AE" sz="2800" b="1" dirty="0" err="1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القندول</a:t>
            </a:r>
            <a:r>
              <a:rPr lang="ar-AE" sz="28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- شجيرة عالية ومنتشرة في </a:t>
            </a:r>
            <a:r>
              <a:rPr lang="ar-AE" sz="2800" b="1" dirty="0" err="1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الحرش</a:t>
            </a:r>
            <a:r>
              <a:rPr lang="ar-AE" sz="28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، يوجد لها أغصان خضراء تنتهي بأشواك طويلة، تتساقط أوراقها في الصيف.</a:t>
            </a:r>
          </a:p>
          <a:p>
            <a:pPr algn="r"/>
            <a:r>
              <a:rPr lang="ar-AE" sz="28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طريقة </a:t>
            </a:r>
            <a:r>
              <a:rPr lang="ar-AE" sz="2800" b="1" dirty="0" err="1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التأقلم:</a:t>
            </a:r>
            <a:endParaRPr lang="ar-AE" sz="2800" b="1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2800" b="1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2800" b="1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2800" b="1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3200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3200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3200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he-IL" sz="3200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sp>
        <p:nvSpPr>
          <p:cNvPr id="7" name="مستطيل مستدير الزوايا 6">
            <a:hlinkClick r:id="rId4" action="ppaction://hlinksldjump"/>
          </p:cNvPr>
          <p:cNvSpPr/>
          <p:nvPr/>
        </p:nvSpPr>
        <p:spPr>
          <a:xfrm>
            <a:off x="755576" y="3429000"/>
            <a:ext cx="2895600" cy="64807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dirty="0" err="1" smtClean="0">
                <a:latin typeface="Traditional Arabic" pitchFamily="18" charset="-78"/>
                <a:cs typeface="Traditional Arabic" pitchFamily="18" charset="-78"/>
              </a:rPr>
              <a:t>1.</a:t>
            </a:r>
            <a:r>
              <a:rPr lang="ar-AE" sz="3600" dirty="0" smtClean="0">
                <a:latin typeface="Traditional Arabic" pitchFamily="18" charset="-78"/>
                <a:cs typeface="Traditional Arabic" pitchFamily="18" charset="-78"/>
              </a:rPr>
              <a:t> تقليص إفراز الماء.</a:t>
            </a:r>
            <a:endParaRPr lang="he-IL" sz="3600" dirty="0">
              <a:latin typeface="Traditional Arabic" pitchFamily="18" charset="-78"/>
            </a:endParaRPr>
          </a:p>
        </p:txBody>
      </p:sp>
      <p:sp>
        <p:nvSpPr>
          <p:cNvPr id="8" name="مستطيل مستدير الزوايا 7">
            <a:hlinkClick r:id="rId5" action="ppaction://hlinksldjump"/>
          </p:cNvPr>
          <p:cNvSpPr/>
          <p:nvPr/>
        </p:nvSpPr>
        <p:spPr>
          <a:xfrm>
            <a:off x="467544" y="4293096"/>
            <a:ext cx="3598168" cy="64807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2.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استيعاب أكثر </a:t>
            </a:r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نجاعة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للماء.</a:t>
            </a:r>
            <a:endParaRPr lang="he-IL" sz="3200" dirty="0">
              <a:latin typeface="Traditional Arabic" pitchFamily="18" charset="-78"/>
            </a:endParaRPr>
          </a:p>
        </p:txBody>
      </p:sp>
      <p:sp>
        <p:nvSpPr>
          <p:cNvPr id="9" name="مستطيل مستدير الزوايا 8">
            <a:hlinkClick r:id="rId5" action="ppaction://hlinksldjump"/>
          </p:cNvPr>
          <p:cNvSpPr/>
          <p:nvPr/>
        </p:nvSpPr>
        <p:spPr>
          <a:xfrm>
            <a:off x="827584" y="5157192"/>
            <a:ext cx="2895600" cy="57606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dirty="0" err="1" smtClean="0">
                <a:latin typeface="Traditional Arabic" pitchFamily="18" charset="-78"/>
                <a:cs typeface="Traditional Arabic" pitchFamily="18" charset="-78"/>
              </a:rPr>
              <a:t>3.</a:t>
            </a:r>
            <a:r>
              <a:rPr lang="ar-AE" sz="3600" dirty="0" smtClean="0">
                <a:latin typeface="Traditional Arabic" pitchFamily="18" charset="-78"/>
                <a:cs typeface="Traditional Arabic" pitchFamily="18" charset="-78"/>
              </a:rPr>
              <a:t> خزن الماء.</a:t>
            </a:r>
            <a:endParaRPr lang="he-IL" sz="3600" dirty="0">
              <a:latin typeface="Traditional Arabic" pitchFamily="18" charset="-78"/>
            </a:endParaRPr>
          </a:p>
        </p:txBody>
      </p:sp>
    </p:spTree>
  </p:cSld>
  <p:clrMapOvr>
    <a:masterClrMapping/>
  </p:clrMapOvr>
  <p:transition>
    <p:strips dir="ru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hlinkClick r:id="" action="ppaction://hlinkshowjump?jump=previous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 مستدير الزوايا 5">
            <a:hlinkClick r:id="" action="ppaction://hlinkshowjump?jump=previousslide"/>
          </p:cNvPr>
          <p:cNvSpPr/>
          <p:nvPr/>
        </p:nvSpPr>
        <p:spPr>
          <a:xfrm rot="657461">
            <a:off x="2555776" y="1484784"/>
            <a:ext cx="6120680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إجابة صحيحة</a:t>
            </a:r>
            <a:endParaRPr lang="he-IL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76672"/>
            <a:ext cx="1296144" cy="20882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4437112"/>
            <a:ext cx="8191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88640"/>
            <a:ext cx="1571625" cy="1476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مستطيل ذو زوايا قطرية مستديرة 14">
            <a:hlinkClick r:id="rId7" action="ppaction://hlinksldjump"/>
          </p:cNvPr>
          <p:cNvSpPr/>
          <p:nvPr/>
        </p:nvSpPr>
        <p:spPr>
          <a:xfrm>
            <a:off x="251520" y="5085184"/>
            <a:ext cx="2808312" cy="122413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العودة إلى المتاهة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3645024"/>
            <a:ext cx="29718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d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isneywallpaper.info/wp-content/uploads/0615_tarzan_s.jpg"/>
          <p:cNvPicPr>
            <a:picLocks noChangeAspect="1" noChangeArrowheads="1"/>
          </p:cNvPicPr>
          <p:nvPr/>
        </p:nvPicPr>
        <p:blipFill>
          <a:blip r:embed="rId3" cstate="print"/>
          <a:srcRect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مستطيل مستدير الزوايا 12"/>
          <p:cNvSpPr/>
          <p:nvPr/>
        </p:nvSpPr>
        <p:spPr>
          <a:xfrm>
            <a:off x="179512" y="685800"/>
            <a:ext cx="4464496" cy="57675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AE" sz="32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السؤال </a:t>
            </a:r>
            <a:r>
              <a:rPr lang="ar-AE" sz="32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السابع:</a:t>
            </a:r>
            <a:endParaRPr lang="ar-AE" sz="32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r"/>
            <a:r>
              <a:rPr lang="ar-AE" sz="32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الزيتون- أوراقها مكسوة بطبقة </a:t>
            </a:r>
            <a:r>
              <a:rPr lang="ar-AE" sz="3200" b="1" dirty="0" err="1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دهنية</a:t>
            </a:r>
            <a:r>
              <a:rPr lang="ar-AE" sz="32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 ولامعة، وفي سطحها </a:t>
            </a:r>
            <a:endParaRPr lang="en-US" sz="3200" b="1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r>
              <a:rPr lang="ar-AE" sz="32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السفلي مكسوة بشعيرات صغيرة وبيضاء.</a:t>
            </a:r>
            <a:endParaRPr lang="en-US" sz="3200" b="1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r>
              <a:rPr lang="ar-AE" sz="32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طريقة </a:t>
            </a:r>
            <a:r>
              <a:rPr lang="ar-AE" sz="3200" b="1" dirty="0" err="1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التأقلم:</a:t>
            </a:r>
            <a:endParaRPr lang="ar-AE" sz="3200" b="1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3200" b="1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3200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3200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3200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he-IL" sz="3200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sp>
        <p:nvSpPr>
          <p:cNvPr id="14" name="مستطيل مستدير الزوايا 13">
            <a:hlinkClick r:id="rId4" action="ppaction://hlinksldjump"/>
          </p:cNvPr>
          <p:cNvSpPr/>
          <p:nvPr/>
        </p:nvSpPr>
        <p:spPr>
          <a:xfrm>
            <a:off x="1043608" y="3861048"/>
            <a:ext cx="2895600" cy="57606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1.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تقليص إفراز الماء.</a:t>
            </a:r>
            <a:endParaRPr lang="he-IL" sz="3200" dirty="0">
              <a:latin typeface="Traditional Arabic" pitchFamily="18" charset="-78"/>
            </a:endParaRPr>
          </a:p>
        </p:txBody>
      </p:sp>
      <p:sp>
        <p:nvSpPr>
          <p:cNvPr id="15" name="مستطيل مستدير الزوايا 14">
            <a:hlinkClick r:id="rId5" action="ppaction://hlinksldjump"/>
          </p:cNvPr>
          <p:cNvSpPr/>
          <p:nvPr/>
        </p:nvSpPr>
        <p:spPr>
          <a:xfrm>
            <a:off x="539552" y="4653136"/>
            <a:ext cx="3886200" cy="64807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2.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استيعاب أكثر </a:t>
            </a:r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نجاعة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للماء.</a:t>
            </a:r>
            <a:endParaRPr lang="he-IL" sz="3200" dirty="0">
              <a:latin typeface="Traditional Arabic" pitchFamily="18" charset="-78"/>
            </a:endParaRPr>
          </a:p>
        </p:txBody>
      </p:sp>
      <p:sp>
        <p:nvSpPr>
          <p:cNvPr id="16" name="مستطيل مستدير الزوايا 15">
            <a:hlinkClick r:id="rId5" action="ppaction://hlinksldjump"/>
          </p:cNvPr>
          <p:cNvSpPr/>
          <p:nvPr/>
        </p:nvSpPr>
        <p:spPr>
          <a:xfrm>
            <a:off x="1115616" y="5445224"/>
            <a:ext cx="2895600" cy="57606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3.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خزن الماء.</a:t>
            </a:r>
            <a:endParaRPr lang="he-IL" sz="3200" dirty="0">
              <a:latin typeface="Traditional Arabic" pitchFamily="18" charset="-78"/>
            </a:endParaRPr>
          </a:p>
        </p:txBody>
      </p:sp>
    </p:spTree>
  </p:cSld>
  <p:clrMapOvr>
    <a:masterClrMapping/>
  </p:clrMapOvr>
  <p:transition>
    <p:plus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encrypted-tbn2.gstatic.com/images?q=tbn:ANd9GcQ7qcYgC0vdLqBv-HjUAUCR_eATZXhF_UPRJAomY07PKacKfvc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مستطيل 9"/>
          <p:cNvSpPr/>
          <p:nvPr/>
        </p:nvSpPr>
        <p:spPr>
          <a:xfrm rot="20478125">
            <a:off x="288263" y="1470655"/>
            <a:ext cx="9413154" cy="144655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أنا أُفكر وأجيب عن الأسئلة!</a:t>
            </a:r>
            <a:endParaRPr lang="he-IL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</a:endParaRPr>
          </a:p>
        </p:txBody>
      </p:sp>
      <p:pic>
        <p:nvPicPr>
          <p:cNvPr id="1027" name="Picture 3" descr="C:\Users\win7\Pictures\depositphotos_5777808-Percentage-Sign---Thinking-Man-and-Percent-Symb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895600"/>
            <a:ext cx="2589163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hlinkClick r:id="" action="ppaction://hlinkshowjump?jump=previous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 مستدير الزوايا 5">
            <a:hlinkClick r:id="" action="ppaction://hlinkshowjump?jump=previousslide"/>
          </p:cNvPr>
          <p:cNvSpPr/>
          <p:nvPr/>
        </p:nvSpPr>
        <p:spPr>
          <a:xfrm rot="657461">
            <a:off x="2555776" y="1484784"/>
            <a:ext cx="6120680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إجابة صحيحة</a:t>
            </a:r>
            <a:endParaRPr lang="he-IL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76672"/>
            <a:ext cx="1296144" cy="20882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4437112"/>
            <a:ext cx="8191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88640"/>
            <a:ext cx="1571625" cy="1476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مستطيل ذو زوايا قطرية مستديرة 14">
            <a:hlinkClick r:id="rId7" action="ppaction://hlinksldjump"/>
          </p:cNvPr>
          <p:cNvSpPr/>
          <p:nvPr/>
        </p:nvSpPr>
        <p:spPr>
          <a:xfrm>
            <a:off x="251520" y="5085184"/>
            <a:ext cx="2808312" cy="122413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العودة إلى المتاهة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9" name="Picture 6" descr="http://4.bp.blogspot.com/_hrfOpYWhmtw/THDRIrtr5sI/AAAAAAAAAKI/BBU4XeR6oLM/s1600/%D7%96%D7%99%D7%AA%D7%99%D7%9D+%D7%99%D7%A9%D7%A8%D7%90%D7%9C%D7%99%D7%9D_resize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3861048"/>
            <a:ext cx="3048001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lu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isneywallpaper.info/wp-content/uploads/0615_tarzan_s.jpg"/>
          <p:cNvPicPr>
            <a:picLocks noChangeAspect="1" noChangeArrowheads="1"/>
          </p:cNvPicPr>
          <p:nvPr/>
        </p:nvPicPr>
        <p:blipFill>
          <a:blip r:embed="rId3" cstate="print"/>
          <a:srcRect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مستطيل مستدير الزوايا 6"/>
          <p:cNvSpPr/>
          <p:nvPr/>
        </p:nvSpPr>
        <p:spPr>
          <a:xfrm>
            <a:off x="179512" y="764704"/>
            <a:ext cx="4104456" cy="52565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ar-AE" sz="32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r"/>
            <a:r>
              <a:rPr lang="ar-AE" sz="32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السؤال </a:t>
            </a:r>
            <a:r>
              <a:rPr lang="ar-AE" sz="32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الثامن:</a:t>
            </a:r>
            <a:endParaRPr lang="ar-AE" sz="32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r"/>
            <a:r>
              <a:rPr lang="ar-AE" sz="32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كيف تؤثر كمية الماء التي في البيئة على تنوع الكائنات الحية التي تعيش </a:t>
            </a:r>
            <a:r>
              <a:rPr lang="ar-AE" sz="3200" b="1" dirty="0" err="1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فيها؟</a:t>
            </a:r>
            <a:r>
              <a:rPr lang="ar-AE" sz="32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algn="r"/>
            <a:endParaRPr lang="ar-AE" sz="3200" b="1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3200" b="1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3200" b="1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3200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3200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3200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he-IL" sz="3200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sp>
        <p:nvSpPr>
          <p:cNvPr id="8" name="مستطيل مستدير الزوايا 7">
            <a:hlinkClick r:id="rId4" action="ppaction://hlinksldjump"/>
          </p:cNvPr>
          <p:cNvSpPr/>
          <p:nvPr/>
        </p:nvSpPr>
        <p:spPr>
          <a:xfrm>
            <a:off x="467544" y="2996952"/>
            <a:ext cx="3543672" cy="122413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600" dirty="0" err="1" smtClean="0">
                <a:latin typeface="Traditional Arabic" pitchFamily="18" charset="-78"/>
                <a:cs typeface="Traditional Arabic" pitchFamily="18" charset="-78"/>
              </a:rPr>
              <a:t>1.</a:t>
            </a:r>
            <a:r>
              <a:rPr lang="ar-AE" sz="3600" dirty="0" smtClean="0">
                <a:latin typeface="Traditional Arabic" pitchFamily="18" charset="-78"/>
                <a:cs typeface="Traditional Arabic" pitchFamily="18" charset="-78"/>
              </a:rPr>
              <a:t> كلما قلت كمية الماء زاد تنوع الأنواع في البيئة.</a:t>
            </a:r>
            <a:endParaRPr lang="he-IL" sz="3600" dirty="0">
              <a:latin typeface="Traditional Arabic" pitchFamily="18" charset="-78"/>
            </a:endParaRPr>
          </a:p>
        </p:txBody>
      </p:sp>
      <p:sp>
        <p:nvSpPr>
          <p:cNvPr id="9" name="مستطيل مستدير الزوايا 8">
            <a:hlinkClick r:id="rId5" action="ppaction://hlinksldjump"/>
          </p:cNvPr>
          <p:cNvSpPr/>
          <p:nvPr/>
        </p:nvSpPr>
        <p:spPr>
          <a:xfrm>
            <a:off x="467544" y="4509120"/>
            <a:ext cx="3547864" cy="115212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AE" sz="3600" dirty="0" err="1" smtClean="0">
                <a:latin typeface="Traditional Arabic" pitchFamily="18" charset="-78"/>
                <a:cs typeface="Traditional Arabic" pitchFamily="18" charset="-78"/>
              </a:rPr>
              <a:t>2.</a:t>
            </a:r>
            <a:r>
              <a:rPr lang="ar-AE" sz="3600" dirty="0" smtClean="0">
                <a:latin typeface="Traditional Arabic" pitchFamily="18" charset="-78"/>
                <a:cs typeface="Traditional Arabic" pitchFamily="18" charset="-78"/>
              </a:rPr>
              <a:t> كلما زادت كمية الماء زاد تنوع الأنواع في البيئة.</a:t>
            </a:r>
            <a:endParaRPr lang="he-IL" sz="3600" dirty="0">
              <a:latin typeface="Traditional Arabic" pitchFamily="18" charset="-78"/>
            </a:endParaRPr>
          </a:p>
        </p:txBody>
      </p:sp>
    </p:spTree>
  </p:cSld>
  <p:clrMapOvr>
    <a:masterClrMapping/>
  </p:clrMapOvr>
  <p:transition>
    <p:strips dir="l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hlinkClick r:id="" action="ppaction://hlinkshowjump?jump=previous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 مستدير الزوايا 5">
            <a:hlinkClick r:id="" action="ppaction://hlinkshowjump?jump=previousslide"/>
          </p:cNvPr>
          <p:cNvSpPr/>
          <p:nvPr/>
        </p:nvSpPr>
        <p:spPr>
          <a:xfrm rot="657461">
            <a:off x="2555776" y="1484784"/>
            <a:ext cx="6120680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إجابة صحيحة</a:t>
            </a:r>
            <a:endParaRPr lang="he-IL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76672"/>
            <a:ext cx="1296144" cy="20882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4437112"/>
            <a:ext cx="8191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88640"/>
            <a:ext cx="1571625" cy="1476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مستطيل ذو زوايا قطرية مستديرة 14">
            <a:hlinkClick r:id="rId7" action="ppaction://hlinksldjump"/>
          </p:cNvPr>
          <p:cNvSpPr/>
          <p:nvPr/>
        </p:nvSpPr>
        <p:spPr>
          <a:xfrm>
            <a:off x="251520" y="5085184"/>
            <a:ext cx="2808312" cy="122413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العودة إلى المتاهة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9" name="Picture 7" descr="C:\Users\win7\Pictures\رحلة الحولة\birds---haim-yaavets_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3645024"/>
            <a:ext cx="3384376" cy="2502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isneywallpaper.info/wp-content/uploads/0615_tarzan_s.jpg"/>
          <p:cNvPicPr>
            <a:picLocks noChangeAspect="1" noChangeArrowheads="1"/>
          </p:cNvPicPr>
          <p:nvPr/>
        </p:nvPicPr>
        <p:blipFill>
          <a:blip r:embed="rId3" cstate="print"/>
          <a:srcRect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مستطيل مستدير الزوايا 5"/>
          <p:cNvSpPr/>
          <p:nvPr/>
        </p:nvSpPr>
        <p:spPr>
          <a:xfrm>
            <a:off x="251520" y="404664"/>
            <a:ext cx="4392488" cy="50405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ar-AE" sz="32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32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32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32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32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r"/>
            <a:r>
              <a:rPr lang="ar-AE" sz="32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السؤال </a:t>
            </a:r>
            <a:r>
              <a:rPr lang="ar-AE" sz="32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التاسع:</a:t>
            </a:r>
            <a:endParaRPr lang="ar-AE" sz="32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r"/>
            <a:r>
              <a:rPr lang="ar-AE" sz="3200" b="1" dirty="0" smtClean="0">
                <a:ln w="50800"/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السلحفاة تعد من الزواحف، وهي لا تعرق وكساء جسمها قاسٍ ومتراص.</a:t>
            </a:r>
            <a:endParaRPr lang="ar-AE" sz="3200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r>
              <a:rPr lang="ar-AE" sz="32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أي نوع تأقلم </a:t>
            </a:r>
            <a:r>
              <a:rPr lang="ar-AE" sz="3200" b="1" dirty="0" err="1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يمثل:</a:t>
            </a:r>
            <a:endParaRPr lang="ar-AE" sz="3200" b="1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3200" b="1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3200" b="1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3200" b="1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3200" b="1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3200" b="1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3200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3200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3200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he-IL" sz="3200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sp>
        <p:nvSpPr>
          <p:cNvPr id="7" name="مستطيل مستدير الزوايا 6">
            <a:hlinkClick r:id="rId4" action="ppaction://hlinksldjump"/>
          </p:cNvPr>
          <p:cNvSpPr/>
          <p:nvPr/>
        </p:nvSpPr>
        <p:spPr>
          <a:xfrm>
            <a:off x="899592" y="4293096"/>
            <a:ext cx="2895600" cy="59925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dirty="0" err="1" smtClean="0">
                <a:latin typeface="Traditional Arabic" pitchFamily="18" charset="-78"/>
                <a:cs typeface="Traditional Arabic" pitchFamily="18" charset="-78"/>
              </a:rPr>
              <a:t>2.</a:t>
            </a:r>
            <a:r>
              <a:rPr lang="ar-AE" sz="3600" dirty="0" smtClean="0">
                <a:latin typeface="Traditional Arabic" pitchFamily="18" charset="-78"/>
                <a:cs typeface="Traditional Arabic" pitchFamily="18" charset="-78"/>
              </a:rPr>
              <a:t> تأقلم بمنى الجسم.</a:t>
            </a:r>
            <a:endParaRPr lang="he-IL" sz="3600" dirty="0">
              <a:latin typeface="Traditional Arabic" pitchFamily="18" charset="-78"/>
            </a:endParaRPr>
          </a:p>
        </p:txBody>
      </p:sp>
      <p:sp>
        <p:nvSpPr>
          <p:cNvPr id="8" name="مستطيل مستدير الزوايا 7">
            <a:hlinkClick r:id="rId5" action="ppaction://hlinksldjump"/>
          </p:cNvPr>
          <p:cNvSpPr/>
          <p:nvPr/>
        </p:nvSpPr>
        <p:spPr>
          <a:xfrm>
            <a:off x="827584" y="3356992"/>
            <a:ext cx="2895600" cy="65794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dirty="0" err="1" smtClean="0">
                <a:latin typeface="Traditional Arabic" pitchFamily="18" charset="-78"/>
                <a:cs typeface="Traditional Arabic" pitchFamily="18" charset="-78"/>
              </a:rPr>
              <a:t>1.</a:t>
            </a:r>
            <a:r>
              <a:rPr lang="ar-AE" sz="3600" dirty="0" smtClean="0">
                <a:latin typeface="Traditional Arabic" pitchFamily="18" charset="-78"/>
                <a:cs typeface="Traditional Arabic" pitchFamily="18" charset="-78"/>
              </a:rPr>
              <a:t> تأقلم بالسلوك.</a:t>
            </a:r>
            <a:endParaRPr lang="he-IL" sz="3600" dirty="0">
              <a:latin typeface="Traditional Arabic" pitchFamily="18" charset="-78"/>
            </a:endParaRPr>
          </a:p>
        </p:txBody>
      </p:sp>
    </p:spTree>
  </p:cSld>
  <p:clrMapOvr>
    <a:masterClrMapping/>
  </p:clrMapOvr>
  <p:transition>
    <p:pull dir="ru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hlinkClick r:id="" action="ppaction://hlinkshowjump?jump=previous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 مستدير الزوايا 5">
            <a:hlinkClick r:id="" action="ppaction://hlinkshowjump?jump=previousslide"/>
          </p:cNvPr>
          <p:cNvSpPr/>
          <p:nvPr/>
        </p:nvSpPr>
        <p:spPr>
          <a:xfrm rot="657461">
            <a:off x="2555776" y="1484784"/>
            <a:ext cx="6120680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إجابة صحيحة</a:t>
            </a:r>
            <a:endParaRPr lang="he-IL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76672"/>
            <a:ext cx="1296144" cy="20882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4437112"/>
            <a:ext cx="8191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88640"/>
            <a:ext cx="1571625" cy="1476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مستطيل ذو زوايا قطرية مستديرة 14">
            <a:hlinkClick r:id="rId7" action="ppaction://hlinksldjump"/>
          </p:cNvPr>
          <p:cNvSpPr/>
          <p:nvPr/>
        </p:nvSpPr>
        <p:spPr>
          <a:xfrm>
            <a:off x="251520" y="5085184"/>
            <a:ext cx="2808312" cy="122413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العودة إلى المتاهة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10" name="Picture 4" descr="http://www.svg-vets.com/images/deserttort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3861048"/>
            <a:ext cx="360040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2474" name="Picture 10" descr="http://www.kidsplanet.org/wol/graphics/bunn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633864"/>
            <a:ext cx="2016224" cy="1224136"/>
          </a:xfrm>
          <a:prstGeom prst="rect">
            <a:avLst/>
          </a:prstGeom>
          <a:noFill/>
        </p:spPr>
      </p:pic>
      <p:pic>
        <p:nvPicPr>
          <p:cNvPr id="62478" name="Picture 14" descr="http://www.kidsplanet.org/wol/graphics/spidercrossin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373216"/>
            <a:ext cx="6657925" cy="440534"/>
          </a:xfrm>
          <a:prstGeom prst="rect">
            <a:avLst/>
          </a:prstGeom>
          <a:noFill/>
        </p:spPr>
      </p:pic>
      <p:pic>
        <p:nvPicPr>
          <p:cNvPr id="62482" name="Picture 18" descr="http://www.kidsplanet.org/wol/graphics/grasscreature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05500"/>
            <a:ext cx="8964488" cy="952500"/>
          </a:xfrm>
          <a:prstGeom prst="rect">
            <a:avLst/>
          </a:prstGeom>
          <a:noFill/>
        </p:spPr>
      </p:pic>
      <p:pic>
        <p:nvPicPr>
          <p:cNvPr id="62490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85184"/>
            <a:ext cx="13430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8" name="Picture 24" descr="http://www.kidsplanet.org/wol/graphics/flow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221088"/>
            <a:ext cx="952500" cy="1170062"/>
          </a:xfrm>
          <a:prstGeom prst="rect">
            <a:avLst/>
          </a:prstGeom>
          <a:noFill/>
        </p:spPr>
      </p:pic>
      <p:pic>
        <p:nvPicPr>
          <p:cNvPr id="62491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4581128"/>
            <a:ext cx="3347864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5085184"/>
            <a:ext cx="151216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581128"/>
            <a:ext cx="13430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4" name="Picture 20" descr="http://www.kidsplanet.org/wol/graphics/blueflow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00" y="5517232"/>
            <a:ext cx="1143000" cy="1340768"/>
          </a:xfrm>
          <a:prstGeom prst="rect">
            <a:avLst/>
          </a:prstGeom>
          <a:noFill/>
        </p:spPr>
      </p:pic>
      <p:pic>
        <p:nvPicPr>
          <p:cNvPr id="21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5013176"/>
            <a:ext cx="13430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5157192"/>
            <a:ext cx="1343025" cy="39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581128"/>
            <a:ext cx="13430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00" name="Picture 36" descr="http://www.kidsplanet.org/wol/graphics/squirellbs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3717032"/>
            <a:ext cx="1333500" cy="1136526"/>
          </a:xfrm>
          <a:prstGeom prst="rect">
            <a:avLst/>
          </a:prstGeom>
          <a:noFill/>
        </p:spPr>
      </p:pic>
      <p:pic>
        <p:nvPicPr>
          <p:cNvPr id="62470" name="Picture 6" descr="http://www.kidsplanet.org/wol/graphics/snarlingfox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944" y="5301208"/>
            <a:ext cx="2295525" cy="1323975"/>
          </a:xfrm>
          <a:prstGeom prst="rect">
            <a:avLst/>
          </a:prstGeom>
          <a:noFill/>
        </p:spPr>
      </p:pic>
      <p:sp>
        <p:nvSpPr>
          <p:cNvPr id="38" name="سحابة 37"/>
          <p:cNvSpPr/>
          <p:nvPr/>
        </p:nvSpPr>
        <p:spPr>
          <a:xfrm>
            <a:off x="6444208" y="0"/>
            <a:ext cx="1440160" cy="69269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مستطيل 45"/>
          <p:cNvSpPr/>
          <p:nvPr/>
        </p:nvSpPr>
        <p:spPr>
          <a:xfrm>
            <a:off x="-612576" y="-315416"/>
            <a:ext cx="10441160" cy="18722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5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76456" y="2060848"/>
            <a:ext cx="467544" cy="47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سحابة 42"/>
          <p:cNvSpPr/>
          <p:nvPr/>
        </p:nvSpPr>
        <p:spPr>
          <a:xfrm>
            <a:off x="-252536" y="0"/>
            <a:ext cx="1440160" cy="69269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سحابة 33"/>
          <p:cNvSpPr/>
          <p:nvPr/>
        </p:nvSpPr>
        <p:spPr>
          <a:xfrm>
            <a:off x="1547664" y="0"/>
            <a:ext cx="1440160" cy="69269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سحابة 34"/>
          <p:cNvSpPr/>
          <p:nvPr/>
        </p:nvSpPr>
        <p:spPr>
          <a:xfrm>
            <a:off x="2699792" y="0"/>
            <a:ext cx="1440160" cy="69269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سحابة 35"/>
          <p:cNvSpPr/>
          <p:nvPr/>
        </p:nvSpPr>
        <p:spPr>
          <a:xfrm>
            <a:off x="3707904" y="0"/>
            <a:ext cx="1440160" cy="69269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سحابة 36"/>
          <p:cNvSpPr/>
          <p:nvPr/>
        </p:nvSpPr>
        <p:spPr>
          <a:xfrm>
            <a:off x="4860032" y="0"/>
            <a:ext cx="1440160" cy="69269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سحابة 38"/>
          <p:cNvSpPr/>
          <p:nvPr/>
        </p:nvSpPr>
        <p:spPr>
          <a:xfrm>
            <a:off x="5868144" y="0"/>
            <a:ext cx="1440160" cy="69269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سحابة 39"/>
          <p:cNvSpPr/>
          <p:nvPr/>
        </p:nvSpPr>
        <p:spPr>
          <a:xfrm>
            <a:off x="7236296" y="0"/>
            <a:ext cx="1440160" cy="69269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سحابة 40"/>
          <p:cNvSpPr/>
          <p:nvPr/>
        </p:nvSpPr>
        <p:spPr>
          <a:xfrm>
            <a:off x="7703840" y="0"/>
            <a:ext cx="1440160" cy="69269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سحابة 41"/>
          <p:cNvSpPr/>
          <p:nvPr/>
        </p:nvSpPr>
        <p:spPr>
          <a:xfrm>
            <a:off x="611560" y="0"/>
            <a:ext cx="1440160" cy="69269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سحابة 46"/>
          <p:cNvSpPr/>
          <p:nvPr/>
        </p:nvSpPr>
        <p:spPr>
          <a:xfrm>
            <a:off x="-180528" y="476672"/>
            <a:ext cx="1440160" cy="69269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2496" name="Picture 32" descr="http://www.kidsplanet.org/wol/graphics/sun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9592" y="0"/>
            <a:ext cx="1368152" cy="1340768"/>
          </a:xfrm>
          <a:prstGeom prst="rect">
            <a:avLst/>
          </a:prstGeom>
          <a:noFill/>
        </p:spPr>
      </p:pic>
      <p:pic>
        <p:nvPicPr>
          <p:cNvPr id="50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2924944"/>
            <a:ext cx="13430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06" name="Picture 42" descr="http://www.kidsplanet.org/wol/graphics/treeslife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88224" y="1124744"/>
            <a:ext cx="2790825" cy="3752851"/>
          </a:xfrm>
          <a:prstGeom prst="rect">
            <a:avLst/>
          </a:prstGeom>
          <a:noFill/>
        </p:spPr>
      </p:pic>
      <p:pic>
        <p:nvPicPr>
          <p:cNvPr id="62504" name="Picture 40" descr="http://www.kidsplanet.org/wol/graphics/deereating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43608" y="3573016"/>
            <a:ext cx="2088232" cy="1732409"/>
          </a:xfrm>
          <a:prstGeom prst="rect">
            <a:avLst/>
          </a:prstGeom>
          <a:noFill/>
        </p:spPr>
      </p:pic>
      <p:pic>
        <p:nvPicPr>
          <p:cNvPr id="53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996952"/>
            <a:ext cx="13430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Picture 8" descr="http://www.kidsplanet.org/wol/graphics/spiderjump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5576" y="1988840"/>
            <a:ext cx="609600" cy="1728192"/>
          </a:xfrm>
          <a:prstGeom prst="rect">
            <a:avLst/>
          </a:prstGeom>
          <a:noFill/>
        </p:spPr>
      </p:pic>
      <p:pic>
        <p:nvPicPr>
          <p:cNvPr id="54" name="Picture 20" descr="http://www.kidsplanet.org/wol/graphics/blueflow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3933056"/>
            <a:ext cx="710952" cy="1043187"/>
          </a:xfrm>
          <a:prstGeom prst="rect">
            <a:avLst/>
          </a:prstGeom>
          <a:noFill/>
        </p:spPr>
      </p:pic>
      <p:pic>
        <p:nvPicPr>
          <p:cNvPr id="62508" name="Picture 44" descr="http://www.kidsplanet.org/wol/graphics/trees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7584" y="1340768"/>
            <a:ext cx="4248472" cy="1728192"/>
          </a:xfrm>
          <a:prstGeom prst="rect">
            <a:avLst/>
          </a:prstGeom>
          <a:noFill/>
        </p:spPr>
      </p:pic>
      <p:pic>
        <p:nvPicPr>
          <p:cNvPr id="62493" name="Picture 29" descr="http://www.kidsplanet.org/wol/graphics/herbivores2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139952" y="980728"/>
            <a:ext cx="2857500" cy="2571751"/>
          </a:xfrm>
          <a:prstGeom prst="rect">
            <a:avLst/>
          </a:prstGeom>
          <a:noFill/>
        </p:spPr>
      </p:pic>
      <p:pic>
        <p:nvPicPr>
          <p:cNvPr id="62466" name="Picture 2" descr="http://www.kidsplanet.org/wol/graphics/bird.gif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1556792"/>
            <a:ext cx="1619672" cy="1872208"/>
          </a:xfrm>
          <a:prstGeom prst="rect">
            <a:avLst/>
          </a:prstGeom>
          <a:noFill/>
        </p:spPr>
      </p:pic>
      <p:pic>
        <p:nvPicPr>
          <p:cNvPr id="51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2996952"/>
            <a:ext cx="13430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2996952"/>
            <a:ext cx="13430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996952"/>
            <a:ext cx="13430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مستطيل 56"/>
          <p:cNvSpPr/>
          <p:nvPr/>
        </p:nvSpPr>
        <p:spPr>
          <a:xfrm rot="20280966">
            <a:off x="745862" y="2496804"/>
            <a:ext cx="6051061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أحسنتم لقد نجحتم</a:t>
            </a:r>
            <a:endParaRPr lang="ar-SA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9" descr="http://www.kidsplanet.org/wol/graphics/herbivores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5652120" cy="3573016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467544" y="404664"/>
            <a:ext cx="8352928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ساعدوا </a:t>
            </a:r>
            <a:r>
              <a:rPr lang="ar-AE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طرزان</a:t>
            </a:r>
            <a:r>
              <a:rPr lang="ar-AE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 لإخراج الحيوانات من القفص وإعادتها إلى </a:t>
            </a:r>
            <a:r>
              <a:rPr lang="ar-AE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الغابة!!</a:t>
            </a:r>
            <a:r>
              <a:rPr lang="ar-AE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 </a:t>
            </a:r>
            <a:endParaRPr lang="ar-S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sp>
        <p:nvSpPr>
          <p:cNvPr id="5" name="مستطيل 4">
            <a:hlinkClick r:id="" action="ppaction://hlinkshowjump?jump=nextslide"/>
          </p:cNvPr>
          <p:cNvSpPr/>
          <p:nvPr/>
        </p:nvSpPr>
        <p:spPr>
          <a:xfrm>
            <a:off x="6444208" y="5733256"/>
            <a:ext cx="1997662" cy="92333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</a:t>
            </a:r>
            <a:r>
              <a:rPr lang="ar-AE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بدأ اللعبة</a:t>
            </a:r>
            <a:endParaRPr lang="ar-S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 flipV="1">
            <a:off x="0" y="3212976"/>
            <a:ext cx="5436096" cy="7200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 flipV="1">
            <a:off x="5436096" y="3212976"/>
            <a:ext cx="72008" cy="36450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>
            <a:off x="0" y="6858000"/>
            <a:ext cx="558011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>
            <a:off x="0" y="3284984"/>
            <a:ext cx="0" cy="357301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>
            <a:off x="5004048" y="3212976"/>
            <a:ext cx="72008" cy="3645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1"/>
          <p:cNvCxnSpPr/>
          <p:nvPr/>
        </p:nvCxnSpPr>
        <p:spPr>
          <a:xfrm>
            <a:off x="4427984" y="3212976"/>
            <a:ext cx="72008" cy="3645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>
            <a:off x="4716016" y="3212976"/>
            <a:ext cx="72008" cy="3645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/>
          <p:cNvCxnSpPr/>
          <p:nvPr/>
        </p:nvCxnSpPr>
        <p:spPr>
          <a:xfrm>
            <a:off x="4139952" y="3212976"/>
            <a:ext cx="72008" cy="3645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>
            <a:off x="3923928" y="3212976"/>
            <a:ext cx="72008" cy="3645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>
            <a:off x="3707904" y="3212976"/>
            <a:ext cx="72008" cy="3645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>
            <a:off x="3419872" y="3212976"/>
            <a:ext cx="72008" cy="3645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مستقيم 27"/>
          <p:cNvCxnSpPr/>
          <p:nvPr/>
        </p:nvCxnSpPr>
        <p:spPr>
          <a:xfrm>
            <a:off x="3059832" y="3212976"/>
            <a:ext cx="72008" cy="3645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>
            <a:off x="2699792" y="3212976"/>
            <a:ext cx="72008" cy="3645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مستقيم 29"/>
          <p:cNvCxnSpPr/>
          <p:nvPr/>
        </p:nvCxnSpPr>
        <p:spPr>
          <a:xfrm>
            <a:off x="2411760" y="3212976"/>
            <a:ext cx="72008" cy="3645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30"/>
          <p:cNvCxnSpPr/>
          <p:nvPr/>
        </p:nvCxnSpPr>
        <p:spPr>
          <a:xfrm>
            <a:off x="2123728" y="3212976"/>
            <a:ext cx="72008" cy="3645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مستقيم 31"/>
          <p:cNvCxnSpPr/>
          <p:nvPr/>
        </p:nvCxnSpPr>
        <p:spPr>
          <a:xfrm>
            <a:off x="1835696" y="3212976"/>
            <a:ext cx="72008" cy="3645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/>
          <p:cNvCxnSpPr/>
          <p:nvPr/>
        </p:nvCxnSpPr>
        <p:spPr>
          <a:xfrm>
            <a:off x="1547664" y="3212976"/>
            <a:ext cx="72008" cy="3645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>
            <a:off x="1331640" y="3212976"/>
            <a:ext cx="72008" cy="3645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>
            <a:off x="1043608" y="3212976"/>
            <a:ext cx="72008" cy="3645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>
            <a:off x="755576" y="3212976"/>
            <a:ext cx="72008" cy="3645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>
            <a:off x="467544" y="3212976"/>
            <a:ext cx="72008" cy="3645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ستقيم 37"/>
          <p:cNvCxnSpPr/>
          <p:nvPr/>
        </p:nvCxnSpPr>
        <p:spPr>
          <a:xfrm>
            <a:off x="251520" y="3212976"/>
            <a:ext cx="72008" cy="3645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 flipH="1">
            <a:off x="0" y="3645024"/>
            <a:ext cx="5436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41"/>
          <p:cNvCxnSpPr/>
          <p:nvPr/>
        </p:nvCxnSpPr>
        <p:spPr>
          <a:xfrm flipH="1">
            <a:off x="0" y="4149080"/>
            <a:ext cx="5436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/>
          <p:cNvCxnSpPr/>
          <p:nvPr/>
        </p:nvCxnSpPr>
        <p:spPr>
          <a:xfrm flipH="1">
            <a:off x="0" y="4509120"/>
            <a:ext cx="5436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/>
          <p:cNvCxnSpPr/>
          <p:nvPr/>
        </p:nvCxnSpPr>
        <p:spPr>
          <a:xfrm flipH="1">
            <a:off x="0" y="4797152"/>
            <a:ext cx="5436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مستقيم 44"/>
          <p:cNvCxnSpPr/>
          <p:nvPr/>
        </p:nvCxnSpPr>
        <p:spPr>
          <a:xfrm flipH="1">
            <a:off x="0" y="5085184"/>
            <a:ext cx="5436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/>
          <p:cNvCxnSpPr/>
          <p:nvPr/>
        </p:nvCxnSpPr>
        <p:spPr>
          <a:xfrm flipH="1">
            <a:off x="0" y="5373216"/>
            <a:ext cx="5436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مستقيم 46"/>
          <p:cNvCxnSpPr/>
          <p:nvPr/>
        </p:nvCxnSpPr>
        <p:spPr>
          <a:xfrm flipH="1">
            <a:off x="0" y="5733256"/>
            <a:ext cx="5436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شكل حر 49"/>
          <p:cNvSpPr/>
          <p:nvPr/>
        </p:nvSpPr>
        <p:spPr>
          <a:xfrm>
            <a:off x="3563888" y="5661248"/>
            <a:ext cx="2113280" cy="381000"/>
          </a:xfrm>
          <a:custGeom>
            <a:avLst/>
            <a:gdLst>
              <a:gd name="connsiteX0" fmla="*/ 1836420 w 2113280"/>
              <a:gd name="connsiteY0" fmla="*/ 314960 h 381000"/>
              <a:gd name="connsiteX1" fmla="*/ 144780 w 2113280"/>
              <a:gd name="connsiteY1" fmla="*/ 330200 h 381000"/>
              <a:gd name="connsiteX2" fmla="*/ 967740 w 2113280"/>
              <a:gd name="connsiteY2" fmla="*/ 10160 h 381000"/>
              <a:gd name="connsiteX3" fmla="*/ 1805940 w 2113280"/>
              <a:gd name="connsiteY3" fmla="*/ 269240 h 381000"/>
              <a:gd name="connsiteX4" fmla="*/ 1836420 w 2113280"/>
              <a:gd name="connsiteY4" fmla="*/ 31496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3280" h="381000">
                <a:moveTo>
                  <a:pt x="1836420" y="314960"/>
                </a:moveTo>
                <a:cubicBezTo>
                  <a:pt x="1559560" y="325120"/>
                  <a:pt x="289560" y="381000"/>
                  <a:pt x="144780" y="330200"/>
                </a:cubicBezTo>
                <a:cubicBezTo>
                  <a:pt x="0" y="279400"/>
                  <a:pt x="690880" y="20320"/>
                  <a:pt x="967740" y="10160"/>
                </a:cubicBezTo>
                <a:cubicBezTo>
                  <a:pt x="1244600" y="0"/>
                  <a:pt x="1668780" y="220980"/>
                  <a:pt x="1805940" y="269240"/>
                </a:cubicBezTo>
                <a:cubicBezTo>
                  <a:pt x="1943100" y="317500"/>
                  <a:pt x="2113280" y="304800"/>
                  <a:pt x="1836420" y="31496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8" name="رابط مستقيم 47"/>
          <p:cNvCxnSpPr/>
          <p:nvPr/>
        </p:nvCxnSpPr>
        <p:spPr>
          <a:xfrm flipH="1">
            <a:off x="0" y="6165304"/>
            <a:ext cx="5436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رابط مستقيم 51"/>
          <p:cNvCxnSpPr>
            <a:stCxn id="50" idx="1"/>
          </p:cNvCxnSpPr>
          <p:nvPr/>
        </p:nvCxnSpPr>
        <p:spPr>
          <a:xfrm>
            <a:off x="3708668" y="5991448"/>
            <a:ext cx="71244" cy="86655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مستقيم 53"/>
          <p:cNvCxnSpPr>
            <a:stCxn id="50" idx="3"/>
          </p:cNvCxnSpPr>
          <p:nvPr/>
        </p:nvCxnSpPr>
        <p:spPr>
          <a:xfrm flipH="1">
            <a:off x="5364088" y="5930488"/>
            <a:ext cx="5740" cy="9275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مستقيم 57"/>
          <p:cNvCxnSpPr/>
          <p:nvPr/>
        </p:nvCxnSpPr>
        <p:spPr>
          <a:xfrm flipV="1">
            <a:off x="0" y="2852936"/>
            <a:ext cx="1835696" cy="4320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رابط مستقيم 58"/>
          <p:cNvCxnSpPr/>
          <p:nvPr/>
        </p:nvCxnSpPr>
        <p:spPr>
          <a:xfrm>
            <a:off x="1835696" y="2852936"/>
            <a:ext cx="38164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شكل بيضاوي 62"/>
          <p:cNvSpPr/>
          <p:nvPr/>
        </p:nvSpPr>
        <p:spPr>
          <a:xfrm>
            <a:off x="3779912" y="6453336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68" name="رابط مستقيم 67"/>
          <p:cNvCxnSpPr/>
          <p:nvPr/>
        </p:nvCxnSpPr>
        <p:spPr>
          <a:xfrm flipV="1">
            <a:off x="5436096" y="2852936"/>
            <a:ext cx="216024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رابط مستقيم 71"/>
          <p:cNvCxnSpPr/>
          <p:nvPr/>
        </p:nvCxnSpPr>
        <p:spPr>
          <a:xfrm>
            <a:off x="5652120" y="2852936"/>
            <a:ext cx="72008" cy="36724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رابط مستقيم 73"/>
          <p:cNvCxnSpPr/>
          <p:nvPr/>
        </p:nvCxnSpPr>
        <p:spPr>
          <a:xfrm flipV="1">
            <a:off x="5580112" y="6525344"/>
            <a:ext cx="144016" cy="3326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رابط مستقيم 82"/>
          <p:cNvCxnSpPr/>
          <p:nvPr/>
        </p:nvCxnSpPr>
        <p:spPr>
          <a:xfrm flipV="1">
            <a:off x="5004048" y="2852936"/>
            <a:ext cx="288032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رابط مستقيم 84"/>
          <p:cNvCxnSpPr/>
          <p:nvPr/>
        </p:nvCxnSpPr>
        <p:spPr>
          <a:xfrm flipV="1">
            <a:off x="4716016" y="2852936"/>
            <a:ext cx="288032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رابط مستقيم 85"/>
          <p:cNvCxnSpPr/>
          <p:nvPr/>
        </p:nvCxnSpPr>
        <p:spPr>
          <a:xfrm flipV="1">
            <a:off x="4427984" y="2852936"/>
            <a:ext cx="288032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رابط مستقيم 86"/>
          <p:cNvCxnSpPr/>
          <p:nvPr/>
        </p:nvCxnSpPr>
        <p:spPr>
          <a:xfrm flipV="1">
            <a:off x="4139952" y="2852936"/>
            <a:ext cx="288032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رابط مستقيم 87"/>
          <p:cNvCxnSpPr/>
          <p:nvPr/>
        </p:nvCxnSpPr>
        <p:spPr>
          <a:xfrm flipV="1">
            <a:off x="3923928" y="2852936"/>
            <a:ext cx="288032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رابط مستقيم 88"/>
          <p:cNvCxnSpPr/>
          <p:nvPr/>
        </p:nvCxnSpPr>
        <p:spPr>
          <a:xfrm flipV="1">
            <a:off x="3707904" y="2852936"/>
            <a:ext cx="288032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رابط مستقيم 89"/>
          <p:cNvCxnSpPr/>
          <p:nvPr/>
        </p:nvCxnSpPr>
        <p:spPr>
          <a:xfrm flipV="1">
            <a:off x="3419872" y="2852936"/>
            <a:ext cx="288032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رابط مستقيم 90"/>
          <p:cNvCxnSpPr/>
          <p:nvPr/>
        </p:nvCxnSpPr>
        <p:spPr>
          <a:xfrm flipV="1">
            <a:off x="3059832" y="2852936"/>
            <a:ext cx="288032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رابط مستقيم 91"/>
          <p:cNvCxnSpPr/>
          <p:nvPr/>
        </p:nvCxnSpPr>
        <p:spPr>
          <a:xfrm flipV="1">
            <a:off x="2771800" y="2852936"/>
            <a:ext cx="288032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رابط مستقيم 92"/>
          <p:cNvCxnSpPr/>
          <p:nvPr/>
        </p:nvCxnSpPr>
        <p:spPr>
          <a:xfrm flipV="1">
            <a:off x="2411760" y="2852936"/>
            <a:ext cx="288032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رابط مستقيم 93"/>
          <p:cNvCxnSpPr/>
          <p:nvPr/>
        </p:nvCxnSpPr>
        <p:spPr>
          <a:xfrm flipV="1">
            <a:off x="2123728" y="2852936"/>
            <a:ext cx="288032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رابط مستقيم 94"/>
          <p:cNvCxnSpPr/>
          <p:nvPr/>
        </p:nvCxnSpPr>
        <p:spPr>
          <a:xfrm flipV="1">
            <a:off x="1763688" y="2852936"/>
            <a:ext cx="36004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رابط مستقيم 96"/>
          <p:cNvCxnSpPr/>
          <p:nvPr/>
        </p:nvCxnSpPr>
        <p:spPr>
          <a:xfrm flipV="1">
            <a:off x="1547664" y="2852936"/>
            <a:ext cx="432048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رابط مستقيم 100"/>
          <p:cNvCxnSpPr/>
          <p:nvPr/>
        </p:nvCxnSpPr>
        <p:spPr>
          <a:xfrm flipV="1">
            <a:off x="1331640" y="2924944"/>
            <a:ext cx="288032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رابط مستقيم 102"/>
          <p:cNvCxnSpPr/>
          <p:nvPr/>
        </p:nvCxnSpPr>
        <p:spPr>
          <a:xfrm flipV="1">
            <a:off x="971600" y="2924944"/>
            <a:ext cx="36004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رابط مستقيم 105"/>
          <p:cNvCxnSpPr/>
          <p:nvPr/>
        </p:nvCxnSpPr>
        <p:spPr>
          <a:xfrm>
            <a:off x="827584" y="3068960"/>
            <a:ext cx="47525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رابط مستقيم 107"/>
          <p:cNvCxnSpPr/>
          <p:nvPr/>
        </p:nvCxnSpPr>
        <p:spPr>
          <a:xfrm>
            <a:off x="1619672" y="2924944"/>
            <a:ext cx="40324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رابط مستقيم 109"/>
          <p:cNvCxnSpPr/>
          <p:nvPr/>
        </p:nvCxnSpPr>
        <p:spPr>
          <a:xfrm>
            <a:off x="5580112" y="3068960"/>
            <a:ext cx="72008" cy="3600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Picture 46" descr="http://www.disneysonglyrics.com/wp-content/uploads/2011/08/Tarzan.jpg"/>
          <p:cNvPicPr>
            <a:picLocks noChangeAspect="1" noChangeArrowheads="1"/>
          </p:cNvPicPr>
          <p:nvPr/>
        </p:nvPicPr>
        <p:blipFill>
          <a:blip r:embed="rId3" cstate="print"/>
          <a:srcRect b="3926"/>
          <a:stretch>
            <a:fillRect/>
          </a:stretch>
        </p:blipFill>
        <p:spPr bwMode="auto">
          <a:xfrm>
            <a:off x="5868144" y="2276872"/>
            <a:ext cx="3024336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4526" name="Picture 14" descr="http://www.funnygamezone.com/uploads/icons/tarzan-jungle-jump-icon-1-kcman0y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190770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hlinkHover r:id="" action="ppaction://hlinkshowjump?jump=nex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مستطيل 4"/>
          <p:cNvSpPr/>
          <p:nvPr/>
        </p:nvSpPr>
        <p:spPr>
          <a:xfrm>
            <a:off x="5436096" y="6021288"/>
            <a:ext cx="3240360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مستطيل 6"/>
          <p:cNvSpPr/>
          <p:nvPr/>
        </p:nvSpPr>
        <p:spPr>
          <a:xfrm>
            <a:off x="4499992" y="2348880"/>
            <a:ext cx="864096" cy="302433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مستطيل 7"/>
          <p:cNvSpPr/>
          <p:nvPr/>
        </p:nvSpPr>
        <p:spPr>
          <a:xfrm>
            <a:off x="1547664" y="1772816"/>
            <a:ext cx="7416824" cy="57606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مستطيل 8"/>
          <p:cNvSpPr/>
          <p:nvPr/>
        </p:nvSpPr>
        <p:spPr>
          <a:xfrm>
            <a:off x="1547664" y="2348880"/>
            <a:ext cx="648072" cy="230425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مستطيل 9">
            <a:hlinkHover r:id="" action="ppaction://hlinkshowjump?jump=nextslide"/>
          </p:cNvPr>
          <p:cNvSpPr/>
          <p:nvPr/>
        </p:nvSpPr>
        <p:spPr>
          <a:xfrm>
            <a:off x="1259632" y="3717032"/>
            <a:ext cx="1296144" cy="2160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مستطيل 12">
            <a:hlinkClick r:id="rId3" action="ppaction://hlinksldjump"/>
          </p:cNvPr>
          <p:cNvSpPr/>
          <p:nvPr/>
        </p:nvSpPr>
        <p:spPr>
          <a:xfrm>
            <a:off x="1475656" y="4581128"/>
            <a:ext cx="792088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finish</a:t>
            </a:r>
            <a:endParaRPr lang="he-IL" dirty="0"/>
          </a:p>
        </p:txBody>
      </p:sp>
      <p:sp>
        <p:nvSpPr>
          <p:cNvPr id="15" name="متقاطع 14">
            <a:hlinkHover r:id="" action="ppaction://hlinkshowjump?jump=nextslide"/>
          </p:cNvPr>
          <p:cNvSpPr/>
          <p:nvPr/>
        </p:nvSpPr>
        <p:spPr>
          <a:xfrm>
            <a:off x="4427984" y="2708920"/>
            <a:ext cx="1008112" cy="1008112"/>
          </a:xfrm>
          <a:prstGeom prst="plus">
            <a:avLst>
              <a:gd name="adj" fmla="val 4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/>
          </a:p>
        </p:txBody>
      </p:sp>
      <p:sp>
        <p:nvSpPr>
          <p:cNvPr id="16" name="مستطيل 15">
            <a:hlinkHover r:id="" action="ppaction://hlinkshowjump?jump=nextslide"/>
          </p:cNvPr>
          <p:cNvSpPr/>
          <p:nvPr/>
        </p:nvSpPr>
        <p:spPr>
          <a:xfrm>
            <a:off x="2483768" y="1124744"/>
            <a:ext cx="720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مستطيل 20">
            <a:hlinkClick r:id="" action="ppaction://hlinkshowjump?jump=nextslide"/>
          </p:cNvPr>
          <p:cNvSpPr/>
          <p:nvPr/>
        </p:nvSpPr>
        <p:spPr>
          <a:xfrm>
            <a:off x="2987824" y="1124744"/>
            <a:ext cx="720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مستطيل 21">
            <a:hlinkHover r:id="" action="ppaction://hlinkshowjump?jump=nextslide"/>
          </p:cNvPr>
          <p:cNvSpPr/>
          <p:nvPr/>
        </p:nvSpPr>
        <p:spPr>
          <a:xfrm>
            <a:off x="3491880" y="1124744"/>
            <a:ext cx="720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مستطيل 22">
            <a:hlinkHover r:id="" action="ppaction://hlinkshowjump?jump=nextslide"/>
          </p:cNvPr>
          <p:cNvSpPr/>
          <p:nvPr/>
        </p:nvSpPr>
        <p:spPr>
          <a:xfrm>
            <a:off x="4067944" y="1124744"/>
            <a:ext cx="720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مستطيل 16"/>
          <p:cNvSpPr/>
          <p:nvPr/>
        </p:nvSpPr>
        <p:spPr>
          <a:xfrm>
            <a:off x="4572000" y="6021288"/>
            <a:ext cx="864096" cy="8367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8" name="Picture 2" descr="http://images6.fanpop.com/image/photos/32100000/Walt-Disney-Wallpapers-Tarzan-walt-disney-characters-32101716-5000-2813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6021288"/>
            <a:ext cx="1008112" cy="836712"/>
          </a:xfrm>
          <a:prstGeom prst="rect">
            <a:avLst/>
          </a:prstGeom>
          <a:noFill/>
        </p:spPr>
      </p:pic>
      <p:pic>
        <p:nvPicPr>
          <p:cNvPr id="63490" name="Picture 2" descr="http://www.kidsplanet.org/wol/graphics/allanimal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5013176"/>
            <a:ext cx="1854374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6" descr="http://www.kidsplanet.org/wol/graphics/snarlingfox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00392" y="1700808"/>
            <a:ext cx="746845" cy="576064"/>
          </a:xfrm>
          <a:prstGeom prst="rect">
            <a:avLst/>
          </a:prstGeom>
          <a:noFill/>
        </p:spPr>
      </p:pic>
      <p:pic>
        <p:nvPicPr>
          <p:cNvPr id="62466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6016" y="4653136"/>
            <a:ext cx="52387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مستطيل 25"/>
          <p:cNvSpPr/>
          <p:nvPr/>
        </p:nvSpPr>
        <p:spPr>
          <a:xfrm rot="5400000">
            <a:off x="7020272" y="4437112"/>
            <a:ext cx="266429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" name="Picture 36" descr="http://www.kidsplanet.org/wol/graphics/squirellbs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08304" y="5949280"/>
            <a:ext cx="792088" cy="648072"/>
          </a:xfrm>
          <a:prstGeom prst="rect">
            <a:avLst/>
          </a:prstGeom>
          <a:noFill/>
        </p:spPr>
      </p:pic>
      <p:sp>
        <p:nvSpPr>
          <p:cNvPr id="27" name="مستطيل 26"/>
          <p:cNvSpPr/>
          <p:nvPr/>
        </p:nvSpPr>
        <p:spPr>
          <a:xfrm>
            <a:off x="6732240" y="3429000"/>
            <a:ext cx="194421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مستطيل 29"/>
          <p:cNvSpPr/>
          <p:nvPr/>
        </p:nvSpPr>
        <p:spPr>
          <a:xfrm rot="16200000">
            <a:off x="7992380" y="800708"/>
            <a:ext cx="1368152" cy="57606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مستطيل 27"/>
          <p:cNvSpPr/>
          <p:nvPr/>
        </p:nvSpPr>
        <p:spPr>
          <a:xfrm rot="16200000">
            <a:off x="5436096" y="4077072"/>
            <a:ext cx="194421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مستطيل 28"/>
          <p:cNvSpPr/>
          <p:nvPr/>
        </p:nvSpPr>
        <p:spPr>
          <a:xfrm>
            <a:off x="5364088" y="4725144"/>
            <a:ext cx="720080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4515" name="Picture 3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76256" y="3501008"/>
            <a:ext cx="7200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مستطيل 30"/>
          <p:cNvSpPr/>
          <p:nvPr/>
        </p:nvSpPr>
        <p:spPr>
          <a:xfrm rot="10800000">
            <a:off x="7020272" y="404664"/>
            <a:ext cx="1368152" cy="57606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معين 11"/>
          <p:cNvSpPr/>
          <p:nvPr/>
        </p:nvSpPr>
        <p:spPr>
          <a:xfrm>
            <a:off x="7164288" y="548680"/>
            <a:ext cx="360040" cy="360040"/>
          </a:xfrm>
          <a:prstGeom prst="diamon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4513" name="Picture 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72200" y="1772816"/>
            <a:ext cx="5280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متقاطع 23">
            <a:hlinkHover r:id="" action="ppaction://hlinkshowjump?jump=nextslide"/>
          </p:cNvPr>
          <p:cNvSpPr/>
          <p:nvPr/>
        </p:nvSpPr>
        <p:spPr>
          <a:xfrm>
            <a:off x="611560" y="836712"/>
            <a:ext cx="792088" cy="792088"/>
          </a:xfrm>
          <a:prstGeom prst="plus">
            <a:avLst>
              <a:gd name="adj" fmla="val 4446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2" name="Picture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28384" y="4653136"/>
            <a:ext cx="648072" cy="5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0" descr="http://www.kidsplanet.org/wol/graphics/bunny.gif">
            <a:hlinkClick r:id="rId19" action="ppaction://hlinksldjump"/>
          </p:cNvPr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475656" y="2132856"/>
            <a:ext cx="864096" cy="936104"/>
          </a:xfrm>
          <a:prstGeom prst="rect">
            <a:avLst/>
          </a:prstGeom>
          <a:noFill/>
        </p:spPr>
      </p:pic>
      <p:pic>
        <p:nvPicPr>
          <p:cNvPr id="76803" name="Picture 3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388424" y="548680"/>
            <a:ext cx="447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مخطط انسيابي: رابط 33"/>
          <p:cNvSpPr/>
          <p:nvPr/>
        </p:nvSpPr>
        <p:spPr>
          <a:xfrm>
            <a:off x="251520" y="188640"/>
            <a:ext cx="288032" cy="288032"/>
          </a:xfrm>
          <a:prstGeom prst="flowChartConnector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مخطط انسيابي: رابط 34"/>
          <p:cNvSpPr/>
          <p:nvPr/>
        </p:nvSpPr>
        <p:spPr>
          <a:xfrm>
            <a:off x="323528" y="6309320"/>
            <a:ext cx="288032" cy="288032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مخطط انسيابي: رابط 35"/>
          <p:cNvSpPr/>
          <p:nvPr/>
        </p:nvSpPr>
        <p:spPr>
          <a:xfrm>
            <a:off x="251520" y="3284984"/>
            <a:ext cx="288032" cy="288032"/>
          </a:xfrm>
          <a:prstGeom prst="flowChartConnector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11538 L 0.00399 0.2175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399 -0.11538 L 0.00399 0.2175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-0.11538 L 0.004 0.2175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4 -0.11538 L 0.004 0.2175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-0.00122 0.01364 -0.00122 0.01896 -0.00643 0.0296 C -0.00816 0.03676 -0.00938 0.0437 -0.01112 0.05087 C -0.0106 0.05781 -0.01112 0.0652 -0.00955 0.07191 C -0.00608 0.08717 0.00642 0.09526 0.01267 0.10775 C 0.01788 0.12879 0.01423 0.14798 0.01111 0.16925 C 0.0118 0.18821 0.00763 0.21827 0.02534 0.22613 C 0.03263 0.2363 0.04722 0.23676 0.05711 0.24093 C 0.06805 0.23954 0.07534 0.23746 0.08559 0.23468 C 0.08923 0.23237 0.09357 0.23191 0.0967 0.22844 C 0.10347 0.22081 0.10572 0.20671 0.10954 0.19653 C 0.11093 0.17757 0.11215 0.15838 0.11423 0.13965 C 0.1151 0.13249 0.11736 0.12254 0.12222 0.11838 C 0.12743 0.11376 0.13298 0.11052 0.13802 0.10567 C 0.14392 0.10636 0.14982 0.10613 0.15555 0.10775 C 0.16093 0.10937 0.16423 0.11792 0.16979 0.12046 C 0.17447 0.11908 0.17951 0.11838 0.18402 0.1163 C 0.18715 0.11491 0.19131 0.10497 0.19513 0.1015 C 0.19826 0.08925 0.21024 0.08231 0.21892 0.07815 C 0.2269 0.07977 0.2335 0.08208 0.24114 0.08463 C 0.2427 0.08601 0.24427 0.08786 0.246 0.08879 C 0.24913 0.09064 0.25555 0.09295 0.25555 0.09295 C 0.25729 0.09272 0.27013 0.09226 0.27447 0.08879 C 0.27847 0.08555 0.28177 0.07931 0.28559 0.07607 C 0.28993 0.0726 0.2967 0.07191 0.30156 0.06983 C 0.30989 0.07168 0.31423 0.07561 0.32222 0.07815 C 0.32534 0.08093 0.32864 0.08393 0.33177 0.08671 C 0.33454 0.08925 0.34114 0.09087 0.34114 0.09087 C 0.3559 0.08763 0.3684 0.07861 0.38246 0.07399 C 0.39184 0.0659 0.39322 0.06798 0.40625 0.06983 C 0.41076 0.07561 0.41371 0.08486 0.41579 0.09295 C 0.41979 0.12578 0.41319 0.17757 0.40468 0.21133 C 0.40572 0.23191 0.40486 0.24393 0.41267 0.26012 C 0.41631 0.28463 0.41388 0.30844 0.40954 0.33202 C 0.41006 0.34266 0.40954 0.3533 0.41111 0.3637 C 0.41197 0.36971 0.41684 0.37318 0.41892 0.3785 C 0.42152 0.3852 0.42222 0.39122 0.42534 0.39746 C 0.43055 0.4259 0.42864 0.43838 0.41892 0.46289 C 0.41562 0.48139 0.42013 0.46243 0.41267 0.47769 C 0.4118 0.47954 0.4118 0.48208 0.41111 0.48416 C 0.40607 0.49734 0.40989 0.48439 0.40468 0.4948 C 0.40347 0.49734 0.40277 0.50058 0.40156 0.50312 C 0.39965 0.50752 0.39513 0.51584 0.39513 0.51584 C 0.39236 0.52717 0.3894 0.53804 0.38732 0.5496 C 0.38784 0.55746 0.38715 0.56555 0.38888 0.57295 C 0.3894 0.57526 0.39218 0.57526 0.39357 0.57711 C 0.40034 0.58613 0.4 0.58775 0.40954 0.59191 C 0.41111 0.5933 0.41232 0.59607 0.41423 0.59607 C 0.42847 0.59676 0.44288 0.59584 0.45711 0.59399 C 0.46562 0.59283 0.46892 0.5785 0.47934 0.57503 C 0.48298 0.57572 0.4868 0.57572 0.49045 0.57711 C 0.49565 0.57919 0.50017 0.58775 0.50468 0.59191 C 0.51979 0.58544 0.51024 0.55815 0.50468 0.54335 C 0.50121 0.52439 0.50607 0.54451 0.49843 0.52856 C 0.48559 0.50174 0.49704 0.51885 0.48888 0.50728 C 0.48836 0.50451 0.48836 0.5015 0.48732 0.49896 C 0.48663 0.49711 0.48472 0.49665 0.48402 0.4948 C 0.48229 0.49018 0.48211 0.48486 0.4809 0.48 C 0.48159 0.45734 0.48715 0.4333 0.4809 0.41226 C 0.48038 0.41018 0.47777 0.41064 0.47621 0.41018 C 0.45868 0.40393 0.46354 0.40601 0.44114 0.4037 C 0.43559 0.39885 0.43211 0.39399 0.42847 0.38682 C 0.42621 0.35885 0.42031 0.32601 0.43645 0.30451 C 0.43888 0.29457 0.44357 0.28994 0.44913 0.28324 C 0.46163 0.26821 0.45381 0.2726 0.46336 0.26844 C 0.47013 0.25965 0.47378 0.2511 0.47621 0.23885 C 0.475 0.21711 0.47326 0.19214 0.46336 0.17341 C 0.46128 0.16185 0.45763 0.15122 0.45555 0.13965 C 0.45625 0.12763 0.45364 0.11376 0.45868 0.10359 C 0.46562 0.08948 0.49409 0.0837 0.50625 0.08046 C 0.51875 0.08254 0.52864 0.08486 0.53802 0.09734 C 0.55034 0.11376 0.54409 0.11006 0.55399 0.11422 C 0.5592 0.11353 0.56458 0.11376 0.56979 0.11214 C 0.57638 0.11006 0.58315 0.09642 0.58732 0.09087 C 0.59427 0.08162 0.60486 0.06983 0.61423 0.06567 C 0.62638 0.07098 0.64149 0.08971 0.65225 0.09942 C 0.65555 0.1022 0.66319 0.10335 0.66822 0.10775 C 0.68593 0.10613 0.70052 0.10359 0.71736 0.09734 C 0.71857 0.09688 0.72586 0.09387 0.7269 0.09295 C 0.7302 0.09041 0.73645 0.08463 0.73645 0.08463 C 0.73958 0.07607 0.74444 0.07168 0.74756 0.06335 C 0.75225 0.05064 0.75416 0.03723 0.75555 0.02335 C 0.75503 0.01341 0.75486 0.00347 0.75399 -0.00624 C 0.75277 -0.02127 0.74461 -0.03746 0.73958 -0.05063 C 0.73628 -0.05942 0.73541 -0.06705 0.73003 -0.07399 C 0.72552 -0.09225 0.71006 -0.11815 0.7 -0.13318 C 0.69756 -0.13688 0.69513 -0.14104 0.69201 -0.14381 C 0.69045 -0.1452 0.68871 -0.14613 0.68732 -0.14798 C 0.68645 -0.14913 0.68142 -0.15884 0.67934 -0.16069 C 0.67743 -0.16254 0.675 -0.16324 0.67291 -0.16485 C 0.67135 -0.16601 0.66979 -0.16763 0.66822 -0.16902 C 0.66423 -0.17272 0.66145 -0.1785 0.65711 -0.18173 C 0.65416 -0.18381 0.64756 -0.18589 0.64756 -0.18589 C 0.6427 -0.19283 0.63506 -0.19306 0.62847 -0.19653 C 0.61215 -0.19584 0.59565 -0.1963 0.57934 -0.19445 C 0.5769 -0.19422 0.57517 -0.19144 0.57291 -0.19029 C 0.5644 -0.18543 0.55381 -0.18081 0.546 -0.17341 C 0.53107 -0.15907 0.55173 -0.17387 0.53489 -0.16277 C 0.52777 -0.14798 0.5368 -0.16509 0.52534 -0.15006 C 0.52048 -0.14358 0.51614 -0.13456 0.51267 -0.1267 C 0.51093 -0.11699 0.50798 -0.10913 0.50625 -0.09942 C 0.5052 -0.09364 0.50312 -0.08231 0.50312 -0.08231 C 0.50364 -0.06127 0.50277 -0.04 0.50468 -0.01896 C 0.50729 0.00971 0.52517 0.05133 0.53802 0.07399 C 0.54253 0.09249 0.55156 0.11468 0.56024 0.1311 C 0.56336 0.13734 0.56822 0.14174 0.57135 0.14798 C 0.57829 0.16185 0.58246 0.1785 0.58888 0.19237 C 0.59288 0.20093 0.59861 0.20948 0.60312 0.21781 C 0.60711 0.23399 0.60486 0.22636 0.60954 0.24093 C 0.60659 0.25619 0.60277 0.26728 0.59513 0.27908 C 0.59288 0.28254 0.59131 0.28671 0.58888 0.28971 C 0.58611 0.29318 0.57934 0.29804 0.57934 0.29804 C 0.57621 0.29665 0.57291 0.29526 0.56979 0.29387 C 0.56684 0.29249 0.56336 0.27653 0.5618 0.27283 C 0.55989 0.26844 0.55555 0.26012 0.55555 0.26012 C 0.55503 0.25804 0.55468 0.25572 0.55399 0.25364 C 0.55312 0.25133 0.55138 0.24971 0.55069 0.2474 C 0.54739 0.23746 0.54704 0.2259 0.54444 0.21572 C 0.54218 0.19214 0.54201 0.16416 0.53177 0.14382 C 0.52934 0.12948 0.525 0.117 0.52065 0.10359 C 0.51614 0.08994 0.51406 0.07584 0.50781 0.06335 C 0.50381 0.0474 0.50312 0.04301 0.4967 0.0296 C 0.49461 0.02497 0.49427 0.01919 0.49201 0.0148 C 0.48975 0.01018 0.48628 0.00671 0.48402 0.00208 C 0.4835 -0.00069 0.48333 -0.0037 0.48246 -0.00624 C 0.48177 -0.00809 0.48003 -0.00878 0.47934 -0.01063 C 0.47013 -0.03537 0.48541 -0.00393 0.47447 -0.02543 C 0.47013 -0.043 0.46145 -0.04532 0.44913 -0.05063 C 0.41562 -0.04855 0.42013 -0.05803 0.40781 -0.03376 C 0.40729 -0.03029 0.40711 -0.02659 0.40625 -0.02312 C 0.40555 -0.02011 0.40364 -0.0178 0.40312 -0.0148 C 0.40086 -0.00092 0.40017 0.01526 0.39843 0.0296 C 0.39756 0.05341 0.40312 0.07977 0.39045 0.09734 C 0.38871 0.1089 0.38611 0.11538 0.3809 0.12486 C 0.37864 0.13711 0.36857 0.16231 0.3618 0.17133 C 0.35833 0.18497 0.36319 0.16994 0.35399 0.18405 C 0.35243 0.18636 0.35243 0.19006 0.35069 0.19237 C 0.34895 0.19445 0.34635 0.19491 0.34444 0.19653 C 0.33854 0.20185 0.34392 0.20093 0.33645 0.20509 C 0.31319 0.21827 0.28819 0.21827 0.26336 0.22197 C 0.24236 0.22081 0.22621 0.2185 0.20625 0.21572 C 0.18506 0.20879 0.18263 0.20208 0.16822 0.18174 C 0.1677 0.17965 0.16753 0.17734 0.16666 0.17549 C 0.16579 0.17387 0.16406 0.17318 0.16336 0.17133 C 0.1618 0.1674 0.16024 0.15861 0.16024 0.15861 C 0.15642 0.12763 0.15798 0.14174 0.15555 0.1163 C 0.15763 0.07029 0.16788 -0.00092 0.13489 -0.03376 C 0.13107 -0.04162 0.1269 -0.04647 0.12378 -0.05503 C 0.12309 -0.06566 0.1243 -0.07722 0.12065 -0.0867 C 0.11614 -0.0985 0.09392 -0.10081 0.08559 -0.10358 C 0.07239 -0.10266 0.05815 -0.10659 0.046 -0.09942 C 0.02534 -0.0874 0.05503 -0.10127 0.03645 -0.09295 C 0.03489 -0.09017 0.03385 -0.08647 0.03177 -0.08462 C 0.02899 -0.08208 0.02222 -0.08023 0.02222 -0.08023 " pathEditMode="relative" ptsTypes="fffffffffffffffffffffffffffffffffffffffffffffffffffffffffffffffffffffffffffffffffffffffffffffffffffffffffffffffffffffffffffffffffffffffffffffffffffffffffA">
                                      <p:cBhvr>
                                        <p:cTn id="18" dur="2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3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8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3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32 -0.00508 L -0.29132 -0.005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4" grpId="2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hlinkClick r:id="" action="ppaction://hlinkshowjump?jump=previous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 مستدير الزوايا 5">
            <a:hlinkClick r:id="" action="ppaction://hlinkshowjump?jump=previousslide"/>
          </p:cNvPr>
          <p:cNvSpPr/>
          <p:nvPr/>
        </p:nvSpPr>
        <p:spPr>
          <a:xfrm>
            <a:off x="2555776" y="1484784"/>
            <a:ext cx="6120680" cy="17281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8000" b="1" dirty="0" smtClean="0">
                <a:cs typeface="+mj-cs"/>
              </a:rPr>
              <a:t>حاول </a:t>
            </a:r>
            <a:r>
              <a:rPr lang="ar-AE" sz="8000" b="1" dirty="0" err="1" smtClean="0">
                <a:cs typeface="+mj-cs"/>
              </a:rPr>
              <a:t>ثانيةً...!!</a:t>
            </a:r>
            <a:endParaRPr lang="he-IL" sz="8000" b="1" dirty="0">
              <a:cs typeface="+mj-cs"/>
            </a:endParaRPr>
          </a:p>
        </p:txBody>
      </p:sp>
      <p:pic>
        <p:nvPicPr>
          <p:cNvPr id="62468" name="Picture 4" descr="http://www.westfield.ma.edu/personalpages/draker/edcom/final/webprojects/fa08/buddy/answer_try_again.jp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429000"/>
            <a:ext cx="3600400" cy="29523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60648"/>
            <a:ext cx="2019300" cy="1049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6" descr="http://healthandfitnessforkids.com/wp-content/uploads/2012/03/cartoon_kid_runner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188640"/>
            <a:ext cx="1438275" cy="1142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http://www.easyvectors.com/assets/images/vectors/afbig/playing-ball-clip-ar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260648"/>
            <a:ext cx="2143125" cy="106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 descr="http://blog.biguniverse.com/wp-content/uploads/2012/03/Red-Head-Girl-Jumping-Rop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260648"/>
            <a:ext cx="1485900" cy="106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hlinkClick r:id="" action="ppaction://hlinkshowjump?jump=previous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 مستدير الزوايا 5">
            <a:hlinkClick r:id="" action="ppaction://hlinkshowjump?jump=previousslide"/>
          </p:cNvPr>
          <p:cNvSpPr/>
          <p:nvPr/>
        </p:nvSpPr>
        <p:spPr>
          <a:xfrm rot="828558">
            <a:off x="2555776" y="1484784"/>
            <a:ext cx="6120680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إجابة خاطئة</a:t>
            </a:r>
            <a:endParaRPr lang="he-IL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11" name="Picture 2" descr="http://images.sodahead.com/polls/001634053/3151814807_No_Symbol_answer_2_xlarge_answer_2_x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933056"/>
            <a:ext cx="2073830" cy="1728192"/>
          </a:xfrm>
          <a:prstGeom prst="rect">
            <a:avLst/>
          </a:prstGeom>
          <a:noFill/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196752"/>
            <a:ext cx="1080120" cy="1728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4653136"/>
            <a:ext cx="7905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260648"/>
            <a:ext cx="1495425" cy="1485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مستطيل ذو زوايا قطرية مستديرة 13">
            <a:hlinkClick r:id="rId8" action="ppaction://hlinksldjump"/>
          </p:cNvPr>
          <p:cNvSpPr/>
          <p:nvPr/>
        </p:nvSpPr>
        <p:spPr>
          <a:xfrm>
            <a:off x="251520" y="5301208"/>
            <a:ext cx="2808312" cy="122413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العودة إلى المتاهة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  <p:transition>
    <p:pull dir="u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images2.wikia.nocookie.net/__cb20111202092346/disney/images/1/1b/Turk-Jane-Meet-(Tarzan).jpg"/>
          <p:cNvPicPr>
            <a:picLocks noChangeAspect="1" noChangeArrowheads="1"/>
          </p:cNvPicPr>
          <p:nvPr/>
        </p:nvPicPr>
        <p:blipFill>
          <a:blip r:embed="rId3" cstate="print"/>
          <a:srcRect b="34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مستطيل مستدير الزوايا 9"/>
          <p:cNvSpPr/>
          <p:nvPr/>
        </p:nvSpPr>
        <p:spPr>
          <a:xfrm>
            <a:off x="827584" y="620688"/>
            <a:ext cx="4800600" cy="5410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AE" sz="32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السؤال </a:t>
            </a:r>
            <a:r>
              <a:rPr lang="ar-AE" sz="32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الأول:</a:t>
            </a:r>
            <a:endParaRPr lang="ar-AE" sz="32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r"/>
            <a:r>
              <a:rPr lang="ar-SA" sz="3200" b="1" dirty="0" smtClean="0">
                <a:ln w="50800"/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الثعالب التي تعيش في الصحراء نشطة في اللي</a:t>
            </a:r>
            <a:r>
              <a:rPr lang="ar-AE" sz="3200" b="1" dirty="0" smtClean="0">
                <a:ln w="50800"/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ل، وفي ساعات النهار تختبئ في الجحور.</a:t>
            </a:r>
            <a:endParaRPr lang="ar-AE" sz="3200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r>
              <a:rPr lang="ar-AE" sz="32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أي نوع تأقلم </a:t>
            </a:r>
            <a:r>
              <a:rPr lang="ar-AE" sz="3200" b="1" dirty="0" err="1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يمثل:</a:t>
            </a:r>
            <a:endParaRPr lang="ar-AE" sz="3200" b="1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3200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3200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3200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he-IL" sz="3200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sp>
        <p:nvSpPr>
          <p:cNvPr id="11" name="مستطيل مستدير الزوايا 10">
            <a:hlinkClick r:id="rId4" action="ppaction://hlinksldjump"/>
          </p:cNvPr>
          <p:cNvSpPr/>
          <p:nvPr/>
        </p:nvSpPr>
        <p:spPr>
          <a:xfrm>
            <a:off x="2351584" y="3744888"/>
            <a:ext cx="2895600" cy="8382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dirty="0" err="1" smtClean="0">
                <a:solidFill>
                  <a:schemeClr val="tx2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1.</a:t>
            </a:r>
            <a:r>
              <a:rPr lang="ar-AE" sz="3600" dirty="0" smtClean="0">
                <a:solidFill>
                  <a:schemeClr val="tx2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تأقلم بمنى الجسم.</a:t>
            </a:r>
            <a:endParaRPr lang="he-IL" sz="3600" dirty="0">
              <a:solidFill>
                <a:schemeClr val="tx2">
                  <a:lumMod val="50000"/>
                </a:schemeClr>
              </a:solidFill>
              <a:latin typeface="Traditional Arabic" pitchFamily="18" charset="-78"/>
            </a:endParaRPr>
          </a:p>
        </p:txBody>
      </p:sp>
      <p:sp>
        <p:nvSpPr>
          <p:cNvPr id="12" name="مستطيل مستدير الزوايا 11">
            <a:hlinkClick r:id="rId5" action="ppaction://hlinksldjump"/>
          </p:cNvPr>
          <p:cNvSpPr/>
          <p:nvPr/>
        </p:nvSpPr>
        <p:spPr>
          <a:xfrm>
            <a:off x="2351584" y="4811688"/>
            <a:ext cx="2895600" cy="8382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dirty="0" err="1" smtClean="0">
                <a:solidFill>
                  <a:schemeClr val="tx2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2.</a:t>
            </a:r>
            <a:r>
              <a:rPr lang="ar-AE" sz="3600" dirty="0" smtClean="0">
                <a:solidFill>
                  <a:schemeClr val="tx2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تأقلم بالسلوك.</a:t>
            </a:r>
            <a:endParaRPr lang="he-IL" sz="3600" dirty="0">
              <a:solidFill>
                <a:schemeClr val="tx2">
                  <a:lumMod val="50000"/>
                </a:schemeClr>
              </a:solidFill>
              <a:latin typeface="Traditional Arabic" pitchFamily="18" charset="-78"/>
            </a:endParaRPr>
          </a:p>
        </p:txBody>
      </p:sp>
    </p:spTree>
  </p:cSld>
  <p:clrMapOvr>
    <a:masterClrMapping/>
  </p:clrMapOvr>
  <p:transition>
    <p:plus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hlinkClick r:id="" action="ppaction://hlinkshowjump?jump=previous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 مستدير الزوايا 5">
            <a:hlinkClick r:id="" action="ppaction://hlinkshowjump?jump=previousslide"/>
          </p:cNvPr>
          <p:cNvSpPr/>
          <p:nvPr/>
        </p:nvSpPr>
        <p:spPr>
          <a:xfrm rot="657461">
            <a:off x="2555776" y="1484784"/>
            <a:ext cx="6120680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إجابة صحيحة</a:t>
            </a:r>
            <a:endParaRPr lang="he-IL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76672"/>
            <a:ext cx="1296144" cy="20882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4437112"/>
            <a:ext cx="8191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88640"/>
            <a:ext cx="1571625" cy="1476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مستطيل ذو زوايا قطرية مستديرة 14">
            <a:hlinkClick r:id="rId7" action="ppaction://hlinksldjump"/>
          </p:cNvPr>
          <p:cNvSpPr/>
          <p:nvPr/>
        </p:nvSpPr>
        <p:spPr>
          <a:xfrm>
            <a:off x="251520" y="5085184"/>
            <a:ext cx="2808312" cy="122413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العودة إلى المتاهة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9" name="Picture 5" descr="http://2.bp.blogspot.com/-GXn_y00TRmc/TWWqeMzQWOI/AAAAAAAABBA/7L2U4U3tohk/s1600/fennec-fox_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3861048"/>
            <a:ext cx="3312368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ages2.wikia.nocookie.net/__cb20111125042127/disney/images/thumb/d/d6/Terk-%28Tarzan%29.jpg/1000px-Terk-%28Tarzan%29.jpg"/>
          <p:cNvPicPr>
            <a:picLocks noChangeAspect="1" noChangeArrowheads="1"/>
          </p:cNvPicPr>
          <p:nvPr/>
        </p:nvPicPr>
        <p:blipFill>
          <a:blip r:embed="rId3" cstate="print"/>
          <a:srcRect b="3319"/>
          <a:stretch>
            <a:fillRect/>
          </a:stretch>
        </p:blipFill>
        <p:spPr bwMode="auto">
          <a:xfrm>
            <a:off x="0" y="0"/>
            <a:ext cx="5292080" cy="6858000"/>
          </a:xfrm>
          <a:prstGeom prst="rect">
            <a:avLst/>
          </a:prstGeom>
          <a:noFill/>
        </p:spPr>
      </p:pic>
      <p:pic>
        <p:nvPicPr>
          <p:cNvPr id="75778" name="Picture 2" descr="http://images2.wikia.nocookie.net/__cb20111125042127/disney/images/thumb/d/d6/Terk-%28Tarzan%29.jpg/1000px-Terk-%28Tarzan%29.jpg"/>
          <p:cNvPicPr>
            <a:picLocks noChangeAspect="1" noChangeArrowheads="1"/>
          </p:cNvPicPr>
          <p:nvPr/>
        </p:nvPicPr>
        <p:blipFill>
          <a:blip r:embed="rId3" cstate="print"/>
          <a:srcRect b="3319"/>
          <a:stretch>
            <a:fillRect/>
          </a:stretch>
        </p:blipFill>
        <p:spPr bwMode="auto">
          <a:xfrm>
            <a:off x="3923928" y="0"/>
            <a:ext cx="5472608" cy="6858000"/>
          </a:xfrm>
          <a:prstGeom prst="rect">
            <a:avLst/>
          </a:prstGeom>
          <a:noFill/>
        </p:spPr>
      </p:pic>
      <p:sp>
        <p:nvSpPr>
          <p:cNvPr id="10" name="مستطيل مستدير الزوايا 9"/>
          <p:cNvSpPr/>
          <p:nvPr/>
        </p:nvSpPr>
        <p:spPr>
          <a:xfrm>
            <a:off x="323528" y="692696"/>
            <a:ext cx="5184576" cy="57606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ar-AE" sz="32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r"/>
            <a:r>
              <a:rPr lang="ar-AE" sz="32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السؤال </a:t>
            </a:r>
            <a:r>
              <a:rPr lang="ar-AE" sz="32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الثاني:</a:t>
            </a:r>
            <a:endParaRPr lang="ar-AE" sz="32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r"/>
            <a:r>
              <a:rPr lang="ar-AE" sz="3200" b="1" dirty="0" smtClean="0">
                <a:ln w="50800"/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يستطيع الجمل أن يعيش فترة طويلة في ظروف نقص الماء، إذ يفرز كمية قليلة من الماء بواسطة البول </a:t>
            </a:r>
            <a:r>
              <a:rPr lang="ar-AE" sz="3200" b="1" dirty="0" err="1" smtClean="0">
                <a:ln w="50800"/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والعرق.</a:t>
            </a:r>
            <a:r>
              <a:rPr lang="ar-AE" sz="3200" b="1" dirty="0" smtClean="0">
                <a:ln w="50800"/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 أرجله </a:t>
            </a:r>
            <a:r>
              <a:rPr lang="ar-AE" sz="3200" b="1" dirty="0" err="1" smtClean="0">
                <a:ln w="50800"/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الطويله</a:t>
            </a:r>
            <a:r>
              <a:rPr lang="ar-AE" sz="3200" b="1" dirty="0" smtClean="0">
                <a:ln w="50800"/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 تبعد جسمه عن الأرض الساخنة.</a:t>
            </a:r>
            <a:endParaRPr lang="ar-AE" sz="3200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r>
              <a:rPr lang="ar-AE" sz="32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أي نوع تأقلم </a:t>
            </a:r>
            <a:r>
              <a:rPr lang="ar-AE" sz="3200" b="1" dirty="0" err="1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يمثل:</a:t>
            </a:r>
            <a:endParaRPr lang="ar-AE" sz="3200" b="1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3200" b="1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3200" b="1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3200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3200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/>
            <a:endParaRPr lang="ar-AE" sz="3200" dirty="0" smtClean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he-IL" sz="3200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sp>
        <p:nvSpPr>
          <p:cNvPr id="11" name="مستطيل مستدير الزوايا 10">
            <a:hlinkClick r:id="rId4" action="ppaction://hlinksldjump"/>
          </p:cNvPr>
          <p:cNvSpPr/>
          <p:nvPr/>
        </p:nvSpPr>
        <p:spPr>
          <a:xfrm>
            <a:off x="1835696" y="5085184"/>
            <a:ext cx="2895600" cy="838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dirty="0" err="1" smtClean="0">
                <a:latin typeface="Traditional Arabic" pitchFamily="18" charset="-78"/>
                <a:cs typeface="Traditional Arabic" pitchFamily="18" charset="-78"/>
              </a:rPr>
              <a:t>2.</a:t>
            </a:r>
            <a:r>
              <a:rPr lang="ar-AE" sz="3600" dirty="0" smtClean="0">
                <a:latin typeface="Traditional Arabic" pitchFamily="18" charset="-78"/>
                <a:cs typeface="Traditional Arabic" pitchFamily="18" charset="-78"/>
              </a:rPr>
              <a:t> تأقلم بمنى الجسم.</a:t>
            </a:r>
            <a:endParaRPr lang="he-IL" sz="3600" dirty="0">
              <a:latin typeface="Traditional Arabic" pitchFamily="18" charset="-78"/>
            </a:endParaRPr>
          </a:p>
        </p:txBody>
      </p:sp>
      <p:sp>
        <p:nvSpPr>
          <p:cNvPr id="12" name="مستطيل مستدير الزوايا 11">
            <a:hlinkClick r:id="rId5" action="ppaction://hlinksldjump"/>
          </p:cNvPr>
          <p:cNvSpPr/>
          <p:nvPr/>
        </p:nvSpPr>
        <p:spPr>
          <a:xfrm>
            <a:off x="1835696" y="4005064"/>
            <a:ext cx="2895600" cy="838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dirty="0" err="1" smtClean="0">
                <a:latin typeface="Traditional Arabic" pitchFamily="18" charset="-78"/>
                <a:cs typeface="Traditional Arabic" pitchFamily="18" charset="-78"/>
              </a:rPr>
              <a:t>1.</a:t>
            </a:r>
            <a:r>
              <a:rPr lang="ar-AE" sz="3600" dirty="0" smtClean="0">
                <a:latin typeface="Traditional Arabic" pitchFamily="18" charset="-78"/>
                <a:cs typeface="Traditional Arabic" pitchFamily="18" charset="-78"/>
              </a:rPr>
              <a:t> تأقلم بالسلوك.</a:t>
            </a:r>
            <a:endParaRPr lang="he-IL" sz="3600" dirty="0">
              <a:latin typeface="Traditional Arabic" pitchFamily="18" charset="-78"/>
            </a:endParaRPr>
          </a:p>
        </p:txBody>
      </p:sp>
    </p:spTree>
  </p:cSld>
  <p:clrMapOvr>
    <a:masterClrMapping/>
  </p:clrMapOvr>
  <p:transition>
    <p:diamond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2354</TotalTime>
  <Words>462</Words>
  <Application>Microsoft Office PowerPoint</Application>
  <PresentationFormat>عرض على الشاشة (3:4)‏</PresentationFormat>
  <Paragraphs>122</Paragraphs>
  <Slides>25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6" baseType="lpstr">
      <vt:lpstr>تدفق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win7</dc:creator>
  <cp:lastModifiedBy>מוחמד</cp:lastModifiedBy>
  <cp:revision>358</cp:revision>
  <dcterms:created xsi:type="dcterms:W3CDTF">2012-12-14T12:37:20Z</dcterms:created>
  <dcterms:modified xsi:type="dcterms:W3CDTF">2013-03-31T08:30:32Z</dcterms:modified>
</cp:coreProperties>
</file>