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62" r:id="rId2"/>
    <p:sldId id="402" r:id="rId3"/>
    <p:sldId id="403" r:id="rId4"/>
    <p:sldId id="409" r:id="rId5"/>
    <p:sldId id="405" r:id="rId6"/>
    <p:sldId id="411" r:id="rId7"/>
    <p:sldId id="412" r:id="rId8"/>
    <p:sldId id="349" r:id="rId9"/>
    <p:sldId id="410" r:id="rId10"/>
    <p:sldId id="350" r:id="rId11"/>
    <p:sldId id="288" r:id="rId12"/>
    <p:sldId id="346" r:id="rId13"/>
    <p:sldId id="347" r:id="rId14"/>
    <p:sldId id="352" r:id="rId15"/>
    <p:sldId id="353" r:id="rId16"/>
    <p:sldId id="331" r:id="rId17"/>
    <p:sldId id="354" r:id="rId18"/>
    <p:sldId id="355" r:id="rId19"/>
    <p:sldId id="357" r:id="rId20"/>
    <p:sldId id="356" r:id="rId21"/>
    <p:sldId id="36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88975" autoAdjust="0"/>
  </p:normalViewPr>
  <p:slideViewPr>
    <p:cSldViewPr>
      <p:cViewPr>
        <p:scale>
          <a:sx n="64" d="100"/>
          <a:sy n="64" d="100"/>
        </p:scale>
        <p:origin x="-162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07CBED-5720-4208-8A6A-8D862AE01155}" type="datetimeFigureOut">
              <a:rPr lang="he-IL" smtClean="0"/>
              <a:pPr/>
              <a:t>כ'/ניסן/תשע"ג</a:t>
            </a:fld>
            <a:endParaRPr lang="he-IL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2E658C7-4B0C-42B6-BD33-ACC9E5827EE0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E951D25-EC48-4E1A-8A22-28F3F1F168CA}" type="datetimeFigureOut">
              <a:rPr lang="he-IL" smtClean="0"/>
              <a:pPr/>
              <a:t>כ'/ניסן/תשע"ג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25A3F8C-5E0F-4E36-8370-42717F96F26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24A1-7B8A-479A-A7C3-C67AE4DE9BEC}" type="datetime1">
              <a:rPr lang="en-US" smtClean="0"/>
              <a:pPr/>
              <a:t>3/31/2013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27B9-C501-450C-AB11-EC36CFCEAB1F}" type="datetime1">
              <a:rPr lang="en-US" smtClean="0"/>
              <a:pPr/>
              <a:t>3/31/2013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B1BD-D71F-4872-99E5-57F14D321E1F}" type="datetime1">
              <a:rPr lang="en-US" smtClean="0"/>
              <a:pPr/>
              <a:t>3/31/2013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4107-8119-4AE9-8125-64B52C537E58}" type="datetime1">
              <a:rPr lang="en-US" smtClean="0"/>
              <a:pPr/>
              <a:t>3/31/2013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20CC-0CF4-40C6-92C9-520FD9049FE2}" type="datetime1">
              <a:rPr lang="en-US" smtClean="0"/>
              <a:pPr/>
              <a:t>3/31/2013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1C19-0B07-4A21-98FF-DF86BB7FEEB6}" type="datetime1">
              <a:rPr lang="en-US" smtClean="0"/>
              <a:pPr/>
              <a:t>3/31/2013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689B-3C45-45AA-9F60-457E58CE3527}" type="datetime1">
              <a:rPr lang="en-US" smtClean="0"/>
              <a:pPr/>
              <a:t>3/31/2013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823F-27BD-4BB4-9C11-8A5301D5B3EE}" type="datetime1">
              <a:rPr lang="en-US" smtClean="0"/>
              <a:pPr/>
              <a:t>3/31/2013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81E5-CD61-4EB7-B4E4-32B9A0C6EA2E}" type="datetime1">
              <a:rPr lang="en-US" smtClean="0"/>
              <a:pPr/>
              <a:t>3/31/2013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FDFD2-293D-4385-BDB5-78159742BEE2}" type="datetime1">
              <a:rPr lang="en-US" smtClean="0"/>
              <a:pPr/>
              <a:t>3/31/2013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6BB7-7902-493A-ABA2-58AAA2DBEC10}" type="datetime1">
              <a:rPr lang="en-US" smtClean="0"/>
              <a:pPr/>
              <a:t>3/31/2013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10223-C069-441E-B634-C712431C668F}" type="datetime1">
              <a:rPr lang="en-US" smtClean="0"/>
              <a:pPr/>
              <a:t>3/31/2013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o7hOgCxZobxh3M&amp;tbnid=wBz_Ojo1JwQjFM:&amp;ved=0CAUQjRw&amp;url=http://wwww.startimes.com/f.aspx?t=32046747&amp;ei=BnZMUaihIczLswabuIHoCg&amp;psig=AFQjCNEe5DLlL2yAXyfIAgZjrEjFaQ6DRQ&amp;ust=136404347734137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ylDrf7ElgigTIM&amp;tbnid=5BlWKJ73hNapEM:&amp;ved=0CAUQjRw&amp;url=http://www.the-diet-collection.info/index.php?option=com_content&amp;view=article&amp;id=56&amp;Itemid=57&amp;ei=A8ArUdPmC4XVtAajv4HgCw&amp;psig=AFQjCNEnazOIjaa0h2rS9Jx_FnFWOIOR1A&amp;ust=1361904563590104" TargetMode="External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hyperlink" Target="https://www.google.co.il/url?sa=i&amp;rct=j&amp;q=&amp;esrc=s&amp;frm=1&amp;source=images&amp;cd=&amp;cad=rja&amp;docid=TvZtTnOxgXLQeM&amp;tbnid=8WybkgnySMoqxM:&amp;ved=0CAUQjRw&amp;url=https://www.airandaqua.com/index.php?l=page_view&amp;p=The_Importance_of_Water&amp;ei=SbIrUcjZOaXe4QTm5YCgDg&amp;psig=AFQjCNEnazOIjaa0h2rS9Jx_FnFWOIOR1A&amp;ust=1361904563590104" TargetMode="Externa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fgKltGpq8Ik/URbDPPVl-UI/AAAAAAAAA3Y/f_hf2Hy3eio/s1600/World+Water+Day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il/url?sa=i&amp;rct=j&amp;q=&amp;esrc=s&amp;frm=1&amp;source=images&amp;cd=&amp;cad=rja&amp;docid=m_bQAuNcIruLEM&amp;tbnid=j0io1MM-JlvD-M:&amp;ved=0CAUQjRw&amp;url=http://powerpoint2.com/vb/threads/powerpoint665/&amp;ei=RMlNUavOKoidtQbDyoGoBA&amp;psig=AFQjCNFPQcJ0_1sVbvg4JzV6pxPIe74zPg&amp;ust=1364136281693046" TargetMode="External"/><Relationship Id="rId3" Type="http://schemas.openxmlformats.org/officeDocument/2006/relationships/image" Target="../media/image5.jpeg"/><Relationship Id="rId7" Type="http://schemas.openxmlformats.org/officeDocument/2006/relationships/slide" Target="slide7.xml"/><Relationship Id="rId2" Type="http://schemas.openxmlformats.org/officeDocument/2006/relationships/hyperlink" Target="http://www.google.co.il/url?sa=i&amp;rct=j&amp;q=&amp;esrc=s&amp;frm=1&amp;source=images&amp;cd=&amp;cad=rja&amp;docid=rs9DuSrOhvdATM&amp;tbnid=PJYhLY3WsBkhdM:&amp;ved=0CAUQjRw&amp;url=http://www.aragt.com/%D8%AE%D9%84%D9%81%D9%8A%D8%A7%D8%AA-%D9%84%D9%84%D8%A8%D9%88%D8%B1%D8%A8%D9%88%D9%8A%D9%86%D8%AA-%D8%AC%D8%AF%D9%8A%D8%AF%D8%A9-slide-background-powerpoint-2007/&amp;ei=X8BNUdP5G4basga_-4CICA&amp;psig=AFQjCNFPQcJ0_1sVbvg4JzV6pxPIe74zPg&amp;ust=1364136281693046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slide" Target="slide3.xml"/><Relationship Id="rId5" Type="http://schemas.openxmlformats.org/officeDocument/2006/relationships/hyperlink" Target="http://www.google.co.il/url?sa=i&amp;rct=j&amp;q=&amp;esrc=s&amp;frm=1&amp;source=images&amp;cd=&amp;cad=rja&amp;docid=b6Z7vxp2PGszBM&amp;tbnid=5p3yXt6vmPJTnM:&amp;ved=0CAUQjRw&amp;url=http://www.qaaaf.org/forum/postl.aspx?FrmId=9&amp;ThdId=11492&amp;ei=3clNUbarKcTmtQbKuICwDQ&amp;psig=AFQjCNFPQcJ0_1sVbvg4JzV6pxPIe74zPg&amp;ust=1364136281693046" TargetMode="External"/><Relationship Id="rId10" Type="http://schemas.openxmlformats.org/officeDocument/2006/relationships/slide" Target="slide5.xml"/><Relationship Id="rId4" Type="http://schemas.openxmlformats.org/officeDocument/2006/relationships/image" Target="../media/image6.pn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il/url?sa=i&amp;rct=j&amp;q=&amp;esrc=s&amp;frm=1&amp;source=images&amp;cd=&amp;cad=rja&amp;docid=LPjFQj8qlHVD5M&amp;tbnid=xsiTwkely2fYyM:&amp;ved=0CAUQjRw&amp;url=http://true-wildlife.blogspot.com/2011/02/fennec-fox.html&amp;ei=asA0UeP9O8iRtQbtsIDQDQ&amp;psig=AFQjCNEwRrpYPVJKxihWsOW05iHM8Nyqww&amp;ust=1362498004465241" TargetMode="External"/><Relationship Id="rId5" Type="http://schemas.openxmlformats.org/officeDocument/2006/relationships/image" Target="../media/image42.jpe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il/url?sa=i&amp;rct=j&amp;q=&amp;esrc=s&amp;frm=1&amp;source=images&amp;cd=&amp;cad=rja&amp;docid=rIyMsiTj1mrTtM&amp;tbnid=fVnWfpVjpHCbNM:&amp;ved=0CAUQjRw&amp;url=http://www.svg-vets.com/deserttortfaq.htm&amp;ei=or80UZDnGszAtAb_oYGgBw&amp;psig=AFQjCNFhBOtwe4CAAIBg2PEu7_G31l6Qig&amp;ust=1362497811034101" TargetMode="External"/><Relationship Id="rId5" Type="http://schemas.openxmlformats.org/officeDocument/2006/relationships/image" Target="../media/image42.jpe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hyperlink" Target="http://www.google.co.il/url?sa=i&amp;rct=j&amp;q=&amp;esrc=s&amp;frm=1&amp;source=images&amp;cd=&amp;cad=rja&amp;docid=RHGY_a31W4kr8M&amp;tbnid=GnCy-GJatHp_qM:&amp;ved=0CAUQjRw&amp;url=http://www.marvelsphoto.com/summer-powerpoint-background/&amp;ei=fcNNUb6_OdHgtQbC24GoAQ&amp;psig=AFQjCNFPQcJ0_1sVbvg4JzV6pxPIe74zPg&amp;ust=1364136281693046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ww.google.co.il/url?sa=i&amp;rct=j&amp;q=&amp;esrc=s&amp;frm=1&amp;source=images&amp;cd=&amp;cad=rja&amp;docid=388YvaZWkQLxJM&amp;tbnid=mTy_wMoSrxlC9M:&amp;ved=0CAUQjRw&amp;url=http://www.ecole.edunet.tn/seducatif_eveilscientif/page_2.html&amp;ei=CXBMUa3AGMGotAbl0YHwBw&amp;psig=AFQjCNFKRD5OX3buUf_DW6OTh6K-nmmqrA&amp;ust=1364050288342726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jpeg"/><Relationship Id="rId7" Type="http://schemas.openxmlformats.org/officeDocument/2006/relationships/hyperlink" Target="http://www.google.co.il/url?sa=i&amp;rct=j&amp;q=&amp;esrc=s&amp;frm=1&amp;source=images&amp;cd=&amp;cad=rja&amp;docid=b6Z7vxp2PGszBM&amp;tbnid=5p3yXt6vmPJTnM:&amp;ved=0CAUQjRw&amp;url=http://www.qaaaf.org/forum/postl.aspx?FrmId=9&amp;ThdId=11492&amp;ei=3clNUbarKcTmtQbKuICwDQ&amp;psig=AFQjCNFPQcJ0_1sVbvg4JzV6pxPIe74zPg&amp;ust=1364136281693046" TargetMode="External"/><Relationship Id="rId2" Type="http://schemas.openxmlformats.org/officeDocument/2006/relationships/hyperlink" Target="http://www.google.co.il/url?sa=i&amp;rct=j&amp;q=&amp;esrc=s&amp;frm=1&amp;source=images&amp;cd=&amp;cad=rja&amp;docid=rs9DuSrOhvdATM&amp;tbnid=PJYhLY3WsBkhdM:&amp;ved=0CAUQjRw&amp;url=http://www.aragt.com/%D8%AE%D9%84%D9%81%D9%8A%D8%A7%D8%AA-%D9%84%D9%84%D8%A8%D9%88%D8%B1%D8%A8%D9%88%D9%8A%D9%86%D8%AA-%D8%AC%D8%AF%D9%8A%D8%AF%D8%A9-slide-background-powerpoint-2007/&amp;ei=X8BNUdP5G4basga_-4CICA&amp;psig=AFQjCNFPQcJ0_1sVbvg4JzV6pxPIe74zPg&amp;ust=1364136281693046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hyperlink" Target="http://www.google.co.il/url?sa=i&amp;rct=j&amp;q=&amp;esrc=s&amp;frm=1&amp;source=images&amp;cd=&amp;cad=rja&amp;docid=m_bQAuNcIruLEM&amp;tbnid=j0io1MM-JlvD-M:&amp;ved=0CAUQjRw&amp;url=http://powerpoint2.com/vb/threads/powerpoint665/&amp;ei=RMlNUavOKoidtQbDyoGoBA&amp;psig=AFQjCNFPQcJ0_1sVbvg4JzV6pxPIe74zPg&amp;ust=1364136281693046" TargetMode="External"/><Relationship Id="rId4" Type="http://schemas.openxmlformats.org/officeDocument/2006/relationships/image" Target="../media/image6.pn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il/url?sa=i&amp;rct=j&amp;q=&amp;esrc=s&amp;frm=1&amp;source=images&amp;cd=&amp;cad=rja&amp;docid=6UO06ptQ098UJM&amp;tbnid=zb88bZmeOTtQdM:&amp;ved=0CAUQjRw&amp;url=http://www.37dc.net/vb/37dc-t108632.html&amp;ei=ULlMUYusLomCtAbG_4HwDQ&amp;psig=AFQjCNHo20E32jd4sAPeONbbZUsH36NxWQ&amp;ust=1364069029727001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jpeg"/><Relationship Id="rId7" Type="http://schemas.openxmlformats.org/officeDocument/2006/relationships/hyperlink" Target="http://www.google.co.il/url?sa=i&amp;rct=j&amp;q=&amp;esrc=s&amp;frm=1&amp;source=images&amp;cd=&amp;cad=rja&amp;docid=b6Z7vxp2PGszBM&amp;tbnid=5p3yXt6vmPJTnM:&amp;ved=0CAUQjRw&amp;url=http://www.qaaaf.org/forum/postl.aspx?FrmId=9&amp;ThdId=11492&amp;ei=3clNUbarKcTmtQbKuICwDQ&amp;psig=AFQjCNFPQcJ0_1sVbvg4JzV6pxPIe74zPg&amp;ust=1364136281693046" TargetMode="External"/><Relationship Id="rId2" Type="http://schemas.openxmlformats.org/officeDocument/2006/relationships/hyperlink" Target="http://www.google.co.il/url?sa=i&amp;rct=j&amp;q=&amp;esrc=s&amp;frm=1&amp;source=images&amp;cd=&amp;cad=rja&amp;docid=rs9DuSrOhvdATM&amp;tbnid=PJYhLY3WsBkhdM:&amp;ved=0CAUQjRw&amp;url=http://www.aragt.com/%D8%AE%D9%84%D9%81%D9%8A%D8%A7%D8%AA-%D9%84%D9%84%D8%A8%D9%88%D8%B1%D8%A8%D9%88%D9%8A%D9%86%D8%AA-%D8%AC%D8%AF%D9%8A%D8%AF%D8%A9-slide-background-powerpoint-2007/&amp;ei=X8BNUdP5G4basga_-4CICA&amp;psig=AFQjCNFPQcJ0_1sVbvg4JzV6pxPIe74zPg&amp;ust=1364136281693046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hyperlink" Target="http://www.google.co.il/url?sa=i&amp;rct=j&amp;q=&amp;esrc=s&amp;frm=1&amp;source=images&amp;cd=&amp;cad=rja&amp;docid=m_bQAuNcIruLEM&amp;tbnid=j0io1MM-JlvD-M:&amp;ved=0CAUQjRw&amp;url=http://powerpoint2.com/vb/threads/powerpoint665/&amp;ei=RMlNUavOKoidtQbDyoGoBA&amp;psig=AFQjCNFPQcJ0_1sVbvg4JzV6pxPIe74zPg&amp;ust=1364136281693046" TargetMode="External"/><Relationship Id="rId4" Type="http://schemas.openxmlformats.org/officeDocument/2006/relationships/image" Target="../media/image6.pn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qiASavx1F6JSnM&amp;tbnid=ID4xfxzuRMdIaM:&amp;ved=0CAUQjRw&amp;url=http://www.sihatselalu.com.my/2010/06/water-for-health.html&amp;ei=7rIrUdGdK8OR4ATHxoDIBQ&amp;psig=AFQjCNEnazOIjaa0h2rS9Jx_FnFWOIOR1A&amp;ust=1361904563590104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s://www.youtube.com/watch?v=Spwb5jfsk34" TargetMode="Externa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google.co.il/url?sa=i&amp;rct=j&amp;q=&amp;esrc=s&amp;frm=1&amp;source=images&amp;cd=&amp;cad=rja&amp;docid=qiASavx1F6JSnM&amp;tbnid=ID4xfxzuRMdIaM:&amp;ved=0CAUQjRw&amp;url=http://www.sihatselalu.com.my/2010/06/water-for-health.html&amp;ei=7rIrUdGdK8OR4ATHxoDIBQ&amp;psig=AFQjCNEnazOIjaa0h2rS9Jx_FnFWOIOR1A&amp;ust=1361904563590104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jpeg"/><Relationship Id="rId7" Type="http://schemas.openxmlformats.org/officeDocument/2006/relationships/hyperlink" Target="http://www.google.co.il/url?sa=i&amp;rct=j&amp;q=&amp;esrc=s&amp;frm=1&amp;source=images&amp;cd=&amp;cad=rja&amp;docid=b6Z7vxp2PGszBM&amp;tbnid=5p3yXt6vmPJTnM:&amp;ved=0CAUQjRw&amp;url=http://www.qaaaf.org/forum/postl.aspx?FrmId=9&amp;ThdId=11492&amp;ei=3clNUbarKcTmtQbKuICwDQ&amp;psig=AFQjCNFPQcJ0_1sVbvg4JzV6pxPIe74zPg&amp;ust=1364136281693046" TargetMode="External"/><Relationship Id="rId2" Type="http://schemas.openxmlformats.org/officeDocument/2006/relationships/hyperlink" Target="http://www.google.co.il/url?sa=i&amp;rct=j&amp;q=&amp;esrc=s&amp;frm=1&amp;source=images&amp;cd=&amp;cad=rja&amp;docid=rs9DuSrOhvdATM&amp;tbnid=PJYhLY3WsBkhdM:&amp;ved=0CAUQjRw&amp;url=http://www.aragt.com/%D8%AE%D9%84%D9%81%D9%8A%D8%A7%D8%AA-%D9%84%D9%84%D8%A8%D9%88%D8%B1%D8%A8%D9%88%D9%8A%D9%86%D8%AA-%D8%AC%D8%AF%D9%8A%D8%AF%D8%A9-slide-background-powerpoint-2007/&amp;ei=X8BNUdP5G4basga_-4CICA&amp;psig=AFQjCNFPQcJ0_1sVbvg4JzV6pxPIe74zPg&amp;ust=1364136281693046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hyperlink" Target="http://www.google.co.il/url?sa=i&amp;rct=j&amp;q=&amp;esrc=s&amp;frm=1&amp;source=images&amp;cd=&amp;cad=rja&amp;docid=m_bQAuNcIruLEM&amp;tbnid=j0io1MM-JlvD-M:&amp;ved=0CAUQjRw&amp;url=http://powerpoint2.com/vb/threads/powerpoint665/&amp;ei=RMlNUavOKoidtQbDyoGoBA&amp;psig=AFQjCNFPQcJ0_1sVbvg4JzV6pxPIe74zPg&amp;ust=1364136281693046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tran33m.com/uploadcenter/uploads/05-2012/PIC-154-133847098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44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1066800" y="1066800"/>
            <a:ext cx="7053364" cy="526297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SA" sz="48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العارضة مُعدة لطلاب </a:t>
            </a:r>
            <a:r>
              <a:rPr lang="ar-AE" sz="48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الصف السادس(أ</a:t>
            </a:r>
            <a:r>
              <a:rPr lang="ar-AE" sz="4800" b="1" dirty="0" err="1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)</a:t>
            </a:r>
            <a:endParaRPr lang="ar-SA" sz="4800" b="1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>
              <a:lnSpc>
                <a:spcPct val="150000"/>
              </a:lnSpc>
            </a:pPr>
            <a:r>
              <a:rPr lang="ar-SA" sz="48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مدرسة الرازي الابتدائية</a:t>
            </a:r>
          </a:p>
          <a:p>
            <a:pPr algn="ctr">
              <a:lnSpc>
                <a:spcPct val="150000"/>
              </a:lnSpc>
            </a:pPr>
            <a:r>
              <a:rPr lang="ar-SA" sz="48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إعداد: شيماء </a:t>
            </a:r>
            <a:r>
              <a:rPr lang="ar-SA" sz="4800" b="1" dirty="0" err="1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اغباري</a:t>
            </a:r>
            <a:r>
              <a:rPr lang="ar-AE" sz="48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ه</a:t>
            </a:r>
          </a:p>
          <a:p>
            <a:pPr algn="ctr">
              <a:lnSpc>
                <a:spcPct val="150000"/>
              </a:lnSpc>
            </a:pPr>
            <a:r>
              <a:rPr lang="ar-AE" sz="4000" b="1" u="sng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الدرس رقم 3</a:t>
            </a:r>
          </a:p>
          <a:p>
            <a:pPr algn="ctr">
              <a:lnSpc>
                <a:spcPct val="150000"/>
              </a:lnSpc>
            </a:pPr>
            <a:r>
              <a:rPr lang="ar-AE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ضمن مشروع التخرج</a:t>
            </a:r>
            <a:endParaRPr lang="he-IL" sz="4000" b="1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027" name="Picture 3" descr="C:\Users\win7\Pictures\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762375"/>
            <a:ext cx="2228850" cy="3095625"/>
          </a:xfrm>
          <a:prstGeom prst="rect">
            <a:avLst/>
          </a:prstGeom>
          <a:noFill/>
        </p:spPr>
      </p:pic>
      <p:pic>
        <p:nvPicPr>
          <p:cNvPr id="1028" name="Picture 4" descr="C:\Users\win7\Pictures\head-gears.jpg"/>
          <p:cNvPicPr>
            <a:picLocks noChangeAspect="1" noChangeArrowheads="1"/>
          </p:cNvPicPr>
          <p:nvPr/>
        </p:nvPicPr>
        <p:blipFill>
          <a:blip r:embed="rId6" cstate="print"/>
          <a:srcRect l="21148" t="2838" r="19836" b="4585"/>
          <a:stretch>
            <a:fillRect/>
          </a:stretch>
        </p:blipFill>
        <p:spPr bwMode="auto">
          <a:xfrm>
            <a:off x="6705600" y="2895600"/>
            <a:ext cx="24384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228601"/>
            <a:ext cx="8534400" cy="643253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ar-AE" sz="4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إذا فالماء هو مركب ضروري لبقاء تنوع الكائنات </a:t>
            </a:r>
            <a:endParaRPr lang="en-US" sz="4400" b="1" spc="5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r"/>
            <a:r>
              <a:rPr lang="ar-AE" sz="4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الحية في البيئة، وتحتاج الكائنات الحية للماء </a:t>
            </a:r>
            <a:r>
              <a:rPr lang="ar-AE" sz="44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لكي:</a:t>
            </a:r>
            <a:endParaRPr lang="ar-AE" sz="4800" b="1" spc="5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ar-AE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ar-AE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ar-AE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ar-AE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ar-S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362200" y="4953000"/>
            <a:ext cx="468052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تحافظ على بقائها</a:t>
            </a:r>
            <a:endParaRPr lang="ar-SA" sz="54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362200" y="2209800"/>
            <a:ext cx="4680521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تنمو</a:t>
            </a:r>
            <a:endParaRPr lang="ar-SA" sz="54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362200" y="3581400"/>
            <a:ext cx="4680521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تتطور</a:t>
            </a:r>
            <a:endParaRPr lang="ar-SA" sz="54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3315" name="Picture 3" descr="C:\Users\win7\Pictures\smiley%20thinki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1905001" cy="2133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the-diet-collection.info/images/specimage-home/iStock_000011177685XSmal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24384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ستطيل ذو زوايا قطرية مخدوشة 4"/>
          <p:cNvSpPr/>
          <p:nvPr/>
        </p:nvSpPr>
        <p:spPr>
          <a:xfrm>
            <a:off x="2286000" y="685800"/>
            <a:ext cx="6477000" cy="40386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كذلك </a:t>
            </a:r>
            <a:r>
              <a:rPr lang="ar-S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يشكل الماء </a:t>
            </a:r>
            <a:r>
              <a:rPr lang="ar-SA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بين </a:t>
            </a:r>
            <a:r>
              <a:rPr lang="ar-S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%70 </a:t>
            </a:r>
            <a:r>
              <a:rPr lang="ar-SA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 </a:t>
            </a:r>
            <a:r>
              <a:rPr lang="ar-S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%80 من حجم جسم معظم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.</a:t>
            </a:r>
            <a:r>
              <a:rPr lang="ar-S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المخلوقات الحية</a:t>
            </a:r>
            <a:endParaRPr lang="he-IL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</a:endParaRPr>
          </a:p>
        </p:txBody>
      </p:sp>
      <p:pic>
        <p:nvPicPr>
          <p:cNvPr id="2" name="Picture 2" descr="http://www.airandaqua.com/images/human%20water%20needs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43000"/>
            <a:ext cx="3733800" cy="5715000"/>
          </a:xfrm>
          <a:prstGeom prst="rect">
            <a:avLst/>
          </a:prstGeom>
          <a:noFill/>
        </p:spPr>
      </p:pic>
      <p:pic>
        <p:nvPicPr>
          <p:cNvPr id="9219" name="Picture 3" descr="C:\Users\win7\Pictures\NACAK8VBGACA6C15EDCAMAW7ZPCA61GJUUCAHXXDTTCAPEPSWNCA71Y55UCA212BNJCAFI1KA3CANX4A3DCARUQDLCCAJ25FZUCAY00BJGCA68EEK5CAI5R6WWCA2HK90ACAM4ST06CAA116DMCARQ2G2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5029200"/>
            <a:ext cx="2286000" cy="1600200"/>
          </a:xfrm>
          <a:prstGeom prst="rect">
            <a:avLst/>
          </a:prstGeom>
          <a:noFill/>
        </p:spPr>
      </p:pic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855"/>
          <a:stretch>
            <a:fillRect/>
          </a:stretch>
        </p:blipFill>
        <p:spPr bwMode="auto">
          <a:xfrm>
            <a:off x="0" y="0"/>
            <a:ext cx="7010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3581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971800"/>
            <a:ext cx="342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029200" y="1981200"/>
            <a:ext cx="609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مستطيل 12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ما هو الفرق بين هذه البيئات </a:t>
            </a:r>
            <a:r>
              <a:rPr lang="ar-AE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الحياتية؟؟؟</a:t>
            </a:r>
            <a:endParaRPr lang="he-IL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</a:endParaRPr>
          </a:p>
        </p:txBody>
      </p:sp>
      <p:sp>
        <p:nvSpPr>
          <p:cNvPr id="14" name="عنصر نائب لرقم الشريحة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ttp://2.bp.blogspot.com/-fgKltGpq8Ik/URbDPPVl-UI/AAAAAAAAA3Y/f_hf2Hy3eio/s400/World%2BWater%2BDa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038600"/>
            <a:ext cx="487680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1" name="Picture 5" descr="C:\Users\win7\Pictures\question-symbol-thinking-solution-3d-character-stock-photo.jpg"/>
          <p:cNvPicPr>
            <a:picLocks noChangeAspect="1" noChangeArrowheads="1"/>
          </p:cNvPicPr>
          <p:nvPr/>
        </p:nvPicPr>
        <p:blipFill>
          <a:blip r:embed="rId5" cstate="print"/>
          <a:srcRect l="16000" t="2000" r="12000" b="8000"/>
          <a:stretch>
            <a:fillRect/>
          </a:stretch>
        </p:blipFill>
        <p:spPr bwMode="auto">
          <a:xfrm>
            <a:off x="7086600" y="3429000"/>
            <a:ext cx="20574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مستطيل ذو زوايا قطرية مستديرة 1"/>
          <p:cNvSpPr/>
          <p:nvPr/>
        </p:nvSpPr>
        <p:spPr>
          <a:xfrm>
            <a:off x="762000" y="990600"/>
            <a:ext cx="6705600" cy="2819400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ماذا </a:t>
            </a:r>
            <a:r>
              <a:rPr lang="ar-AE" sz="5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نستنتج!!</a:t>
            </a:r>
            <a:endParaRPr lang="ar-AE" sz="5400" b="1" spc="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AE" sz="4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كيف تؤثر كمية الماء التي في البيئة على تنوع الكائنات الحية التي تعيش </a:t>
            </a:r>
            <a:r>
              <a:rPr lang="ar-AE" sz="48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فيها؟؟</a:t>
            </a:r>
            <a:endParaRPr lang="he-IL" sz="48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 l="73684" t="5661" r="4386" b="30189"/>
          <a:stretch>
            <a:fillRect/>
          </a:stretch>
        </p:blipFill>
        <p:spPr bwMode="auto">
          <a:xfrm>
            <a:off x="7239000" y="2209800"/>
            <a:ext cx="19050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مستطيل 2"/>
          <p:cNvSpPr/>
          <p:nvPr/>
        </p:nvSpPr>
        <p:spPr>
          <a:xfrm>
            <a:off x="228600" y="381000"/>
            <a:ext cx="8686800" cy="1569660"/>
          </a:xfrm>
          <a:prstGeom prst="rect">
            <a:avLst/>
          </a:prstGeom>
          <a:solidFill>
            <a:srgbClr val="FFC000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دار حوار بين رامي وسلمى، ساعدوا سلمى بالحصول على إجابة </a:t>
            </a:r>
            <a:r>
              <a:rPr lang="ar-AE" sz="4800" b="1" spc="50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لسؤالها...</a:t>
            </a:r>
            <a:endParaRPr lang="ar-SA" sz="48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وسيلة شرح بيضاوية 3"/>
          <p:cNvSpPr/>
          <p:nvPr/>
        </p:nvSpPr>
        <p:spPr>
          <a:xfrm>
            <a:off x="2743200" y="4572000"/>
            <a:ext cx="4419600" cy="2057400"/>
          </a:xfrm>
          <a:prstGeom prst="wedgeEllipseCallout">
            <a:avLst>
              <a:gd name="adj1" fmla="val -66685"/>
              <a:gd name="adj2" fmla="val -1760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2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سلمى: لكن كيف مع ذلك تستطيع كائنات حية أن تعيش في بيئات فقيرة بالماء بينما غيرها لا </a:t>
            </a:r>
            <a:r>
              <a:rPr lang="ar-AE" sz="24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يستطيع؟؟</a:t>
            </a:r>
            <a:endParaRPr lang="he-IL" sz="24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</a:endParaRPr>
          </a:p>
        </p:txBody>
      </p:sp>
      <p:sp>
        <p:nvSpPr>
          <p:cNvPr id="5" name="وسيلة شرح بيضاوية 4"/>
          <p:cNvSpPr/>
          <p:nvPr/>
        </p:nvSpPr>
        <p:spPr>
          <a:xfrm>
            <a:off x="1676400" y="2133600"/>
            <a:ext cx="4953000" cy="2133600"/>
          </a:xfrm>
          <a:prstGeom prst="wedgeEllipseCallout">
            <a:avLst>
              <a:gd name="adj1" fmla="val 60825"/>
              <a:gd name="adj2" fmla="val 25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2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رامي: هل تعرفين يا سلمى بأن الكائنات الحية تحتاج إلى الماء لكي تعيش، لذلك الماء هو مركب بيئي هام للحفاظ على تنوع الأنواع.</a:t>
            </a:r>
            <a:endParaRPr lang="he-IL" sz="24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r="8772"/>
          <a:stretch>
            <a:fillRect/>
          </a:stretch>
        </p:blipFill>
        <p:spPr bwMode="auto">
          <a:xfrm>
            <a:off x="0" y="4191000"/>
            <a:ext cx="19812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193" name="Picture 1" descr="C:\Users\win7\Pictures\Picture1-for-Thinking-Thursda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581400"/>
            <a:ext cx="2069412" cy="2247158"/>
          </a:xfrm>
          <a:prstGeom prst="rect">
            <a:avLst/>
          </a:prstGeom>
          <a:noFill/>
        </p:spPr>
      </p:pic>
      <p:sp>
        <p:nvSpPr>
          <p:cNvPr id="5" name="مخطط انسيابي: شريط مثقب 4"/>
          <p:cNvSpPr/>
          <p:nvPr/>
        </p:nvSpPr>
        <p:spPr>
          <a:xfrm rot="20626519">
            <a:off x="236748" y="1418247"/>
            <a:ext cx="8382000" cy="2889435"/>
          </a:xfrm>
          <a:prstGeom prst="flowChartPunchedTape">
            <a:avLst/>
          </a:prstGeom>
          <a:blipFill>
            <a:blip r:embed="rId4" cstate="print"/>
            <a:tile tx="0" ty="0" sx="100000" sy="100000" flip="none" algn="tl"/>
          </a:blipFill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تأقلم النباتات للعيش في ظروف نقص الماء يتم عن طريق:</a:t>
            </a:r>
            <a:endParaRPr lang="he-I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Traditional Arabic" pitchFamily="18" charset="-78"/>
            </a:endParaRPr>
          </a:p>
        </p:txBody>
      </p:sp>
      <p:pic>
        <p:nvPicPr>
          <p:cNvPr id="8194" name="Picture 2" descr="C:\Users\win7\Pictures\דד.jpg"/>
          <p:cNvPicPr>
            <a:picLocks noChangeAspect="1" noChangeArrowheads="1"/>
          </p:cNvPicPr>
          <p:nvPr/>
        </p:nvPicPr>
        <p:blipFill>
          <a:blip r:embed="rId5" cstate="print"/>
          <a:srcRect l="12408" r="12408"/>
          <a:stretch>
            <a:fillRect/>
          </a:stretch>
        </p:blipFill>
        <p:spPr bwMode="auto">
          <a:xfrm>
            <a:off x="0" y="838200"/>
            <a:ext cx="2209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657600" y="1524000"/>
            <a:ext cx="4953000" cy="1219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ar-AE" sz="48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1.</a:t>
            </a:r>
            <a:r>
              <a:rPr lang="ar-AE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تقليص إفراز الماء.</a:t>
            </a:r>
            <a:endParaRPr lang="he-IL" sz="48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429000"/>
            <a:ext cx="41910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مستطيل 6"/>
          <p:cNvSpPr/>
          <p:nvPr/>
        </p:nvSpPr>
        <p:spPr>
          <a:xfrm>
            <a:off x="6553200" y="3429000"/>
            <a:ext cx="22860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قندول</a:t>
            </a:r>
            <a:r>
              <a:rPr lang="ar-A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 في الصيف</a:t>
            </a:r>
            <a:endParaRPr lang="he-I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352800"/>
            <a:ext cx="39624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مستطيل 11"/>
          <p:cNvSpPr/>
          <p:nvPr/>
        </p:nvSpPr>
        <p:spPr>
          <a:xfrm>
            <a:off x="1905000" y="3352800"/>
            <a:ext cx="22860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قندول</a:t>
            </a:r>
            <a:r>
              <a:rPr lang="ar-A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 في الربيع</a:t>
            </a:r>
            <a:endParaRPr lang="he-I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</a:endParaRPr>
          </a:p>
        </p:txBody>
      </p:sp>
      <p:pic>
        <p:nvPicPr>
          <p:cNvPr id="1026" name="Picture 2" descr="C:\Users\win7\Pictures\gg5396538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990600"/>
            <a:ext cx="2159000" cy="215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362200" y="1295400"/>
            <a:ext cx="5715000" cy="1219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ar-AE" sz="48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2.</a:t>
            </a:r>
            <a:r>
              <a:rPr lang="ar-AE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استيعاب أكثر </a:t>
            </a:r>
            <a:r>
              <a:rPr lang="ar-AE" sz="48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نجاعة</a:t>
            </a:r>
            <a:r>
              <a:rPr lang="ar-AE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للماء.</a:t>
            </a:r>
            <a:endParaRPr lang="he-IL" sz="48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807"/>
          <a:stretch>
            <a:fillRect/>
          </a:stretch>
        </p:blipFill>
        <p:spPr bwMode="auto">
          <a:xfrm>
            <a:off x="2895600" y="3124200"/>
            <a:ext cx="41148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ستطيل 4"/>
          <p:cNvSpPr/>
          <p:nvPr/>
        </p:nvSpPr>
        <p:spPr>
          <a:xfrm>
            <a:off x="5486400" y="3124200"/>
            <a:ext cx="15240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A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رتم</a:t>
            </a:r>
            <a:r>
              <a:rPr lang="ar-A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 الصحراء</a:t>
            </a:r>
            <a:endParaRPr lang="he-I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</a:endParaRPr>
          </a:p>
        </p:txBody>
      </p:sp>
      <p:pic>
        <p:nvPicPr>
          <p:cNvPr id="4" name="Picture 2" descr="C:\Users\win7\Pictures\choosing-a-degree-in-sustainable-development.png"/>
          <p:cNvPicPr>
            <a:picLocks noChangeAspect="1" noChangeArrowheads="1"/>
          </p:cNvPicPr>
          <p:nvPr/>
        </p:nvPicPr>
        <p:blipFill>
          <a:blip r:embed="rId4" cstate="print"/>
          <a:srcRect l="12200" r="20075" b="8843"/>
          <a:stretch>
            <a:fillRect/>
          </a:stretch>
        </p:blipFill>
        <p:spPr bwMode="auto">
          <a:xfrm>
            <a:off x="152400" y="2514600"/>
            <a:ext cx="20574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352800" y="1066800"/>
            <a:ext cx="4724400" cy="1219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ar-AE" sz="48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3.</a:t>
            </a:r>
            <a:r>
              <a:rPr lang="ar-AE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خزن الماء.</a:t>
            </a:r>
            <a:endParaRPr lang="he-IL" sz="48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810000"/>
            <a:ext cx="2590800" cy="218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191000"/>
            <a:ext cx="17526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200400"/>
            <a:ext cx="21336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مستطيل 7"/>
          <p:cNvSpPr/>
          <p:nvPr/>
        </p:nvSpPr>
        <p:spPr>
          <a:xfrm>
            <a:off x="6477000" y="3200400"/>
            <a:ext cx="15240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أوراق </a:t>
            </a:r>
            <a:r>
              <a:rPr lang="ar-A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البصيل</a:t>
            </a:r>
            <a:endParaRPr lang="he-I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505200" y="3657600"/>
            <a:ext cx="15240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بصلة </a:t>
            </a:r>
            <a:r>
              <a:rPr lang="ar-A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البصيل</a:t>
            </a:r>
            <a:endParaRPr lang="he-I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838200" y="2590800"/>
            <a:ext cx="15240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إزهار </a:t>
            </a:r>
            <a:r>
              <a:rPr lang="ar-A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البصيل</a:t>
            </a:r>
            <a:endParaRPr lang="he-I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858000" y="6019800"/>
            <a:ext cx="8382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شتاء</a:t>
            </a:r>
            <a:endParaRPr lang="he-I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810000" y="6096000"/>
            <a:ext cx="8382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صيف</a:t>
            </a:r>
            <a:endParaRPr lang="he-I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143000" y="6096000"/>
            <a:ext cx="8382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خريف</a:t>
            </a:r>
            <a:endParaRPr lang="he-I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مخطط انسيابي: شريط مثقب 3"/>
          <p:cNvSpPr/>
          <p:nvPr/>
        </p:nvSpPr>
        <p:spPr>
          <a:xfrm rot="20626519">
            <a:off x="236748" y="1418247"/>
            <a:ext cx="8382000" cy="2889435"/>
          </a:xfrm>
          <a:prstGeom prst="flowChartPunchedTape">
            <a:avLst/>
          </a:prstGeom>
          <a:blipFill>
            <a:blip r:embed="rId3" cstate="print"/>
            <a:tile tx="0" ty="0" sx="100000" sy="100000" flip="none" algn="tl"/>
          </a:blipFill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تأقلم الحيوانات للعيش في ظروف نقص الماء:</a:t>
            </a:r>
            <a:endParaRPr lang="he-I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Traditional Arabic" pitchFamily="18" charset="-78"/>
            </a:endParaRPr>
          </a:p>
        </p:txBody>
      </p:sp>
      <p:pic>
        <p:nvPicPr>
          <p:cNvPr id="5121" name="Picture 1" descr="C:\Users\win7\Pictures\depositphotos_3643397-Thinking-emoti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657600"/>
            <a:ext cx="3054096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aragt.com/my-uploads/2011/11/south-park-border-wallpapers-backgrounds-for-powerpoin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457200" y="457200"/>
            <a:ext cx="83099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AE" sz="5400" b="1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مهمة- نُفكر بشكل </a:t>
            </a:r>
            <a:r>
              <a:rPr lang="ar-AE" sz="5400" b="1" cap="all" dirty="0" err="1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علمي!!</a:t>
            </a:r>
            <a:r>
              <a:rPr lang="ar-AE" sz="5400" b="1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endParaRPr lang="he-IL" sz="5400" b="1" cap="all" dirty="0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aditional Arabic" pitchFamily="18" charset="-78"/>
              <a:cs typeface="David" pitchFamily="34" charset="-79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209800"/>
            <a:ext cx="298782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مستطيل 10"/>
          <p:cNvSpPr/>
          <p:nvPr/>
        </p:nvSpPr>
        <p:spPr>
          <a:xfrm>
            <a:off x="7239000" y="1219200"/>
            <a:ext cx="10454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AE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1</a:t>
            </a:r>
            <a:endParaRPr lang="he-IL" sz="8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raditional Arabic" pitchFamily="18" charset="-78"/>
              <a:cs typeface="David" pitchFamily="34" charset="-79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962400" y="1219200"/>
            <a:ext cx="10454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AE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2</a:t>
            </a:r>
            <a:endParaRPr lang="he-IL" sz="8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raditional Arabic" pitchFamily="18" charset="-78"/>
              <a:cs typeface="David" pitchFamily="34" charset="-79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762000" y="1219200"/>
            <a:ext cx="10454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AE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3</a:t>
            </a:r>
            <a:endParaRPr lang="he-IL" sz="8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raditional Arabic" pitchFamily="18" charset="-78"/>
              <a:cs typeface="David" pitchFamily="34" charset="-79"/>
            </a:endParaRPr>
          </a:p>
        </p:txBody>
      </p:sp>
      <p:pic>
        <p:nvPicPr>
          <p:cNvPr id="14" name="Picture 4" descr="http://www.qaaaf.org/upload/post/0/%D8%B5%D8%AD%D8%B1%D8%A7%D8%A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09800"/>
            <a:ext cx="2971800" cy="2971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مستطيل 9">
            <a:hlinkClick r:id="rId7" action="ppaction://hlinksldjump"/>
          </p:cNvPr>
          <p:cNvSpPr/>
          <p:nvPr/>
        </p:nvSpPr>
        <p:spPr>
          <a:xfrm>
            <a:off x="0" y="2133600"/>
            <a:ext cx="2915816" cy="30243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حسب رأيكم هل يمكن أن تستمر الحياة على الكرة الأرضية </a:t>
            </a:r>
            <a:r>
              <a:rPr lang="ar-AE" sz="4000" dirty="0" err="1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بدونه؟؟</a:t>
            </a:r>
            <a:endParaRPr lang="he-IL" sz="4000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pic>
        <p:nvPicPr>
          <p:cNvPr id="15" name="Picture 2" descr="http://im2.gulfup.com/2011-03-07/129948659614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0" y="2209800"/>
            <a:ext cx="31242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مستطيل 8">
            <a:hlinkClick r:id="rId10" action="ppaction://hlinksldjump"/>
          </p:cNvPr>
          <p:cNvSpPr/>
          <p:nvPr/>
        </p:nvSpPr>
        <p:spPr>
          <a:xfrm>
            <a:off x="2895600" y="2133600"/>
            <a:ext cx="3240360" cy="30243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ماذا يمكن أن نطرح أسئلة عن </a:t>
            </a:r>
            <a:r>
              <a:rPr lang="ar-AE" sz="4000" dirty="0" err="1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الموضوع؟؟</a:t>
            </a:r>
            <a:r>
              <a:rPr lang="ar-AE" sz="4000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endParaRPr lang="he-IL" sz="4000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sp>
        <p:nvSpPr>
          <p:cNvPr id="8" name="مستطيل 7">
            <a:hlinkClick r:id="rId11" action="ppaction://hlinksldjump"/>
          </p:cNvPr>
          <p:cNvSpPr/>
          <p:nvPr/>
        </p:nvSpPr>
        <p:spPr>
          <a:xfrm>
            <a:off x="6156176" y="2133600"/>
            <a:ext cx="2987824" cy="30243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هل تذكرون ما هي مركبات البيئة الجامدة التي تؤثر على تنوع </a:t>
            </a:r>
            <a:r>
              <a:rPr lang="ar-AE" sz="4000" dirty="0" err="1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الأنواع؟؟</a:t>
            </a:r>
            <a:endParaRPr lang="he-IL" sz="4000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3810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86200"/>
            <a:ext cx="38100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مستطيل ذو زوايا قطرية مخدوشة 7"/>
          <p:cNvSpPr/>
          <p:nvPr/>
        </p:nvSpPr>
        <p:spPr>
          <a:xfrm>
            <a:off x="3886200" y="1143000"/>
            <a:ext cx="4800600" cy="22098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66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تأقلم بالسلوك</a:t>
            </a:r>
            <a:endParaRPr lang="he-IL" sz="66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</a:endParaRPr>
          </a:p>
        </p:txBody>
      </p:sp>
      <p:sp>
        <p:nvSpPr>
          <p:cNvPr id="10" name="مخطط انسيابي: شريط مثقب 9"/>
          <p:cNvSpPr/>
          <p:nvPr/>
        </p:nvSpPr>
        <p:spPr>
          <a:xfrm rot="20626519">
            <a:off x="2054037" y="1073207"/>
            <a:ext cx="1792940" cy="776934"/>
          </a:xfrm>
          <a:prstGeom prst="flowChartPunchedTape">
            <a:avLst/>
          </a:prstGeom>
          <a:blipFill>
            <a:blip r:embed="rId5" cstate="print"/>
            <a:tile tx="0" ty="0" sx="100000" sy="100000" flip="none" algn="tl"/>
          </a:blipFill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قطاة</a:t>
            </a:r>
            <a:r>
              <a:rPr lang="ar-AE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الصحراء</a:t>
            </a:r>
            <a:endParaRPr lang="he-IL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Traditional Arabic" pitchFamily="18" charset="-78"/>
            </a:endParaRPr>
          </a:p>
        </p:txBody>
      </p:sp>
      <p:sp>
        <p:nvSpPr>
          <p:cNvPr id="11" name="مخطط انسيابي: شريط مثقب 10"/>
          <p:cNvSpPr/>
          <p:nvPr/>
        </p:nvSpPr>
        <p:spPr>
          <a:xfrm rot="20626519">
            <a:off x="2130236" y="5846059"/>
            <a:ext cx="1792940" cy="776934"/>
          </a:xfrm>
          <a:prstGeom prst="flowChartPunchedTape">
            <a:avLst/>
          </a:prstGeom>
          <a:blipFill>
            <a:blip r:embed="rId5" cstate="print"/>
            <a:tile tx="0" ty="0" sx="100000" sy="100000" flip="none" algn="tl"/>
          </a:blipFill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الفأر الشوكي</a:t>
            </a:r>
            <a:endParaRPr lang="he-IL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Traditional Arabic" pitchFamily="18" charset="-78"/>
            </a:endParaRPr>
          </a:p>
        </p:txBody>
      </p:sp>
      <p:pic>
        <p:nvPicPr>
          <p:cNvPr id="6149" name="Picture 5" descr="http://2.bp.blogspot.com/-GXn_y00TRmc/TWWqeMzQWOI/AAAAAAAABBA/7L2U4U3tohk/s1600/fennec-fox_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3886201"/>
            <a:ext cx="42672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مستطيل ذو زوايا قطرية مخدوشة 3"/>
          <p:cNvSpPr/>
          <p:nvPr/>
        </p:nvSpPr>
        <p:spPr>
          <a:xfrm>
            <a:off x="3886200" y="990600"/>
            <a:ext cx="4800600" cy="22098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66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تأقلم بمبنى الجسم</a:t>
            </a:r>
            <a:endParaRPr lang="he-IL" sz="66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379095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0"/>
            <a:ext cx="3733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مخطط انسيابي: شريط مثقب 6"/>
          <p:cNvSpPr/>
          <p:nvPr/>
        </p:nvSpPr>
        <p:spPr>
          <a:xfrm rot="20626519">
            <a:off x="2358836" y="5188007"/>
            <a:ext cx="1792940" cy="776934"/>
          </a:xfrm>
          <a:prstGeom prst="flowChartPunchedTape">
            <a:avLst/>
          </a:prstGeom>
          <a:blipFill>
            <a:blip r:embed="rId5" cstate="print"/>
            <a:tile tx="0" ty="0" sx="100000" sy="100000" flip="none" algn="tl"/>
          </a:blipFill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حردون</a:t>
            </a:r>
            <a:r>
              <a:rPr lang="ar-AE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الرمال</a:t>
            </a:r>
            <a:endParaRPr lang="he-IL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Traditional Arabic" pitchFamily="18" charset="-78"/>
            </a:endParaRPr>
          </a:p>
        </p:txBody>
      </p:sp>
      <p:pic>
        <p:nvPicPr>
          <p:cNvPr id="32772" name="Picture 4" descr="http://www.svg-vets.com/images/deserttort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3733800"/>
            <a:ext cx="42672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encrypted-tbn2.gstatic.com/images?q=tbn:ANd9GcT0iTeVhS-NNsaJmTc02o2px7RcnhQbbu0L4sLKvB0p_AQbKMXV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3</a:t>
            </a:fld>
            <a:endParaRPr lang="ar-SA"/>
          </a:p>
        </p:txBody>
      </p:sp>
      <p:sp>
        <p:nvSpPr>
          <p:cNvPr id="17" name="مستطيل 16"/>
          <p:cNvSpPr/>
          <p:nvPr/>
        </p:nvSpPr>
        <p:spPr>
          <a:xfrm>
            <a:off x="395536" y="620688"/>
            <a:ext cx="84969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مركبات البيئة الجامدة وتأثيرها على تنوع </a:t>
            </a:r>
            <a:r>
              <a:rPr lang="ar-AE" sz="54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الأنواع!!!</a:t>
            </a:r>
            <a:endParaRPr lang="ar-AE" sz="5400" b="1" spc="5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9" name="Picture 4" descr="https://encrypted-tbn3.gstatic.com/images?q=tbn:ANd9GcS8EwjGqj9Hu7Ky_ljMCZRE5r7YUnNiYM2Aw8LlgU9IRIE8xjX1X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057400"/>
            <a:ext cx="342900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مستطيل 10"/>
          <p:cNvSpPr/>
          <p:nvPr/>
        </p:nvSpPr>
        <p:spPr>
          <a:xfrm rot="19813781">
            <a:off x="1190680" y="2453437"/>
            <a:ext cx="194700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الماء</a:t>
            </a:r>
            <a:endParaRPr lang="ar-SA" sz="8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2" name="Picture 6" descr="http://www.classicpressroom.com/daystar/images/hi-res/sun_ray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4191000"/>
            <a:ext cx="3505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http://images.tutorvista.com/cms/images/95/thermometer-fire-ice.png"/>
          <p:cNvPicPr>
            <a:picLocks noChangeAspect="1" noChangeArrowheads="1"/>
          </p:cNvPicPr>
          <p:nvPr/>
        </p:nvPicPr>
        <p:blipFill>
          <a:blip r:embed="rId7" cstate="print"/>
          <a:srcRect l="6977" t="7317" r="4651" b="7317"/>
          <a:stretch>
            <a:fillRect/>
          </a:stretch>
        </p:blipFill>
        <p:spPr bwMode="auto">
          <a:xfrm>
            <a:off x="1066800" y="4419600"/>
            <a:ext cx="34290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شكل بيضاوي 13"/>
          <p:cNvSpPr/>
          <p:nvPr/>
        </p:nvSpPr>
        <p:spPr>
          <a:xfrm>
            <a:off x="5715000" y="2057400"/>
            <a:ext cx="2888704" cy="1905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7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الهواء</a:t>
            </a:r>
            <a:endParaRPr lang="he-IL" sz="72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aragt.com/my-uploads/2011/11/south-park-border-wallpapers-backgrounds-for-powerpoin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4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457200" y="457200"/>
            <a:ext cx="83099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AE" sz="5400" b="1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مهمة- نُفكر بشكل </a:t>
            </a:r>
            <a:r>
              <a:rPr lang="ar-AE" sz="5400" b="1" cap="all" dirty="0" err="1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علمي!!</a:t>
            </a:r>
            <a:r>
              <a:rPr lang="ar-AE" sz="5400" b="1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endParaRPr lang="he-IL" sz="5400" b="1" cap="all" dirty="0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aditional Arabic" pitchFamily="18" charset="-78"/>
              <a:cs typeface="David" pitchFamily="34" charset="-79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209800"/>
            <a:ext cx="298782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مستطيل 10"/>
          <p:cNvSpPr/>
          <p:nvPr/>
        </p:nvSpPr>
        <p:spPr>
          <a:xfrm>
            <a:off x="7239000" y="1219200"/>
            <a:ext cx="10454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AE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1</a:t>
            </a:r>
            <a:endParaRPr lang="he-IL" sz="8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raditional Arabic" pitchFamily="18" charset="-78"/>
              <a:cs typeface="David" pitchFamily="34" charset="-79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962400" y="1219200"/>
            <a:ext cx="10454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AE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2</a:t>
            </a:r>
            <a:endParaRPr lang="he-IL" sz="8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raditional Arabic" pitchFamily="18" charset="-78"/>
              <a:cs typeface="David" pitchFamily="34" charset="-79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762000" y="1219200"/>
            <a:ext cx="10454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AE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3</a:t>
            </a:r>
            <a:endParaRPr lang="he-IL" sz="8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raditional Arabic" pitchFamily="18" charset="-78"/>
              <a:cs typeface="David" pitchFamily="34" charset="-79"/>
            </a:endParaRPr>
          </a:p>
        </p:txBody>
      </p:sp>
      <p:pic>
        <p:nvPicPr>
          <p:cNvPr id="14" name="Picture 2" descr="http://im2.gulfup.com/2011-03-07/129948659614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2209800"/>
            <a:ext cx="31242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4" descr="http://www.qaaaf.org/upload/post/0/%D8%B5%D8%AD%D8%B1%D8%A7%D8%A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209800"/>
            <a:ext cx="2971800" cy="2971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مستطيل 9"/>
          <p:cNvSpPr/>
          <p:nvPr/>
        </p:nvSpPr>
        <p:spPr>
          <a:xfrm>
            <a:off x="0" y="2133600"/>
            <a:ext cx="2915816" cy="30243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حسب رأيكم هل يمكن أن تستمر الحياة على الكرة الأرضية </a:t>
            </a:r>
            <a:r>
              <a:rPr lang="ar-AE" sz="4000" dirty="0" err="1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بدونه؟؟</a:t>
            </a:r>
            <a:endParaRPr lang="he-IL" sz="4000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sp>
        <p:nvSpPr>
          <p:cNvPr id="9" name="مستطيل 8">
            <a:hlinkClick r:id="rId9" action="ppaction://hlinksldjump"/>
          </p:cNvPr>
          <p:cNvSpPr/>
          <p:nvPr/>
        </p:nvSpPr>
        <p:spPr>
          <a:xfrm>
            <a:off x="2971800" y="2133600"/>
            <a:ext cx="3124200" cy="30243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ماذا يمكن أن نطرح أسئلة عن </a:t>
            </a:r>
            <a:r>
              <a:rPr lang="ar-AE" sz="4000" dirty="0" err="1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الموضوع؟؟</a:t>
            </a:r>
            <a:r>
              <a:rPr lang="ar-AE" sz="4000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endParaRPr lang="he-IL" sz="4000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encrypted-tbn2.gstatic.com/images?q=tbn:ANd9GcQ7qcYgC0vdLqBv-HjUAUCR_eATZXhF_UPRJAomY07PKacKfvc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5</a:t>
            </a:fld>
            <a:endParaRPr lang="ar-SA"/>
          </a:p>
        </p:txBody>
      </p:sp>
      <p:pic>
        <p:nvPicPr>
          <p:cNvPr id="2050" name="Picture 2" descr="C:\Users\win7\Pictures\depositphotos_3643397-Thinking-emoticon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2895600"/>
            <a:ext cx="7022592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win7\Pictures\shutterstock_46314979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304800"/>
            <a:ext cx="4800600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aragt.com/my-uploads/2011/11/south-park-border-wallpapers-backgrounds-for-powerpoin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6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457200" y="457200"/>
            <a:ext cx="83099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AE" sz="5400" b="1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مهمة- نُفكر بشكل </a:t>
            </a:r>
            <a:r>
              <a:rPr lang="ar-AE" sz="5400" b="1" cap="all" dirty="0" err="1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علمي!!</a:t>
            </a:r>
            <a:r>
              <a:rPr lang="ar-AE" sz="5400" b="1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endParaRPr lang="he-IL" sz="5400" b="1" cap="all" dirty="0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aditional Arabic" pitchFamily="18" charset="-78"/>
              <a:cs typeface="David" pitchFamily="34" charset="-79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209800"/>
            <a:ext cx="298782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مستطيل 10"/>
          <p:cNvSpPr/>
          <p:nvPr/>
        </p:nvSpPr>
        <p:spPr>
          <a:xfrm>
            <a:off x="7239000" y="1219200"/>
            <a:ext cx="10454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AE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1</a:t>
            </a:r>
            <a:endParaRPr lang="he-IL" sz="8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raditional Arabic" pitchFamily="18" charset="-78"/>
              <a:cs typeface="David" pitchFamily="34" charset="-79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962400" y="1219200"/>
            <a:ext cx="10454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AE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2</a:t>
            </a:r>
            <a:endParaRPr lang="he-IL" sz="8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raditional Arabic" pitchFamily="18" charset="-78"/>
              <a:cs typeface="David" pitchFamily="34" charset="-79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762000" y="1219200"/>
            <a:ext cx="10454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AE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3</a:t>
            </a:r>
            <a:endParaRPr lang="he-IL" sz="8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raditional Arabic" pitchFamily="18" charset="-78"/>
              <a:cs typeface="David" pitchFamily="34" charset="-79"/>
            </a:endParaRPr>
          </a:p>
        </p:txBody>
      </p:sp>
      <p:pic>
        <p:nvPicPr>
          <p:cNvPr id="2050" name="Picture 2" descr="http://im2.gulfup.com/2011-03-07/129948659614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2209800"/>
            <a:ext cx="31242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://www.qaaaf.org/upload/post/0/%D8%B5%D8%AD%D8%B1%D8%A7%D8%A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209800"/>
            <a:ext cx="2971800" cy="2971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مستطيل 9">
            <a:hlinkClick r:id="rId9" action="ppaction://hlinksldjump"/>
          </p:cNvPr>
          <p:cNvSpPr/>
          <p:nvPr/>
        </p:nvSpPr>
        <p:spPr>
          <a:xfrm>
            <a:off x="0" y="2209800"/>
            <a:ext cx="2971800" cy="30243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حسب رأيكم هل يمكن أن تستمر الحياة على الكرة الأرضية </a:t>
            </a:r>
            <a:r>
              <a:rPr lang="ar-AE" sz="4000" dirty="0" err="1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بدونه؟؟</a:t>
            </a:r>
            <a:endParaRPr lang="he-IL" sz="4000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971800"/>
            <a:ext cx="2915816" cy="369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http://2.bp.blogspot.com/_gQbLhYQDz7U/TA5141QqBWI/AAAAAAAACv0/DmO8PhfSKc8/s1600/wat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-228600"/>
            <a:ext cx="9525000" cy="2577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وسيلة شرح بيضاوية 1"/>
          <p:cNvSpPr/>
          <p:nvPr/>
        </p:nvSpPr>
        <p:spPr>
          <a:xfrm>
            <a:off x="228600" y="2438400"/>
            <a:ext cx="5989240" cy="1905000"/>
          </a:xfrm>
          <a:prstGeom prst="wedgeEllipseCallout">
            <a:avLst>
              <a:gd name="adj1" fmla="val 47995"/>
              <a:gd name="adj2" fmla="val 4593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ar-AE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AE" sz="4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  <a:hlinkClick r:id="rId5"/>
              </a:rPr>
              <a:t>لنسمع معاً الأغنية ونتوصل إلى </a:t>
            </a:r>
            <a:r>
              <a:rPr lang="ar-AE" sz="4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  <a:hlinkClick r:id="rId5"/>
              </a:rPr>
              <a:t>الإجابة....</a:t>
            </a:r>
            <a:endParaRPr lang="ar-AE" sz="4400" b="1" spc="5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he-IL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5" name="Picture 1" descr="C:\Users\win7\Pictures\bigstock_Question_mark_symbol_dice_roll_18529607.jpg"/>
          <p:cNvPicPr>
            <a:picLocks noChangeAspect="1" noChangeArrowheads="1"/>
          </p:cNvPicPr>
          <p:nvPr/>
        </p:nvPicPr>
        <p:blipFill>
          <a:blip r:embed="rId6" cstate="print"/>
          <a:srcRect l="8889" t="6667" r="12222" b="18889"/>
          <a:stretch>
            <a:fillRect/>
          </a:stretch>
        </p:blipFill>
        <p:spPr bwMode="auto">
          <a:xfrm>
            <a:off x="1600200" y="4495800"/>
            <a:ext cx="28194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971800"/>
            <a:ext cx="2915816" cy="369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http://2.bp.blogspot.com/_gQbLhYQDz7U/TA5141QqBWI/AAAAAAAACv0/DmO8PhfSKc8/s1600/wat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2400" y="-228600"/>
            <a:ext cx="9525000" cy="2577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وسيلة شرح على شكل سحابة 1"/>
          <p:cNvSpPr/>
          <p:nvPr/>
        </p:nvSpPr>
        <p:spPr>
          <a:xfrm>
            <a:off x="0" y="1676400"/>
            <a:ext cx="5989240" cy="4191000"/>
          </a:xfrm>
          <a:prstGeom prst="cloudCallout">
            <a:avLst>
              <a:gd name="adj1" fmla="val 62177"/>
              <a:gd name="adj2" fmla="val 4065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ar-AE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AE" sz="4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ما الذي توصلتم إليه بعد سماع الأغنية، لماذا يعتبر الماء مركب بيئي </a:t>
            </a:r>
            <a:r>
              <a:rPr lang="ar-AE" sz="4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ضروري؟؟</a:t>
            </a:r>
            <a:endParaRPr lang="ar-AE" sz="4400" b="1" spc="5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he-IL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aragt.com/my-uploads/2011/11/south-park-border-wallpapers-backgrounds-for-powerpoin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9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457200" y="457200"/>
            <a:ext cx="83099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AE" sz="5400" b="1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مهمة- نُفكر بشكل </a:t>
            </a:r>
            <a:r>
              <a:rPr lang="ar-AE" sz="5400" b="1" cap="all" dirty="0" err="1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علمي!!</a:t>
            </a:r>
            <a:r>
              <a:rPr lang="ar-AE" sz="5400" b="1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endParaRPr lang="he-IL" sz="5400" b="1" cap="all" dirty="0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aditional Arabic" pitchFamily="18" charset="-78"/>
              <a:cs typeface="David" pitchFamily="34" charset="-79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209800"/>
            <a:ext cx="298782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مستطيل 10"/>
          <p:cNvSpPr/>
          <p:nvPr/>
        </p:nvSpPr>
        <p:spPr>
          <a:xfrm>
            <a:off x="7239000" y="1219200"/>
            <a:ext cx="10454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AE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1</a:t>
            </a:r>
            <a:endParaRPr lang="he-IL" sz="8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raditional Arabic" pitchFamily="18" charset="-78"/>
              <a:cs typeface="David" pitchFamily="34" charset="-79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962400" y="1219200"/>
            <a:ext cx="10454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AE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2</a:t>
            </a:r>
            <a:endParaRPr lang="he-IL" sz="8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raditional Arabic" pitchFamily="18" charset="-78"/>
              <a:cs typeface="David" pitchFamily="34" charset="-79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762000" y="1219200"/>
            <a:ext cx="10454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AE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3</a:t>
            </a:r>
            <a:endParaRPr lang="he-IL" sz="8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raditional Arabic" pitchFamily="18" charset="-78"/>
              <a:cs typeface="David" pitchFamily="34" charset="-79"/>
            </a:endParaRPr>
          </a:p>
        </p:txBody>
      </p:sp>
      <p:pic>
        <p:nvPicPr>
          <p:cNvPr id="14" name="Picture 2" descr="http://im2.gulfup.com/2011-03-07/129948659614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2209800"/>
            <a:ext cx="31242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4" descr="http://www.qaaaf.org/upload/post/0/%D8%B5%D8%AD%D8%B1%D8%A7%D8%A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209800"/>
            <a:ext cx="2971800" cy="2971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4358</TotalTime>
  <Words>361</Words>
  <Application>Microsoft Office PowerPoint</Application>
  <PresentationFormat>عرض على الشاشة (3:4)‏</PresentationFormat>
  <Paragraphs>90</Paragraphs>
  <Slides>21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win7 209</dc:creator>
  <cp:lastModifiedBy>מוחמד</cp:lastModifiedBy>
  <cp:revision>260</cp:revision>
  <dcterms:created xsi:type="dcterms:W3CDTF">2006-08-16T00:00:00Z</dcterms:created>
  <dcterms:modified xsi:type="dcterms:W3CDTF">2013-03-31T08:03:22Z</dcterms:modified>
</cp:coreProperties>
</file>