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1" r:id="rId3"/>
    <p:sldId id="261" r:id="rId4"/>
    <p:sldId id="262" r:id="rId5"/>
    <p:sldId id="271" r:id="rId6"/>
    <p:sldId id="280" r:id="rId7"/>
    <p:sldId id="263" r:id="rId8"/>
    <p:sldId id="272" r:id="rId9"/>
    <p:sldId id="281" r:id="rId10"/>
    <p:sldId id="264" r:id="rId11"/>
    <p:sldId id="275" r:id="rId12"/>
    <p:sldId id="282" r:id="rId13"/>
    <p:sldId id="265" r:id="rId14"/>
    <p:sldId id="274" r:id="rId15"/>
    <p:sldId id="283" r:id="rId16"/>
    <p:sldId id="266" r:id="rId17"/>
    <p:sldId id="276" r:id="rId18"/>
    <p:sldId id="284" r:id="rId19"/>
    <p:sldId id="267" r:id="rId20"/>
    <p:sldId id="277" r:id="rId21"/>
    <p:sldId id="285" r:id="rId22"/>
    <p:sldId id="268" r:id="rId23"/>
    <p:sldId id="278" r:id="rId24"/>
    <p:sldId id="286" r:id="rId25"/>
    <p:sldId id="269" r:id="rId26"/>
    <p:sldId id="279" r:id="rId27"/>
    <p:sldId id="287" r:id="rId28"/>
    <p:sldId id="270" r:id="rId29"/>
    <p:sldId id="273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" Target="slide1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slide" Target="slide1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" Target="slide1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slide" Target="slide1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" Target="slide13.xml"/><Relationship Id="rId7" Type="http://schemas.openxmlformats.org/officeDocument/2006/relationships/slide" Target="slide10.xml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5.png"/><Relationship Id="rId5" Type="http://schemas.openxmlformats.org/officeDocument/2006/relationships/slide" Target="slide16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" Target="slide13.xml"/><Relationship Id="rId7" Type="http://schemas.openxmlformats.org/officeDocument/2006/relationships/slide" Target="slide10.xml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5.png"/><Relationship Id="rId5" Type="http://schemas.openxmlformats.org/officeDocument/2006/relationships/slide" Target="slide7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" Target="slide22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6.png"/><Relationship Id="rId3" Type="http://schemas.openxmlformats.org/officeDocument/2006/relationships/slide" Target="slide13.xml"/><Relationship Id="rId7" Type="http://schemas.openxmlformats.org/officeDocument/2006/relationships/slide" Target="slide28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audio2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4.png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" Target="slide25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" Target="slide13.xml"/><Relationship Id="rId7" Type="http://schemas.openxmlformats.org/officeDocument/2006/relationships/slide" Target="slide10.xml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image" Target="../media/image5.png"/><Relationship Id="rId5" Type="http://schemas.openxmlformats.org/officeDocument/2006/relationships/slide" Target="slide16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" Target="slide7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6.png"/><Relationship Id="rId3" Type="http://schemas.openxmlformats.org/officeDocument/2006/relationships/slide" Target="slide31.xml"/><Relationship Id="rId7" Type="http://schemas.openxmlformats.org/officeDocument/2006/relationships/slide" Target="slide16.xml"/><Relationship Id="rId12" Type="http://schemas.openxmlformats.org/officeDocument/2006/relationships/image" Target="../media/image5.png"/><Relationship Id="rId17" Type="http://schemas.openxmlformats.org/officeDocument/2006/relationships/image" Target="../media/image8.png"/><Relationship Id="rId2" Type="http://schemas.openxmlformats.org/officeDocument/2006/relationships/audio" Target="../media/audio5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4.png"/><Relationship Id="rId5" Type="http://schemas.openxmlformats.org/officeDocument/2006/relationships/slide" Target="slide13.xml"/><Relationship Id="rId1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17.jpe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" Target="slide1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slide" Target="slide1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" Target="slide1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slide" Target="slide1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" Target="slide1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slide" Target="slide16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ذو زوايا قطرية مستديرة 4">
            <a:hlinkClick r:id="rId4" action="ppaction://hlinksldjump"/>
          </p:cNvPr>
          <p:cNvSpPr/>
          <p:nvPr/>
        </p:nvSpPr>
        <p:spPr>
          <a:xfrm>
            <a:off x="4427984" y="4653136"/>
            <a:ext cx="4032448" cy="158417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لعبة أصدقاء البيئة</a:t>
            </a:r>
            <a:endParaRPr lang="he-IL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6223629" y="260648"/>
            <a:ext cx="25907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الثالث: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771800" y="967026"/>
            <a:ext cx="6138104" cy="4460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ثاني أكسيد الكربون الذي في الهواء أو المذاب في الماء ضروري لـِ</a:t>
            </a:r>
            <a:r>
              <a:rPr lang="ar-SA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:</a:t>
            </a:r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he-IL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  <a:p>
            <a:endParaRPr lang="ar-AE" sz="3600" spc="50" dirty="0" smtClean="0">
              <a:ln w="11430"/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40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4932040" y="2420888"/>
            <a:ext cx="3473808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جميع الكائنات </a:t>
            </a:r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الحية.</a:t>
            </a:r>
            <a:r>
              <a:rPr lang="ar-AE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7" name="مستطيل مستدير الزوايا 6">
            <a:hlinkClick r:id="rId5" action="ppaction://hlinksldjump"/>
          </p:cNvPr>
          <p:cNvSpPr/>
          <p:nvPr/>
        </p:nvSpPr>
        <p:spPr>
          <a:xfrm>
            <a:off x="3635896" y="3212976"/>
            <a:ext cx="4769952" cy="10556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لجميع المخلوقات التي تقوم بعملية التركيب الضوئي.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4932040" y="4437112"/>
            <a:ext cx="3473808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للحيوانات فقط.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zoom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>
            <a:off x="2195736" y="548680"/>
            <a:ext cx="1584176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 smtClean="0"/>
              <a:t>1</a:t>
            </a:r>
            <a:endParaRPr lang="he-IL" sz="13800" dirty="0"/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2195736" y="2060848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4</a:t>
            </a:r>
            <a:endParaRPr lang="he-IL" sz="8800" dirty="0"/>
          </a:p>
        </p:txBody>
      </p:sp>
      <p:sp>
        <p:nvSpPr>
          <p:cNvPr id="20" name="مستطيل 19"/>
          <p:cNvSpPr/>
          <p:nvPr/>
        </p:nvSpPr>
        <p:spPr>
          <a:xfrm>
            <a:off x="2195736" y="3501008"/>
            <a:ext cx="1584176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7</a:t>
            </a:r>
            <a:endParaRPr lang="he-IL" sz="5400" dirty="0"/>
          </a:p>
        </p:txBody>
      </p:sp>
      <p:sp>
        <p:nvSpPr>
          <p:cNvPr id="21" name="مستطيل 20">
            <a:hlinkClick r:id="rId4" action="ppaction://hlinksldjump"/>
          </p:cNvPr>
          <p:cNvSpPr/>
          <p:nvPr/>
        </p:nvSpPr>
        <p:spPr>
          <a:xfrm>
            <a:off x="3779912" y="548680"/>
            <a:ext cx="1584176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2</a:t>
            </a:r>
            <a:endParaRPr lang="he-IL" sz="5400" dirty="0"/>
          </a:p>
        </p:txBody>
      </p:sp>
      <p:sp>
        <p:nvSpPr>
          <p:cNvPr id="22" name="مستطيل 21">
            <a:hlinkClick r:id="rId5" action="ppaction://hlinksldjump"/>
          </p:cNvPr>
          <p:cNvSpPr/>
          <p:nvPr/>
        </p:nvSpPr>
        <p:spPr>
          <a:xfrm>
            <a:off x="3779912" y="191683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5</a:t>
            </a:r>
            <a:endParaRPr lang="he-IL" sz="5400" dirty="0"/>
          </a:p>
        </p:txBody>
      </p:sp>
      <p:sp>
        <p:nvSpPr>
          <p:cNvPr id="23" name="مستطيل 22"/>
          <p:cNvSpPr/>
          <p:nvPr/>
        </p:nvSpPr>
        <p:spPr>
          <a:xfrm>
            <a:off x="3779912" y="335699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8</a:t>
            </a:r>
            <a:endParaRPr lang="he-IL" sz="5400" dirty="0"/>
          </a:p>
        </p:txBody>
      </p:sp>
      <p:sp>
        <p:nvSpPr>
          <p:cNvPr id="24" name="مستطيل 23"/>
          <p:cNvSpPr/>
          <p:nvPr/>
        </p:nvSpPr>
        <p:spPr>
          <a:xfrm>
            <a:off x="5364088" y="3501008"/>
            <a:ext cx="1512168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9</a:t>
            </a:r>
            <a:endParaRPr lang="he-IL" sz="5400" dirty="0"/>
          </a:p>
        </p:txBody>
      </p:sp>
      <p:sp>
        <p:nvSpPr>
          <p:cNvPr id="26" name="مستطيل 25"/>
          <p:cNvSpPr/>
          <p:nvPr/>
        </p:nvSpPr>
        <p:spPr>
          <a:xfrm>
            <a:off x="5364088" y="1988840"/>
            <a:ext cx="1512168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6</a:t>
            </a:r>
            <a:endParaRPr lang="he-IL" sz="5400" dirty="0"/>
          </a:p>
        </p:txBody>
      </p:sp>
      <p:sp>
        <p:nvSpPr>
          <p:cNvPr id="27" name="مستطيل 26">
            <a:hlinkClick r:id="rId6" action="ppaction://hlinksldjump"/>
          </p:cNvPr>
          <p:cNvSpPr/>
          <p:nvPr/>
        </p:nvSpPr>
        <p:spPr>
          <a:xfrm>
            <a:off x="5364088" y="54868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3</a:t>
            </a:r>
            <a:endParaRPr lang="he-IL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48680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20888"/>
            <a:ext cx="1590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149080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5157192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5085184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5229200"/>
            <a:ext cx="1552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933056"/>
            <a:ext cx="1619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2276872"/>
            <a:ext cx="1628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548680"/>
            <a:ext cx="1638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93 -0.10405 L 0.36562 -0.670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6274123" y="260648"/>
            <a:ext cx="2489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الرابع: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35696" y="1196752"/>
            <a:ext cx="7074208" cy="3234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يدعي كريم بأن: النباتات تقوم فقط بعملية التركيب الضوئي، ولا تقوم بعملية تنفس</a:t>
            </a:r>
            <a:r>
              <a:rPr lang="ar-SA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:</a:t>
            </a:r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he-IL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  <a:p>
            <a:endParaRPr lang="ar-AE" sz="3600" spc="50" dirty="0" smtClean="0">
              <a:ln w="11430"/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40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4932040" y="2636912"/>
            <a:ext cx="3473808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ادعاء أحمد </a:t>
            </a:r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خاطئ.</a:t>
            </a:r>
            <a:r>
              <a:rPr lang="ar-AE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4932040" y="3501008"/>
            <a:ext cx="3473808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ادعاء أحمد صحيح.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pull dir="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>
            <a:off x="2195736" y="548680"/>
            <a:ext cx="1584176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 smtClean="0"/>
              <a:t>1</a:t>
            </a:r>
            <a:endParaRPr lang="he-IL" sz="13800" dirty="0"/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2195736" y="2060848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4</a:t>
            </a:r>
            <a:endParaRPr lang="he-IL" sz="8800" dirty="0"/>
          </a:p>
        </p:txBody>
      </p:sp>
      <p:sp>
        <p:nvSpPr>
          <p:cNvPr id="20" name="مستطيل 19"/>
          <p:cNvSpPr/>
          <p:nvPr/>
        </p:nvSpPr>
        <p:spPr>
          <a:xfrm>
            <a:off x="2195736" y="3501008"/>
            <a:ext cx="1584176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7</a:t>
            </a:r>
            <a:endParaRPr lang="he-IL" sz="5400" dirty="0"/>
          </a:p>
        </p:txBody>
      </p:sp>
      <p:sp>
        <p:nvSpPr>
          <p:cNvPr id="21" name="مستطيل 20">
            <a:hlinkClick r:id="rId4" action="ppaction://hlinksldjump"/>
          </p:cNvPr>
          <p:cNvSpPr/>
          <p:nvPr/>
        </p:nvSpPr>
        <p:spPr>
          <a:xfrm>
            <a:off x="3779912" y="548680"/>
            <a:ext cx="1584176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2</a:t>
            </a:r>
            <a:endParaRPr lang="he-IL" sz="5400" dirty="0"/>
          </a:p>
        </p:txBody>
      </p:sp>
      <p:sp>
        <p:nvSpPr>
          <p:cNvPr id="22" name="مستطيل 21">
            <a:hlinkClick r:id="rId5" action="ppaction://hlinksldjump"/>
          </p:cNvPr>
          <p:cNvSpPr/>
          <p:nvPr/>
        </p:nvSpPr>
        <p:spPr>
          <a:xfrm>
            <a:off x="3779912" y="191683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5</a:t>
            </a:r>
            <a:endParaRPr lang="he-IL" sz="5400" dirty="0"/>
          </a:p>
        </p:txBody>
      </p:sp>
      <p:sp>
        <p:nvSpPr>
          <p:cNvPr id="23" name="مستطيل 22"/>
          <p:cNvSpPr/>
          <p:nvPr/>
        </p:nvSpPr>
        <p:spPr>
          <a:xfrm>
            <a:off x="3779912" y="335699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8</a:t>
            </a:r>
            <a:endParaRPr lang="he-IL" sz="5400" dirty="0"/>
          </a:p>
        </p:txBody>
      </p:sp>
      <p:sp>
        <p:nvSpPr>
          <p:cNvPr id="24" name="مستطيل 23"/>
          <p:cNvSpPr/>
          <p:nvPr/>
        </p:nvSpPr>
        <p:spPr>
          <a:xfrm>
            <a:off x="5364088" y="3501008"/>
            <a:ext cx="1512168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9</a:t>
            </a:r>
            <a:endParaRPr lang="he-IL" sz="5400" dirty="0"/>
          </a:p>
        </p:txBody>
      </p:sp>
      <p:sp>
        <p:nvSpPr>
          <p:cNvPr id="26" name="مستطيل 25"/>
          <p:cNvSpPr/>
          <p:nvPr/>
        </p:nvSpPr>
        <p:spPr>
          <a:xfrm>
            <a:off x="5364088" y="1988840"/>
            <a:ext cx="1512168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6</a:t>
            </a:r>
            <a:endParaRPr lang="he-IL" sz="5400" dirty="0"/>
          </a:p>
        </p:txBody>
      </p:sp>
      <p:sp>
        <p:nvSpPr>
          <p:cNvPr id="27" name="مستطيل 26">
            <a:hlinkClick r:id="rId6" action="ppaction://hlinksldjump"/>
          </p:cNvPr>
          <p:cNvSpPr/>
          <p:nvPr/>
        </p:nvSpPr>
        <p:spPr>
          <a:xfrm>
            <a:off x="5364088" y="54868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3</a:t>
            </a:r>
            <a:endParaRPr lang="he-IL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48680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20888"/>
            <a:ext cx="1590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149080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54868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5085184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5229200"/>
            <a:ext cx="1552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933056"/>
            <a:ext cx="1619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2276872"/>
            <a:ext cx="1628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548680"/>
            <a:ext cx="1638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04046E-6 L 0.20434 -0.052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6084168" y="260648"/>
            <a:ext cx="28696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الخامس: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35696" y="1196752"/>
            <a:ext cx="7074208" cy="3234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تدعي سلمى: بأنه لا يمكن أن تكون حياة على سطح الكرة الأرضية بدون وجود النباتات.</a:t>
            </a:r>
          </a:p>
          <a:p>
            <a:endParaRPr lang="he-IL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  <a:p>
            <a:endParaRPr lang="ar-AE" sz="3600" spc="50" dirty="0" smtClean="0">
              <a:ln w="11430"/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40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4932040" y="2636912"/>
            <a:ext cx="3473808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ادعاء سلمى </a:t>
            </a:r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خاطئ.</a:t>
            </a:r>
            <a:r>
              <a:rPr lang="ar-AE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4932040" y="3501008"/>
            <a:ext cx="3473808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ادعاء سلمى صحيح.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cover dir="u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>
            <a:off x="2195736" y="548680"/>
            <a:ext cx="1584176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 smtClean="0"/>
              <a:t>1</a:t>
            </a:r>
            <a:endParaRPr lang="he-IL" sz="13800" dirty="0"/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2195736" y="2060848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4</a:t>
            </a:r>
            <a:endParaRPr lang="he-IL" sz="8800" dirty="0"/>
          </a:p>
        </p:txBody>
      </p:sp>
      <p:sp>
        <p:nvSpPr>
          <p:cNvPr id="20" name="مستطيل 19"/>
          <p:cNvSpPr/>
          <p:nvPr/>
        </p:nvSpPr>
        <p:spPr>
          <a:xfrm>
            <a:off x="2195736" y="3501008"/>
            <a:ext cx="1584176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7</a:t>
            </a:r>
            <a:endParaRPr lang="he-IL" sz="5400" dirty="0"/>
          </a:p>
        </p:txBody>
      </p:sp>
      <p:sp>
        <p:nvSpPr>
          <p:cNvPr id="21" name="مستطيل 20">
            <a:hlinkClick r:id="rId4" action="ppaction://hlinksldjump"/>
          </p:cNvPr>
          <p:cNvSpPr/>
          <p:nvPr/>
        </p:nvSpPr>
        <p:spPr>
          <a:xfrm>
            <a:off x="3779912" y="548680"/>
            <a:ext cx="1584176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2</a:t>
            </a:r>
            <a:endParaRPr lang="he-IL" sz="5400" dirty="0"/>
          </a:p>
        </p:txBody>
      </p:sp>
      <p:sp>
        <p:nvSpPr>
          <p:cNvPr id="22" name="مستطيل 21">
            <a:hlinkClick r:id="rId5" action="ppaction://hlinksldjump"/>
          </p:cNvPr>
          <p:cNvSpPr/>
          <p:nvPr/>
        </p:nvSpPr>
        <p:spPr>
          <a:xfrm>
            <a:off x="3779912" y="191683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5</a:t>
            </a:r>
            <a:endParaRPr lang="he-IL" sz="5400" dirty="0"/>
          </a:p>
        </p:txBody>
      </p:sp>
      <p:sp>
        <p:nvSpPr>
          <p:cNvPr id="23" name="مستطيل 22"/>
          <p:cNvSpPr/>
          <p:nvPr/>
        </p:nvSpPr>
        <p:spPr>
          <a:xfrm>
            <a:off x="3779912" y="335699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8</a:t>
            </a:r>
            <a:endParaRPr lang="he-IL" sz="5400" dirty="0"/>
          </a:p>
        </p:txBody>
      </p:sp>
      <p:sp>
        <p:nvSpPr>
          <p:cNvPr id="24" name="مستطيل 23"/>
          <p:cNvSpPr/>
          <p:nvPr/>
        </p:nvSpPr>
        <p:spPr>
          <a:xfrm>
            <a:off x="5364088" y="3501008"/>
            <a:ext cx="1512168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9</a:t>
            </a:r>
            <a:endParaRPr lang="he-IL" sz="5400" dirty="0"/>
          </a:p>
        </p:txBody>
      </p:sp>
      <p:sp>
        <p:nvSpPr>
          <p:cNvPr id="26" name="مستطيل 25">
            <a:hlinkClick r:id="rId6" action="ppaction://hlinksldjump"/>
          </p:cNvPr>
          <p:cNvSpPr/>
          <p:nvPr/>
        </p:nvSpPr>
        <p:spPr>
          <a:xfrm>
            <a:off x="5364088" y="1988840"/>
            <a:ext cx="1512168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6</a:t>
            </a:r>
            <a:endParaRPr lang="he-IL" sz="5400" dirty="0"/>
          </a:p>
        </p:txBody>
      </p:sp>
      <p:sp>
        <p:nvSpPr>
          <p:cNvPr id="27" name="مستطيل 26">
            <a:hlinkClick r:id="rId7" action="ppaction://hlinksldjump"/>
          </p:cNvPr>
          <p:cNvSpPr/>
          <p:nvPr/>
        </p:nvSpPr>
        <p:spPr>
          <a:xfrm>
            <a:off x="5364088" y="54868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3</a:t>
            </a:r>
            <a:endParaRPr lang="he-IL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548680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2060848"/>
            <a:ext cx="1590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149080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54868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5085184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112" y="5229200"/>
            <a:ext cx="1552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3933056"/>
            <a:ext cx="1619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6296" y="2060848"/>
            <a:ext cx="1628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548680"/>
            <a:ext cx="1638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0867E-6 L -0.38038 -0.020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6087374" y="260648"/>
            <a:ext cx="28632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السادس: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835696" y="1196752"/>
            <a:ext cx="7074208" cy="4460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تنطلق إلى الغلاف الجوي كمية كبيرة من الغازات مثل ثاني أكسيد الكربون والميثان، وذلك نتيجة لـِ</a:t>
            </a:r>
            <a:r>
              <a:rPr lang="ar-SA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:</a:t>
            </a:r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he-IL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  <a:p>
            <a:endParaRPr lang="ar-AE" sz="3600" spc="50" dirty="0" smtClean="0">
              <a:ln w="11430"/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40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3347864" y="3284984"/>
            <a:ext cx="5129992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عملية التنفس لدى الكائنات </a:t>
            </a:r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الحية..</a:t>
            </a:r>
            <a:r>
              <a:rPr lang="ar-AE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3347864" y="4797152"/>
            <a:ext cx="5129992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عملية التركيب الضوئي.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مستدير الزوايا 6">
            <a:hlinkClick r:id="rId5" action="ppaction://hlinksldjump"/>
          </p:cNvPr>
          <p:cNvSpPr/>
          <p:nvPr/>
        </p:nvSpPr>
        <p:spPr>
          <a:xfrm>
            <a:off x="3347864" y="4077072"/>
            <a:ext cx="5129992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فعاليات الإنسان المختلفة.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ذو زوايا قطرية مستديرة 3"/>
          <p:cNvSpPr/>
          <p:nvPr/>
        </p:nvSpPr>
        <p:spPr>
          <a:xfrm>
            <a:off x="179512" y="908720"/>
            <a:ext cx="8640960" cy="561855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على الطلاب مساعدة كريم وسلمى من أجل بناء بلدة خضراء</a:t>
            </a: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، يكون الهواء فيها نقي وغير ملوث</a:t>
            </a:r>
            <a:r>
              <a:rPr lang="ar-AE" sz="24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، وذلك </a:t>
            </a: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من خلال الإجابة على الأسئلة بالشكل الصحيح.</a:t>
            </a:r>
            <a:endParaRPr lang="en-US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على الطالب أن يضغط على رقم </a:t>
            </a:r>
            <a:r>
              <a:rPr lang="ar-AE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السؤال </a:t>
            </a: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(نبدأ من 1 ثم 2 وهكذا حتى 9</a:t>
            </a:r>
            <a:r>
              <a:rPr lang="ar-AE" sz="2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</a:t>
            </a:r>
            <a:endParaRPr lang="en-US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عند الضغط على رقم السؤال سيظهر السؤال وعلى الطالب اختيار الإجابة الصحيحة.</a:t>
            </a:r>
            <a:endParaRPr lang="en-US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حال أجاب الطالب إجابة صحيحة سيوضع القسم الأول من الصورة في مكانه الصحيح.</a:t>
            </a:r>
            <a:endParaRPr lang="en-US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AE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في حالة كون الإجابة التي يجيبها الطالب خاطئة سيحاول ثانيةً.</a:t>
            </a:r>
            <a:endParaRPr lang="ar-SA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508104" y="0"/>
            <a:ext cx="3004349" cy="11079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تعليمات </a:t>
            </a:r>
            <a:r>
              <a:rPr lang="ar-AE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اللعبة:</a:t>
            </a:r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ذو زوايا قطرية مستديرة 6">
            <a:hlinkClick r:id="rId3" action="ppaction://hlinksldjump"/>
          </p:cNvPr>
          <p:cNvSpPr/>
          <p:nvPr/>
        </p:nvSpPr>
        <p:spPr>
          <a:xfrm>
            <a:off x="0" y="5373216"/>
            <a:ext cx="1691680" cy="122413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ابدأ اللعب</a:t>
            </a:r>
            <a:endParaRPr lang="he-IL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>
            <a:off x="2195736" y="548680"/>
            <a:ext cx="1584176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 smtClean="0"/>
              <a:t>1</a:t>
            </a:r>
            <a:endParaRPr lang="he-IL" sz="13800" dirty="0"/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2195736" y="2060848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4</a:t>
            </a:r>
            <a:endParaRPr lang="he-IL" sz="8800" dirty="0"/>
          </a:p>
        </p:txBody>
      </p:sp>
      <p:sp>
        <p:nvSpPr>
          <p:cNvPr id="20" name="مستطيل 19">
            <a:hlinkClick r:id="rId4" action="ppaction://hlinksldjump"/>
          </p:cNvPr>
          <p:cNvSpPr/>
          <p:nvPr/>
        </p:nvSpPr>
        <p:spPr>
          <a:xfrm>
            <a:off x="2195736" y="3501008"/>
            <a:ext cx="1584176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7</a:t>
            </a:r>
            <a:endParaRPr lang="he-IL" sz="5400" dirty="0"/>
          </a:p>
        </p:txBody>
      </p:sp>
      <p:sp>
        <p:nvSpPr>
          <p:cNvPr id="21" name="مستطيل 20">
            <a:hlinkClick r:id="rId5" action="ppaction://hlinksldjump"/>
          </p:cNvPr>
          <p:cNvSpPr/>
          <p:nvPr/>
        </p:nvSpPr>
        <p:spPr>
          <a:xfrm>
            <a:off x="3779912" y="548680"/>
            <a:ext cx="1584176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2</a:t>
            </a:r>
            <a:endParaRPr lang="he-IL" sz="5400" dirty="0"/>
          </a:p>
        </p:txBody>
      </p:sp>
      <p:sp>
        <p:nvSpPr>
          <p:cNvPr id="22" name="مستطيل 21">
            <a:hlinkClick r:id="rId6" action="ppaction://hlinksldjump"/>
          </p:cNvPr>
          <p:cNvSpPr/>
          <p:nvPr/>
        </p:nvSpPr>
        <p:spPr>
          <a:xfrm>
            <a:off x="3779912" y="191683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5</a:t>
            </a:r>
            <a:endParaRPr lang="he-IL" sz="5400" dirty="0"/>
          </a:p>
        </p:txBody>
      </p:sp>
      <p:sp>
        <p:nvSpPr>
          <p:cNvPr id="23" name="مستطيل 22"/>
          <p:cNvSpPr/>
          <p:nvPr/>
        </p:nvSpPr>
        <p:spPr>
          <a:xfrm>
            <a:off x="3779912" y="335699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8</a:t>
            </a:r>
            <a:endParaRPr lang="he-IL" sz="5400" dirty="0"/>
          </a:p>
        </p:txBody>
      </p:sp>
      <p:sp>
        <p:nvSpPr>
          <p:cNvPr id="24" name="مستطيل 23"/>
          <p:cNvSpPr/>
          <p:nvPr/>
        </p:nvSpPr>
        <p:spPr>
          <a:xfrm>
            <a:off x="5364088" y="3501008"/>
            <a:ext cx="1512168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9</a:t>
            </a:r>
            <a:endParaRPr lang="he-IL" sz="5400" dirty="0"/>
          </a:p>
        </p:txBody>
      </p:sp>
      <p:sp>
        <p:nvSpPr>
          <p:cNvPr id="26" name="مستطيل 25"/>
          <p:cNvSpPr/>
          <p:nvPr/>
        </p:nvSpPr>
        <p:spPr>
          <a:xfrm>
            <a:off x="5364088" y="1988840"/>
            <a:ext cx="1512168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6</a:t>
            </a:r>
            <a:endParaRPr lang="he-IL" sz="5400" dirty="0"/>
          </a:p>
        </p:txBody>
      </p:sp>
      <p:sp>
        <p:nvSpPr>
          <p:cNvPr id="27" name="مستطيل 26">
            <a:hlinkClick r:id="rId7" action="ppaction://hlinksldjump"/>
          </p:cNvPr>
          <p:cNvSpPr/>
          <p:nvPr/>
        </p:nvSpPr>
        <p:spPr>
          <a:xfrm>
            <a:off x="5364088" y="54868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3</a:t>
            </a:r>
            <a:endParaRPr lang="he-IL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548680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2060848"/>
            <a:ext cx="1590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149080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54868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5085184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112" y="5229200"/>
            <a:ext cx="1552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3933056"/>
            <a:ext cx="1619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1916832"/>
            <a:ext cx="1628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548680"/>
            <a:ext cx="1638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36 -0.11029 L 0.19079 -0.45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6185157" y="260648"/>
            <a:ext cx="26677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السابع: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16016" y="1196752"/>
            <a:ext cx="4193888" cy="44218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المصدر الأساسي لانطلاق غازات الدفيئة هو</a:t>
            </a:r>
            <a:r>
              <a:rPr lang="ar-SA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:</a:t>
            </a:r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he-IL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  <a:p>
            <a:endParaRPr lang="ar-AE" sz="3600" spc="50" dirty="0" smtClean="0">
              <a:ln w="11430"/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40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5652120" y="3212976"/>
            <a:ext cx="2952328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الزراعة.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5652120" y="4725144"/>
            <a:ext cx="2969752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حرق مواد وقود.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مستدير الزوايا 6">
            <a:hlinkClick r:id="rId4" action="ppaction://hlinksldjump"/>
          </p:cNvPr>
          <p:cNvSpPr/>
          <p:nvPr/>
        </p:nvSpPr>
        <p:spPr>
          <a:xfrm>
            <a:off x="5724128" y="4005064"/>
            <a:ext cx="2897744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النفايات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diamond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>
            <a:off x="2195736" y="548680"/>
            <a:ext cx="1584176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 smtClean="0"/>
              <a:t>1</a:t>
            </a:r>
            <a:endParaRPr lang="he-IL" sz="13800" dirty="0"/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2195736" y="2060848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4</a:t>
            </a:r>
            <a:endParaRPr lang="he-IL" sz="8800" dirty="0"/>
          </a:p>
        </p:txBody>
      </p:sp>
      <p:sp>
        <p:nvSpPr>
          <p:cNvPr id="20" name="مستطيل 19">
            <a:hlinkClick r:id="rId4" action="ppaction://hlinksldjump"/>
          </p:cNvPr>
          <p:cNvSpPr/>
          <p:nvPr/>
        </p:nvSpPr>
        <p:spPr>
          <a:xfrm>
            <a:off x="2195736" y="3501008"/>
            <a:ext cx="1584176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7</a:t>
            </a:r>
            <a:endParaRPr lang="he-IL" sz="5400" dirty="0"/>
          </a:p>
        </p:txBody>
      </p:sp>
      <p:sp>
        <p:nvSpPr>
          <p:cNvPr id="21" name="مستطيل 20">
            <a:hlinkClick r:id="rId5" action="ppaction://hlinksldjump"/>
          </p:cNvPr>
          <p:cNvSpPr/>
          <p:nvPr/>
        </p:nvSpPr>
        <p:spPr>
          <a:xfrm>
            <a:off x="3779912" y="548680"/>
            <a:ext cx="1584176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2</a:t>
            </a:r>
            <a:endParaRPr lang="he-IL" sz="5400" dirty="0"/>
          </a:p>
        </p:txBody>
      </p:sp>
      <p:sp>
        <p:nvSpPr>
          <p:cNvPr id="22" name="مستطيل 21">
            <a:hlinkClick r:id="rId6" action="ppaction://hlinksldjump"/>
          </p:cNvPr>
          <p:cNvSpPr/>
          <p:nvPr/>
        </p:nvSpPr>
        <p:spPr>
          <a:xfrm>
            <a:off x="3779912" y="191683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5</a:t>
            </a:r>
            <a:endParaRPr lang="he-IL" sz="5400" dirty="0"/>
          </a:p>
        </p:txBody>
      </p:sp>
      <p:sp>
        <p:nvSpPr>
          <p:cNvPr id="23" name="مستطيل 22">
            <a:hlinkClick r:id="rId4" action="ppaction://hlinksldjump"/>
          </p:cNvPr>
          <p:cNvSpPr/>
          <p:nvPr/>
        </p:nvSpPr>
        <p:spPr>
          <a:xfrm>
            <a:off x="3779912" y="335699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8</a:t>
            </a:r>
            <a:endParaRPr lang="he-IL" sz="5400" dirty="0"/>
          </a:p>
        </p:txBody>
      </p:sp>
      <p:sp>
        <p:nvSpPr>
          <p:cNvPr id="24" name="مستطيل 23">
            <a:hlinkClick r:id="rId7" action="ppaction://hlinksldjump"/>
          </p:cNvPr>
          <p:cNvSpPr/>
          <p:nvPr/>
        </p:nvSpPr>
        <p:spPr>
          <a:xfrm>
            <a:off x="5364088" y="3429000"/>
            <a:ext cx="1512168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9</a:t>
            </a:r>
            <a:endParaRPr lang="he-IL" sz="5400" dirty="0"/>
          </a:p>
        </p:txBody>
      </p:sp>
      <p:sp>
        <p:nvSpPr>
          <p:cNvPr id="26" name="مستطيل 25"/>
          <p:cNvSpPr/>
          <p:nvPr/>
        </p:nvSpPr>
        <p:spPr>
          <a:xfrm>
            <a:off x="5364088" y="198884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6</a:t>
            </a:r>
            <a:endParaRPr lang="he-IL" sz="5400" dirty="0"/>
          </a:p>
        </p:txBody>
      </p:sp>
      <p:sp>
        <p:nvSpPr>
          <p:cNvPr id="27" name="مستطيل 26">
            <a:hlinkClick r:id="rId8" action="ppaction://hlinksldjump"/>
          </p:cNvPr>
          <p:cNvSpPr/>
          <p:nvPr/>
        </p:nvSpPr>
        <p:spPr>
          <a:xfrm>
            <a:off x="5364088" y="54868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3</a:t>
            </a:r>
            <a:endParaRPr lang="he-IL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548680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2060848"/>
            <a:ext cx="1590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293096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54868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9" y="1916832"/>
            <a:ext cx="151216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0072" y="5157192"/>
            <a:ext cx="1552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6296" y="3933056"/>
            <a:ext cx="1619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1916832"/>
            <a:ext cx="1628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79912" y="548680"/>
            <a:ext cx="1638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32 -0.09434 L 0.21337 -0.115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6265307" y="260648"/>
            <a:ext cx="25074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الثامن: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059832" y="1196752"/>
            <a:ext cx="5850072" cy="4460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تسود على سطح الكرة الأرضية درجات حرارة تمكن من بقاء الحياة </a:t>
            </a:r>
            <a:r>
              <a:rPr lang="ar-AE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بفضل:</a:t>
            </a:r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he-IL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  <a:p>
            <a:endParaRPr lang="ar-AE" sz="3600" spc="50" dirty="0" smtClean="0">
              <a:ln w="11430"/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40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3419872" y="3429000"/>
            <a:ext cx="5184576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الاحتباس الحراري بمستواه الطبيعي.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مستدير الزوايا 6">
            <a:hlinkClick r:id="rId5" action="ppaction://hlinksldjump"/>
          </p:cNvPr>
          <p:cNvSpPr/>
          <p:nvPr/>
        </p:nvSpPr>
        <p:spPr>
          <a:xfrm>
            <a:off x="3419872" y="4365104"/>
            <a:ext cx="5202000" cy="10556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الاحتباس الحراري إذا زاد عن المستوى الطبيعي.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wheel spokes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>
            <a:off x="2195736" y="548680"/>
            <a:ext cx="1584176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 smtClean="0"/>
              <a:t>1</a:t>
            </a:r>
            <a:endParaRPr lang="he-IL" sz="13800" dirty="0"/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2195736" y="2060848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4</a:t>
            </a:r>
            <a:endParaRPr lang="he-IL" sz="8800" dirty="0"/>
          </a:p>
        </p:txBody>
      </p:sp>
      <p:sp>
        <p:nvSpPr>
          <p:cNvPr id="20" name="مستطيل 19"/>
          <p:cNvSpPr/>
          <p:nvPr/>
        </p:nvSpPr>
        <p:spPr>
          <a:xfrm>
            <a:off x="2195736" y="3501008"/>
            <a:ext cx="1584176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7</a:t>
            </a:r>
            <a:endParaRPr lang="he-IL" sz="5400" dirty="0"/>
          </a:p>
        </p:txBody>
      </p:sp>
      <p:sp>
        <p:nvSpPr>
          <p:cNvPr id="21" name="مستطيل 20">
            <a:hlinkClick r:id="rId4" action="ppaction://hlinksldjump"/>
          </p:cNvPr>
          <p:cNvSpPr/>
          <p:nvPr/>
        </p:nvSpPr>
        <p:spPr>
          <a:xfrm>
            <a:off x="3779912" y="548680"/>
            <a:ext cx="1584176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2</a:t>
            </a:r>
            <a:endParaRPr lang="he-IL" sz="5400" dirty="0"/>
          </a:p>
        </p:txBody>
      </p:sp>
      <p:sp>
        <p:nvSpPr>
          <p:cNvPr id="22" name="مستطيل 21">
            <a:hlinkClick r:id="rId5" action="ppaction://hlinksldjump"/>
          </p:cNvPr>
          <p:cNvSpPr/>
          <p:nvPr/>
        </p:nvSpPr>
        <p:spPr>
          <a:xfrm>
            <a:off x="3779912" y="191683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5</a:t>
            </a:r>
            <a:endParaRPr lang="he-IL" sz="5400" dirty="0"/>
          </a:p>
        </p:txBody>
      </p:sp>
      <p:sp>
        <p:nvSpPr>
          <p:cNvPr id="23" name="مستطيل 22"/>
          <p:cNvSpPr/>
          <p:nvPr/>
        </p:nvSpPr>
        <p:spPr>
          <a:xfrm>
            <a:off x="3779912" y="335699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8</a:t>
            </a:r>
            <a:endParaRPr lang="he-IL" sz="5400" dirty="0"/>
          </a:p>
        </p:txBody>
      </p:sp>
      <p:sp>
        <p:nvSpPr>
          <p:cNvPr id="24" name="مستطيل 23">
            <a:hlinkClick r:id="rId6" action="ppaction://hlinksldjump"/>
          </p:cNvPr>
          <p:cNvSpPr/>
          <p:nvPr/>
        </p:nvSpPr>
        <p:spPr>
          <a:xfrm>
            <a:off x="5364088" y="3429000"/>
            <a:ext cx="1512168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9</a:t>
            </a:r>
            <a:endParaRPr lang="he-IL" sz="5400" dirty="0"/>
          </a:p>
        </p:txBody>
      </p:sp>
      <p:sp>
        <p:nvSpPr>
          <p:cNvPr id="26" name="مستطيل 25"/>
          <p:cNvSpPr/>
          <p:nvPr/>
        </p:nvSpPr>
        <p:spPr>
          <a:xfrm>
            <a:off x="5364088" y="198884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6</a:t>
            </a:r>
            <a:endParaRPr lang="he-IL" sz="5400" dirty="0"/>
          </a:p>
        </p:txBody>
      </p:sp>
      <p:sp>
        <p:nvSpPr>
          <p:cNvPr id="27" name="مستطيل 26">
            <a:hlinkClick r:id="rId7" action="ppaction://hlinksldjump"/>
          </p:cNvPr>
          <p:cNvSpPr/>
          <p:nvPr/>
        </p:nvSpPr>
        <p:spPr>
          <a:xfrm>
            <a:off x="5364088" y="54868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3</a:t>
            </a:r>
            <a:endParaRPr lang="he-IL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548680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2060848"/>
            <a:ext cx="1590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3501008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64088" y="54868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9" y="1916832"/>
            <a:ext cx="151216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5157192"/>
            <a:ext cx="1552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3933056"/>
            <a:ext cx="1619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1916832"/>
            <a:ext cx="1628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548680"/>
            <a:ext cx="1638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50289E-6 L -0.37986 -0.08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6223629" y="260648"/>
            <a:ext cx="25907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التاسع: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051720" y="1196752"/>
            <a:ext cx="6858184" cy="4460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يمكننا الحفاظ على مركب البيئة الهواء إذا</a:t>
            </a:r>
            <a:r>
              <a:rPr lang="ar-SA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:</a:t>
            </a:r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he-IL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  <a:p>
            <a:endParaRPr lang="ar-AE" sz="3600" spc="50" dirty="0" smtClean="0">
              <a:ln w="11430"/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40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3635896" y="2204864"/>
            <a:ext cx="4968552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قللنا من الزراعة.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3707904" y="3789040"/>
            <a:ext cx="4913968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وجدنا حلول عملية لمعالجة النفايات.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مستدير الزوايا 6">
            <a:hlinkClick r:id="rId4" action="ppaction://hlinksldjump"/>
          </p:cNvPr>
          <p:cNvSpPr/>
          <p:nvPr/>
        </p:nvSpPr>
        <p:spPr>
          <a:xfrm>
            <a:off x="3635896" y="2996952"/>
            <a:ext cx="4985976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استخدمنا الطاقات الودية للبيئة.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0" name="مستطيل مستدير الزوايا 9">
            <a:hlinkClick r:id="rId5" action="ppaction://hlinksldjump"/>
          </p:cNvPr>
          <p:cNvSpPr/>
          <p:nvPr/>
        </p:nvSpPr>
        <p:spPr>
          <a:xfrm>
            <a:off x="3707904" y="4509120"/>
            <a:ext cx="4913968" cy="5788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4.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الإجابتين 2 </a:t>
            </a:r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و3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صحيحتان.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pull dir="ru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Pictures\hot-air-balloon-ride-over-britain-wallpapers-1920x120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b="3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2195736" y="548680"/>
            <a:ext cx="1584176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 smtClean="0"/>
              <a:t>1</a:t>
            </a:r>
            <a:endParaRPr lang="he-IL" sz="13800" dirty="0"/>
          </a:p>
        </p:txBody>
      </p:sp>
      <p:sp>
        <p:nvSpPr>
          <p:cNvPr id="7" name="مستطيل 6">
            <a:hlinkClick r:id="rId5" action="ppaction://hlinksldjump"/>
          </p:cNvPr>
          <p:cNvSpPr/>
          <p:nvPr/>
        </p:nvSpPr>
        <p:spPr>
          <a:xfrm>
            <a:off x="2195736" y="2060848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4</a:t>
            </a:r>
            <a:endParaRPr lang="he-IL" sz="8800" dirty="0"/>
          </a:p>
        </p:txBody>
      </p:sp>
      <p:sp>
        <p:nvSpPr>
          <p:cNvPr id="8" name="مستطيل 7"/>
          <p:cNvSpPr/>
          <p:nvPr/>
        </p:nvSpPr>
        <p:spPr>
          <a:xfrm>
            <a:off x="2195736" y="3501008"/>
            <a:ext cx="1584176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7</a:t>
            </a:r>
            <a:endParaRPr lang="he-IL" sz="5400" dirty="0"/>
          </a:p>
        </p:txBody>
      </p:sp>
      <p:sp>
        <p:nvSpPr>
          <p:cNvPr id="9" name="مستطيل 8">
            <a:hlinkClick r:id="rId6" action="ppaction://hlinksldjump"/>
          </p:cNvPr>
          <p:cNvSpPr/>
          <p:nvPr/>
        </p:nvSpPr>
        <p:spPr>
          <a:xfrm>
            <a:off x="3779912" y="548680"/>
            <a:ext cx="1584176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2</a:t>
            </a:r>
            <a:endParaRPr lang="he-IL" sz="5400" dirty="0"/>
          </a:p>
        </p:txBody>
      </p:sp>
      <p:sp>
        <p:nvSpPr>
          <p:cNvPr id="10" name="مستطيل 9">
            <a:hlinkClick r:id="rId7" action="ppaction://hlinksldjump"/>
          </p:cNvPr>
          <p:cNvSpPr/>
          <p:nvPr/>
        </p:nvSpPr>
        <p:spPr>
          <a:xfrm>
            <a:off x="3779912" y="191683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5</a:t>
            </a:r>
            <a:endParaRPr lang="he-IL" sz="5400" dirty="0"/>
          </a:p>
        </p:txBody>
      </p:sp>
      <p:sp>
        <p:nvSpPr>
          <p:cNvPr id="11" name="مستطيل 10"/>
          <p:cNvSpPr/>
          <p:nvPr/>
        </p:nvSpPr>
        <p:spPr>
          <a:xfrm>
            <a:off x="3779912" y="335699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8</a:t>
            </a:r>
            <a:endParaRPr lang="he-IL" sz="5400" dirty="0"/>
          </a:p>
        </p:txBody>
      </p:sp>
      <p:sp>
        <p:nvSpPr>
          <p:cNvPr id="12" name="مستطيل 11"/>
          <p:cNvSpPr/>
          <p:nvPr/>
        </p:nvSpPr>
        <p:spPr>
          <a:xfrm>
            <a:off x="5364088" y="3429000"/>
            <a:ext cx="1512168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9</a:t>
            </a:r>
            <a:endParaRPr lang="he-IL" sz="5400" dirty="0"/>
          </a:p>
        </p:txBody>
      </p:sp>
      <p:sp>
        <p:nvSpPr>
          <p:cNvPr id="13" name="مستطيل 12"/>
          <p:cNvSpPr/>
          <p:nvPr/>
        </p:nvSpPr>
        <p:spPr>
          <a:xfrm>
            <a:off x="5364088" y="198884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6</a:t>
            </a:r>
            <a:endParaRPr lang="he-IL" sz="5400" dirty="0"/>
          </a:p>
        </p:txBody>
      </p:sp>
      <p:sp>
        <p:nvSpPr>
          <p:cNvPr id="14" name="مستطيل 13">
            <a:hlinkClick r:id="rId8" action="ppaction://hlinksldjump"/>
          </p:cNvPr>
          <p:cNvSpPr/>
          <p:nvPr/>
        </p:nvSpPr>
        <p:spPr>
          <a:xfrm>
            <a:off x="5364088" y="54868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3</a:t>
            </a:r>
            <a:endParaRPr lang="he-IL" sz="54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736" y="548680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2060848"/>
            <a:ext cx="1590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3501008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548680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9" y="1916832"/>
            <a:ext cx="151216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20072" y="5085184"/>
            <a:ext cx="1512167" cy="139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79912" y="1916832"/>
            <a:ext cx="1628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548680"/>
            <a:ext cx="1638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79912" y="3356992"/>
            <a:ext cx="1619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78035E-8 L 0.01753 -0.24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>
            <a:off x="2195736" y="548680"/>
            <a:ext cx="1584176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 smtClean="0"/>
              <a:t>1</a:t>
            </a:r>
            <a:endParaRPr lang="he-IL" sz="13800" dirty="0"/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2195736" y="2060848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4</a:t>
            </a:r>
            <a:endParaRPr lang="he-IL" sz="8800" dirty="0"/>
          </a:p>
        </p:txBody>
      </p:sp>
      <p:sp>
        <p:nvSpPr>
          <p:cNvPr id="20" name="مستطيل 19"/>
          <p:cNvSpPr/>
          <p:nvPr/>
        </p:nvSpPr>
        <p:spPr>
          <a:xfrm>
            <a:off x="2195736" y="3501008"/>
            <a:ext cx="1584176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7</a:t>
            </a:r>
            <a:endParaRPr lang="he-IL" sz="5400" dirty="0"/>
          </a:p>
        </p:txBody>
      </p:sp>
      <p:sp>
        <p:nvSpPr>
          <p:cNvPr id="21" name="مستطيل 20">
            <a:hlinkClick r:id="rId4" action="ppaction://hlinksldjump"/>
          </p:cNvPr>
          <p:cNvSpPr/>
          <p:nvPr/>
        </p:nvSpPr>
        <p:spPr>
          <a:xfrm>
            <a:off x="3779912" y="548680"/>
            <a:ext cx="1584176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2</a:t>
            </a:r>
            <a:endParaRPr lang="he-IL" sz="5400" dirty="0"/>
          </a:p>
        </p:txBody>
      </p:sp>
      <p:sp>
        <p:nvSpPr>
          <p:cNvPr id="22" name="مستطيل 21">
            <a:hlinkClick r:id="rId5" action="ppaction://hlinksldjump"/>
          </p:cNvPr>
          <p:cNvSpPr/>
          <p:nvPr/>
        </p:nvSpPr>
        <p:spPr>
          <a:xfrm>
            <a:off x="3779912" y="191683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5</a:t>
            </a:r>
            <a:endParaRPr lang="he-IL" sz="5400" dirty="0"/>
          </a:p>
        </p:txBody>
      </p:sp>
      <p:sp>
        <p:nvSpPr>
          <p:cNvPr id="23" name="مستطيل 22"/>
          <p:cNvSpPr/>
          <p:nvPr/>
        </p:nvSpPr>
        <p:spPr>
          <a:xfrm>
            <a:off x="3779912" y="335699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8</a:t>
            </a:r>
            <a:endParaRPr lang="he-IL" sz="5400" dirty="0"/>
          </a:p>
        </p:txBody>
      </p:sp>
      <p:sp>
        <p:nvSpPr>
          <p:cNvPr id="24" name="مستطيل 23"/>
          <p:cNvSpPr/>
          <p:nvPr/>
        </p:nvSpPr>
        <p:spPr>
          <a:xfrm>
            <a:off x="5364088" y="3501008"/>
            <a:ext cx="1512168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9</a:t>
            </a:r>
            <a:endParaRPr lang="he-IL" sz="5400" dirty="0"/>
          </a:p>
        </p:txBody>
      </p:sp>
      <p:sp>
        <p:nvSpPr>
          <p:cNvPr id="26" name="مستطيل 25"/>
          <p:cNvSpPr/>
          <p:nvPr/>
        </p:nvSpPr>
        <p:spPr>
          <a:xfrm>
            <a:off x="5364088" y="1988840"/>
            <a:ext cx="1512168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6</a:t>
            </a:r>
            <a:endParaRPr lang="he-IL" sz="5400" dirty="0"/>
          </a:p>
        </p:txBody>
      </p:sp>
      <p:sp>
        <p:nvSpPr>
          <p:cNvPr id="27" name="مستطيل 26">
            <a:hlinkClick r:id="rId6" action="ppaction://hlinksldjump"/>
          </p:cNvPr>
          <p:cNvSpPr/>
          <p:nvPr/>
        </p:nvSpPr>
        <p:spPr>
          <a:xfrm>
            <a:off x="5364088" y="54868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3</a:t>
            </a:r>
            <a:endParaRPr lang="he-IL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620688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20888"/>
            <a:ext cx="1590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149080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5157192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5085184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5229200"/>
            <a:ext cx="1552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933056"/>
            <a:ext cx="1619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2276872"/>
            <a:ext cx="1628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6296" y="548680"/>
            <a:ext cx="1638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 rot="20280966">
            <a:off x="1431380" y="1765265"/>
            <a:ext cx="6051061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أحسنتم لقد نجحتم</a:t>
            </a:r>
            <a:endParaRPr lang="ar-SA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split dir="in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 rot="20280966">
            <a:off x="3148046" y="1723468"/>
            <a:ext cx="6051061" cy="28007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شكراً لكم يا أصدقاء</a:t>
            </a:r>
            <a:endParaRPr lang="ar-SA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dissolv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6296566" y="260648"/>
            <a:ext cx="24449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الأول: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16016" y="967026"/>
            <a:ext cx="4193888" cy="49850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معظم المخلوقات الحية تحتاج إلى_____في عملية التنفس</a:t>
            </a:r>
            <a:r>
              <a:rPr lang="ar-SA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:</a:t>
            </a:r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he-IL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  <a:p>
            <a:endParaRPr lang="ar-AE" sz="3600" spc="50" dirty="0" smtClean="0">
              <a:ln w="11430"/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40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5220072" y="2996952"/>
            <a:ext cx="3473808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ثاني أكسيد </a:t>
            </a:r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الكربون.</a:t>
            </a:r>
            <a:r>
              <a:rPr lang="ar-AE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7" name="مستطيل مستدير الزوايا 6">
            <a:hlinkClick r:id="rId5" action="ppaction://hlinksldjump"/>
          </p:cNvPr>
          <p:cNvSpPr/>
          <p:nvPr/>
        </p:nvSpPr>
        <p:spPr>
          <a:xfrm>
            <a:off x="5220072" y="3861048"/>
            <a:ext cx="3473808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الأوكسجين.</a:t>
            </a:r>
            <a:r>
              <a:rPr lang="ar-AE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5220072" y="4653136"/>
            <a:ext cx="3473808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الميثان.</a:t>
            </a:r>
            <a:r>
              <a:rPr lang="ar-AE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</p:spTree>
  </p:cSld>
  <p:clrMapOvr>
    <a:masterClrMapping/>
  </p:clrMapOvr>
  <p:transition>
    <p:wipe dir="u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>
            <a:off x="2195736" y="548680"/>
            <a:ext cx="1584176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 smtClean="0"/>
              <a:t>1</a:t>
            </a:r>
            <a:endParaRPr lang="he-IL" sz="13800" dirty="0"/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2195736" y="2060848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4</a:t>
            </a:r>
            <a:endParaRPr lang="he-IL" sz="8800" dirty="0"/>
          </a:p>
        </p:txBody>
      </p:sp>
      <p:sp>
        <p:nvSpPr>
          <p:cNvPr id="20" name="مستطيل 19"/>
          <p:cNvSpPr/>
          <p:nvPr/>
        </p:nvSpPr>
        <p:spPr>
          <a:xfrm>
            <a:off x="2195736" y="3501008"/>
            <a:ext cx="1584176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7</a:t>
            </a:r>
            <a:endParaRPr lang="he-IL" sz="5400" dirty="0"/>
          </a:p>
        </p:txBody>
      </p:sp>
      <p:sp>
        <p:nvSpPr>
          <p:cNvPr id="21" name="مستطيل 20">
            <a:hlinkClick r:id="rId4" action="ppaction://hlinksldjump"/>
          </p:cNvPr>
          <p:cNvSpPr/>
          <p:nvPr/>
        </p:nvSpPr>
        <p:spPr>
          <a:xfrm>
            <a:off x="3779912" y="548680"/>
            <a:ext cx="1584176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2</a:t>
            </a:r>
            <a:endParaRPr lang="he-IL" sz="5400" dirty="0"/>
          </a:p>
        </p:txBody>
      </p:sp>
      <p:sp>
        <p:nvSpPr>
          <p:cNvPr id="22" name="مستطيل 21">
            <a:hlinkClick r:id="rId5" action="ppaction://hlinksldjump"/>
          </p:cNvPr>
          <p:cNvSpPr/>
          <p:nvPr/>
        </p:nvSpPr>
        <p:spPr>
          <a:xfrm>
            <a:off x="3779912" y="191683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5</a:t>
            </a:r>
            <a:endParaRPr lang="he-IL" sz="5400" dirty="0"/>
          </a:p>
        </p:txBody>
      </p:sp>
      <p:sp>
        <p:nvSpPr>
          <p:cNvPr id="23" name="مستطيل 22"/>
          <p:cNvSpPr/>
          <p:nvPr/>
        </p:nvSpPr>
        <p:spPr>
          <a:xfrm>
            <a:off x="3779912" y="335699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8</a:t>
            </a:r>
            <a:endParaRPr lang="he-IL" sz="5400" dirty="0"/>
          </a:p>
        </p:txBody>
      </p:sp>
      <p:sp>
        <p:nvSpPr>
          <p:cNvPr id="24" name="مستطيل 23"/>
          <p:cNvSpPr/>
          <p:nvPr/>
        </p:nvSpPr>
        <p:spPr>
          <a:xfrm>
            <a:off x="5364088" y="3501008"/>
            <a:ext cx="1512168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9</a:t>
            </a:r>
            <a:endParaRPr lang="he-IL" sz="5400" dirty="0"/>
          </a:p>
        </p:txBody>
      </p:sp>
      <p:sp>
        <p:nvSpPr>
          <p:cNvPr id="26" name="مستطيل 25"/>
          <p:cNvSpPr/>
          <p:nvPr/>
        </p:nvSpPr>
        <p:spPr>
          <a:xfrm>
            <a:off x="5364088" y="1988840"/>
            <a:ext cx="1512168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6</a:t>
            </a:r>
            <a:endParaRPr lang="he-IL" sz="5400" dirty="0"/>
          </a:p>
        </p:txBody>
      </p:sp>
      <p:sp>
        <p:nvSpPr>
          <p:cNvPr id="27" name="مستطيل 26">
            <a:hlinkClick r:id="rId6" action="ppaction://hlinksldjump"/>
          </p:cNvPr>
          <p:cNvSpPr/>
          <p:nvPr/>
        </p:nvSpPr>
        <p:spPr>
          <a:xfrm>
            <a:off x="5364088" y="54868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3</a:t>
            </a:r>
            <a:endParaRPr lang="he-IL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620688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20888"/>
            <a:ext cx="1590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149080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5157192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5085184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5229200"/>
            <a:ext cx="1552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933056"/>
            <a:ext cx="1619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2276872"/>
            <a:ext cx="1628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6296" y="548680"/>
            <a:ext cx="1638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1676E-6 L 0.20487 -0.016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6291757" y="260648"/>
            <a:ext cx="24545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السؤا</a:t>
            </a: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 الثاني:</a:t>
            </a:r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347864" y="967026"/>
            <a:ext cx="5562040" cy="44607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 أين تستوعب الكائنات الحية الأوكسجين اللازم لعملية التنفس</a:t>
            </a:r>
            <a:r>
              <a:rPr lang="ar-SA" sz="36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:</a:t>
            </a:r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ar-AE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endParaRPr lang="he-IL" sz="3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  <a:p>
            <a:endParaRPr lang="ar-AE" sz="3600" spc="50" dirty="0" smtClean="0">
              <a:ln w="11430"/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AE" sz="40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6" name="مستطيل مستدير الزوايا 5">
            <a:hlinkClick r:id="rId4" action="ppaction://hlinksldjump"/>
          </p:cNvPr>
          <p:cNvSpPr/>
          <p:nvPr/>
        </p:nvSpPr>
        <p:spPr>
          <a:xfrm>
            <a:off x="4932040" y="2420888"/>
            <a:ext cx="3473808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من الماء </a:t>
            </a:r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فقط.</a:t>
            </a:r>
            <a:r>
              <a:rPr lang="ar-AE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7" name="مستطيل مستدير الزوايا 6">
            <a:hlinkClick r:id="rId4" action="ppaction://hlinksldjump"/>
          </p:cNvPr>
          <p:cNvSpPr/>
          <p:nvPr/>
        </p:nvSpPr>
        <p:spPr>
          <a:xfrm>
            <a:off x="4932040" y="3212976"/>
            <a:ext cx="3473808" cy="6469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من الهواء </a:t>
            </a:r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فقط.</a:t>
            </a:r>
            <a:r>
              <a:rPr lang="ar-AE" sz="3200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sp>
        <p:nvSpPr>
          <p:cNvPr id="11" name="مستطيل مستدير الزوايا 10">
            <a:hlinkClick r:id="rId5" action="ppaction://hlinksldjump"/>
          </p:cNvPr>
          <p:cNvSpPr/>
          <p:nvPr/>
        </p:nvSpPr>
        <p:spPr>
          <a:xfrm>
            <a:off x="4932040" y="4005064"/>
            <a:ext cx="3473808" cy="10556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  <a:prstDash val="sysDot"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8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الموجود في الهواء أو المذاب في الماء.</a:t>
            </a:r>
            <a:endParaRPr lang="ar-AE" sz="3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wheel spokes="3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>
            <a:off x="2195736" y="548680"/>
            <a:ext cx="1584176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7200" dirty="0" smtClean="0"/>
              <a:t>1</a:t>
            </a:r>
            <a:endParaRPr lang="he-IL" sz="13800" dirty="0"/>
          </a:p>
        </p:txBody>
      </p:sp>
      <p:sp>
        <p:nvSpPr>
          <p:cNvPr id="19" name="مستطيل 18">
            <a:hlinkClick r:id="rId3" action="ppaction://hlinksldjump"/>
          </p:cNvPr>
          <p:cNvSpPr/>
          <p:nvPr/>
        </p:nvSpPr>
        <p:spPr>
          <a:xfrm>
            <a:off x="2195736" y="2060848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4</a:t>
            </a:r>
            <a:endParaRPr lang="he-IL" sz="8800" dirty="0"/>
          </a:p>
        </p:txBody>
      </p:sp>
      <p:sp>
        <p:nvSpPr>
          <p:cNvPr id="20" name="مستطيل 19"/>
          <p:cNvSpPr/>
          <p:nvPr/>
        </p:nvSpPr>
        <p:spPr>
          <a:xfrm>
            <a:off x="2195736" y="3501008"/>
            <a:ext cx="1584176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7</a:t>
            </a:r>
            <a:endParaRPr lang="he-IL" sz="5400" dirty="0"/>
          </a:p>
        </p:txBody>
      </p:sp>
      <p:sp>
        <p:nvSpPr>
          <p:cNvPr id="21" name="مستطيل 20">
            <a:hlinkClick r:id="rId4" action="ppaction://hlinksldjump"/>
          </p:cNvPr>
          <p:cNvSpPr/>
          <p:nvPr/>
        </p:nvSpPr>
        <p:spPr>
          <a:xfrm>
            <a:off x="3779912" y="548680"/>
            <a:ext cx="1584176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2</a:t>
            </a:r>
            <a:endParaRPr lang="he-IL" sz="5400" dirty="0"/>
          </a:p>
        </p:txBody>
      </p:sp>
      <p:sp>
        <p:nvSpPr>
          <p:cNvPr id="22" name="مستطيل 21">
            <a:hlinkClick r:id="rId5" action="ppaction://hlinksldjump"/>
          </p:cNvPr>
          <p:cNvSpPr/>
          <p:nvPr/>
        </p:nvSpPr>
        <p:spPr>
          <a:xfrm>
            <a:off x="3779912" y="191683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5</a:t>
            </a:r>
            <a:endParaRPr lang="he-IL" sz="5400" dirty="0"/>
          </a:p>
        </p:txBody>
      </p:sp>
      <p:sp>
        <p:nvSpPr>
          <p:cNvPr id="23" name="مستطيل 22"/>
          <p:cNvSpPr/>
          <p:nvPr/>
        </p:nvSpPr>
        <p:spPr>
          <a:xfrm>
            <a:off x="3779912" y="3356992"/>
            <a:ext cx="1584176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8</a:t>
            </a:r>
            <a:endParaRPr lang="he-IL" sz="5400" dirty="0"/>
          </a:p>
        </p:txBody>
      </p:sp>
      <p:sp>
        <p:nvSpPr>
          <p:cNvPr id="24" name="مستطيل 23"/>
          <p:cNvSpPr/>
          <p:nvPr/>
        </p:nvSpPr>
        <p:spPr>
          <a:xfrm>
            <a:off x="5364088" y="3501008"/>
            <a:ext cx="1512168" cy="12961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9</a:t>
            </a:r>
            <a:endParaRPr lang="he-IL" sz="5400" dirty="0"/>
          </a:p>
        </p:txBody>
      </p:sp>
      <p:sp>
        <p:nvSpPr>
          <p:cNvPr id="26" name="مستطيل 25"/>
          <p:cNvSpPr/>
          <p:nvPr/>
        </p:nvSpPr>
        <p:spPr>
          <a:xfrm>
            <a:off x="5364088" y="1988840"/>
            <a:ext cx="1512168" cy="15121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6</a:t>
            </a:r>
            <a:endParaRPr lang="he-IL" sz="5400" dirty="0"/>
          </a:p>
        </p:txBody>
      </p:sp>
      <p:sp>
        <p:nvSpPr>
          <p:cNvPr id="27" name="مستطيل 26">
            <a:hlinkClick r:id="rId6" action="ppaction://hlinksldjump"/>
          </p:cNvPr>
          <p:cNvSpPr/>
          <p:nvPr/>
        </p:nvSpPr>
        <p:spPr>
          <a:xfrm>
            <a:off x="5364088" y="548680"/>
            <a:ext cx="151216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5400" dirty="0" smtClean="0"/>
              <a:t>3</a:t>
            </a:r>
            <a:endParaRPr lang="he-IL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48680"/>
            <a:ext cx="1581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420888"/>
            <a:ext cx="15906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149080"/>
            <a:ext cx="1571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5157192"/>
            <a:ext cx="152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20" y="5085184"/>
            <a:ext cx="15525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5229200"/>
            <a:ext cx="1552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3933056"/>
            <a:ext cx="1619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2276872"/>
            <a:ext cx="1628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20272" y="548680"/>
            <a:ext cx="1638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8208E-6 L -0.35729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hlinkClick r:id="" action="ppaction://hlinkshowjump?jump=previous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مستطيل مستدير الزوايا 5">
            <a:hlinkClick r:id="" action="ppaction://hlinkshowjump?jump=previousslide"/>
          </p:cNvPr>
          <p:cNvSpPr/>
          <p:nvPr/>
        </p:nvSpPr>
        <p:spPr>
          <a:xfrm rot="828558">
            <a:off x="2555776" y="1484784"/>
            <a:ext cx="612068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إجابة خاطئة</a:t>
            </a:r>
            <a:endParaRPr lang="he-IL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  <p:pic>
        <p:nvPicPr>
          <p:cNvPr id="11" name="Picture 2" descr="http://images.sodahead.com/polls/001634053/3151814807_No_Symbol_answer_2_xlarge_answer_2_x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2073830" cy="1728192"/>
          </a:xfrm>
          <a:prstGeom prst="rect">
            <a:avLst/>
          </a:prstGeom>
          <a:noFill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196752"/>
            <a:ext cx="1080120" cy="1728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4653136"/>
            <a:ext cx="7905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60648"/>
            <a:ext cx="1495425" cy="148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ذو زوايا قطرية مستديرة 13">
            <a:hlinkClick r:id="rId8" action="ppaction://hlinksldjump"/>
          </p:cNvPr>
          <p:cNvSpPr/>
          <p:nvPr/>
        </p:nvSpPr>
        <p:spPr>
          <a:xfrm>
            <a:off x="251520" y="5301208"/>
            <a:ext cx="2808312" cy="122413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j-cs"/>
              </a:rPr>
              <a:t>العودة إلى اللعبة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ransition>
    <p:newsflash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540</Words>
  <Application>Microsoft Office PowerPoint</Application>
  <PresentationFormat>عرض على الشاشة (3:4)‏</PresentationFormat>
  <Paragraphs>200</Paragraphs>
  <Slides>32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</dc:creator>
  <cp:lastModifiedBy>מוחמד</cp:lastModifiedBy>
  <cp:revision>22</cp:revision>
  <dcterms:created xsi:type="dcterms:W3CDTF">2013-04-05T12:13:54Z</dcterms:created>
  <dcterms:modified xsi:type="dcterms:W3CDTF">2013-04-06T09:32:28Z</dcterms:modified>
</cp:coreProperties>
</file>