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0" d="100"/>
          <a:sy n="60" d="100"/>
        </p:scale>
        <p:origin x="-16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83C8D1C-3C24-4D20-9C85-6963A5CBE9C6}" type="datetimeFigureOut">
              <a:rPr lang="he-IL" smtClean="0"/>
              <a:pPr/>
              <a:t>ו'/ניסן/תשע"ג</a:t>
            </a:fld>
            <a:endParaRPr lang="he-IL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A410981-9872-4F33-B678-BC60069DC0AF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F2538-1CB2-4A6D-A3A1-A003C9AF26C4}" type="slidenum">
              <a:rPr lang="he-IL" smtClean="0"/>
              <a:pPr/>
              <a:t>11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06/05/1434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10" name="مستطيل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مستطيل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رابط مستقيم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رابط مستقيم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مستطيل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شكل بيضاوي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شكل بيضاوي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شكل بيضاوي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pPr/>
              <a:t>06/05/1434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06/05/1434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9" name="مستطيل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رابط مستقيم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مستطيل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شكل بيضاوي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شكل بيضاوي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شكل بيضاوي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رابط مستقيم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06/05/1434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06/05/1434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نص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pPr/>
              <a:t>06/05/1434</a:t>
            </a:fld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06/05/1434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عنصر نائب للمحتوى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pPr/>
              <a:t>06/05/1434</a:t>
            </a:fld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عنصر نائب للتذييل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رابط مستقيم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عنصر نائب للتاريخ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pPr/>
              <a:t>06/05/1434</a:t>
            </a:fld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06/05/1434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video.about.com/geography/The-Four-Earth-Spheres.htm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755576" y="836712"/>
            <a:ext cx="7056785" cy="286035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التنوع هو وجود انواع متعددة من الكائنات الحية في بيئة حياتية واحدة.</a:t>
            </a:r>
            <a:endParaRPr lang="ar-SA" sz="54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6" name="رابط كسهم مستقيم 5"/>
          <p:cNvCxnSpPr>
            <a:stCxn id="4" idx="2"/>
          </p:cNvCxnSpPr>
          <p:nvPr/>
        </p:nvCxnSpPr>
        <p:spPr>
          <a:xfrm flipH="1">
            <a:off x="4283968" y="3697070"/>
            <a:ext cx="1" cy="102807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ستطيل مستدير الزوايا 8"/>
          <p:cNvSpPr/>
          <p:nvPr/>
        </p:nvSpPr>
        <p:spPr>
          <a:xfrm>
            <a:off x="2483768" y="4869160"/>
            <a:ext cx="3384377" cy="10215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تنوع الأنواع</a:t>
            </a:r>
            <a:endParaRPr lang="ar-SA" sz="54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7956376" y="5589240"/>
            <a:ext cx="9361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وايا قطرية مخدوشة 3"/>
          <p:cNvSpPr/>
          <p:nvPr/>
        </p:nvSpPr>
        <p:spPr>
          <a:xfrm>
            <a:off x="827584" y="1484784"/>
            <a:ext cx="6912768" cy="2222212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115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بنظرة جديدة</a:t>
            </a:r>
            <a:endParaRPr lang="ar-SA" sz="11500" b="1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7884368" y="5589240"/>
            <a:ext cx="10081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13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313" name="Picture 1" descr="C:\Users\win7\Pictures\NewRelease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717032"/>
            <a:ext cx="3156942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422804" y="332656"/>
            <a:ext cx="140936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البيوسفيرا</a:t>
            </a:r>
            <a:endParaRPr lang="en-US" sz="3600" b="1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>
            <a:off x="5127484" y="978987"/>
            <a:ext cx="20580" cy="7938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580112" y="1124744"/>
            <a:ext cx="8418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50800"/>
                <a:effectLst/>
                <a:latin typeface="Traditional Arabic" pitchFamily="18" charset="-78"/>
                <a:cs typeface="Traditional Arabic" pitchFamily="18" charset="-78"/>
              </a:rPr>
              <a:t>تشمل</a:t>
            </a:r>
            <a:endParaRPr lang="en-US" sz="3200" b="1" cap="none" spc="0" dirty="0">
              <a:ln w="50800"/>
              <a:effectLst/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11960" y="1772816"/>
            <a:ext cx="1774845" cy="646331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50800"/>
                <a:effectLst/>
                <a:latin typeface="Traditional Arabic" pitchFamily="18" charset="-78"/>
                <a:cs typeface="Traditional Arabic" pitchFamily="18" charset="-78"/>
              </a:rPr>
              <a:t>بيئات متنوعة</a:t>
            </a:r>
            <a:endParaRPr lang="en-US" sz="3600" b="1" cap="none" spc="0" dirty="0">
              <a:ln w="50800"/>
              <a:effectLst/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20" name="Straight Arrow Connector 19"/>
          <p:cNvCxnSpPr>
            <a:endCxn id="22" idx="0"/>
          </p:cNvCxnSpPr>
          <p:nvPr/>
        </p:nvCxnSpPr>
        <p:spPr>
          <a:xfrm>
            <a:off x="5148064" y="2420888"/>
            <a:ext cx="23328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724128" y="2636912"/>
            <a:ext cx="5613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50800"/>
                <a:effectLst/>
                <a:latin typeface="Traditional Arabic" pitchFamily="18" charset="-78"/>
                <a:cs typeface="Traditional Arabic" pitchFamily="18" charset="-78"/>
              </a:rPr>
              <a:t>كُل</a:t>
            </a:r>
            <a:endParaRPr lang="en-US" sz="3200" b="1" cap="none" spc="0" dirty="0">
              <a:ln w="50800"/>
              <a:effectLst/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49880" y="3212976"/>
            <a:ext cx="1443024" cy="646331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50800"/>
                <a:effectLst/>
                <a:latin typeface="Traditional Arabic" pitchFamily="18" charset="-78"/>
                <a:cs typeface="Traditional Arabic" pitchFamily="18" charset="-78"/>
              </a:rPr>
              <a:t>بيئة حياتية</a:t>
            </a:r>
            <a:endParaRPr lang="en-US" sz="3600" b="1" cap="none" spc="0" dirty="0">
              <a:ln w="50800"/>
              <a:effectLst/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12" name="Shape 11"/>
          <p:cNvCxnSpPr>
            <a:stCxn id="22" idx="2"/>
          </p:cNvCxnSpPr>
          <p:nvPr/>
        </p:nvCxnSpPr>
        <p:spPr>
          <a:xfrm rot="16200000" flipH="1">
            <a:off x="5950946" y="3079753"/>
            <a:ext cx="433789" cy="199289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hape 24"/>
          <p:cNvCxnSpPr>
            <a:stCxn id="22" idx="2"/>
          </p:cNvCxnSpPr>
          <p:nvPr/>
        </p:nvCxnSpPr>
        <p:spPr>
          <a:xfrm rot="5400000">
            <a:off x="3970725" y="3092430"/>
            <a:ext cx="433791" cy="196754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275856" y="429309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092280" y="429309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369963" y="4725144"/>
            <a:ext cx="2167581" cy="646331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50800"/>
                <a:effectLst/>
                <a:latin typeface="Traditional Arabic" pitchFamily="18" charset="-78"/>
                <a:cs typeface="Traditional Arabic" pitchFamily="18" charset="-78"/>
              </a:rPr>
              <a:t>مركبات بيئة حية</a:t>
            </a:r>
            <a:endParaRPr lang="en-US" sz="3600" b="1" cap="none" spc="0" dirty="0">
              <a:ln w="50800"/>
              <a:effectLst/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13968" y="4725144"/>
            <a:ext cx="2494594" cy="646331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50800"/>
                <a:effectLst/>
                <a:latin typeface="Traditional Arabic" pitchFamily="18" charset="-78"/>
                <a:cs typeface="Traditional Arabic" pitchFamily="18" charset="-78"/>
              </a:rPr>
              <a:t>مركبات بيئة جامدة</a:t>
            </a:r>
            <a:endParaRPr lang="en-US" sz="3600" b="1" cap="none" spc="0" dirty="0">
              <a:ln w="50800"/>
              <a:effectLst/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96136" y="3789040"/>
            <a:ext cx="11528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50800"/>
                <a:effectLst/>
                <a:latin typeface="Traditional Arabic" pitchFamily="18" charset="-78"/>
                <a:cs typeface="Traditional Arabic" pitchFamily="18" charset="-78"/>
              </a:rPr>
              <a:t>مركبة </a:t>
            </a:r>
            <a:r>
              <a:rPr lang="ar-SA" sz="3200" b="1" cap="none" spc="0" dirty="0" smtClean="0">
                <a:ln w="50800"/>
                <a:effectLst/>
                <a:latin typeface="Traditional Arabic" pitchFamily="18" charset="-78"/>
                <a:cs typeface="Traditional Arabic" pitchFamily="18" charset="-78"/>
              </a:rPr>
              <a:t>من</a:t>
            </a:r>
            <a:endParaRPr lang="en-US" sz="3200" b="1" cap="none" spc="0" dirty="0">
              <a:ln w="50800"/>
              <a:effectLst/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9" name="Rectangle 8"/>
          <p:cNvSpPr/>
          <p:nvPr/>
        </p:nvSpPr>
        <p:spPr>
          <a:xfrm>
            <a:off x="7884368" y="5589240"/>
            <a:ext cx="10081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14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289" name="Picture 1" descr="C:\Users\win7\Pictures\imagesCA31EZ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0"/>
            <a:ext cx="1914525" cy="2390775"/>
          </a:xfrm>
          <a:prstGeom prst="rect">
            <a:avLst/>
          </a:prstGeom>
          <a:noFill/>
        </p:spPr>
      </p:pic>
      <p:sp>
        <p:nvSpPr>
          <p:cNvPr id="23" name="شكل بيضاوي 22"/>
          <p:cNvSpPr/>
          <p:nvPr/>
        </p:nvSpPr>
        <p:spPr>
          <a:xfrm>
            <a:off x="467544" y="3573016"/>
            <a:ext cx="1512168" cy="100811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dirty="0" smtClean="0">
                <a:solidFill>
                  <a:schemeClr val="accent5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  <a:hlinkClick r:id="rId4"/>
              </a:rPr>
              <a:t>فيديو</a:t>
            </a:r>
            <a:endParaRPr lang="he-IL" sz="4000" dirty="0">
              <a:solidFill>
                <a:schemeClr val="accent5">
                  <a:lumMod val="50000"/>
                </a:schemeClr>
              </a:solidFill>
              <a:latin typeface="Traditional Arabic" pitchFamily="18" charset="-78"/>
            </a:endParaRP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5616" y="620688"/>
            <a:ext cx="216758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50800"/>
                <a:effectLst/>
                <a:latin typeface="Traditional Arabic" pitchFamily="18" charset="-78"/>
                <a:cs typeface="Traditional Arabic" pitchFamily="18" charset="-78"/>
              </a:rPr>
              <a:t>مركبات بيئة حية</a:t>
            </a:r>
            <a:endParaRPr lang="en-US" sz="3600" b="1" cap="none" spc="0" dirty="0">
              <a:ln w="50800"/>
              <a:effectLst/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24128" y="692696"/>
            <a:ext cx="2494594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50800"/>
                <a:effectLst/>
                <a:latin typeface="Traditional Arabic" pitchFamily="18" charset="-78"/>
                <a:cs typeface="Traditional Arabic" pitchFamily="18" charset="-78"/>
              </a:rPr>
              <a:t>مركبات بيئة جامدة</a:t>
            </a:r>
            <a:endParaRPr lang="en-US" sz="3600" b="1" cap="none" spc="0" dirty="0">
              <a:ln w="50800"/>
              <a:effectLst/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4048" y="2276872"/>
            <a:ext cx="365837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50800"/>
                <a:effectLst/>
                <a:latin typeface="Traditional Arabic" pitchFamily="18" charset="-78"/>
                <a:cs typeface="Traditional Arabic" pitchFamily="18" charset="-78"/>
              </a:rPr>
              <a:t>مواد:صخور، أراضي، هواء، ماء</a:t>
            </a:r>
            <a:endParaRPr lang="en-US" sz="3200" b="1" cap="none" spc="0" dirty="0">
              <a:ln w="50800"/>
              <a:effectLst/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4048" y="3212976"/>
            <a:ext cx="3682469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50800"/>
                <a:effectLst/>
                <a:latin typeface="Traditional Arabic" pitchFamily="18" charset="-78"/>
                <a:cs typeface="Traditional Arabic" pitchFamily="18" charset="-78"/>
              </a:rPr>
              <a:t>طاقة وقوى:ضوء، حرارة، ريح، حركة ماء</a:t>
            </a:r>
            <a:endParaRPr lang="en-US" sz="3200" b="1" cap="none" spc="0" dirty="0">
              <a:ln w="50800"/>
              <a:effectLst/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948264" y="1412776"/>
            <a:ext cx="20580" cy="7938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195736" y="1340768"/>
            <a:ext cx="20580" cy="7938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452320" y="1484784"/>
            <a:ext cx="8418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50800"/>
                <a:effectLst/>
                <a:latin typeface="Traditional Arabic" pitchFamily="18" charset="-78"/>
                <a:cs typeface="Traditional Arabic" pitchFamily="18" charset="-78"/>
              </a:rPr>
              <a:t>تشمل</a:t>
            </a:r>
            <a:endParaRPr lang="en-US" sz="3200" b="1" cap="none" spc="0" dirty="0">
              <a:ln w="50800"/>
              <a:effectLst/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27784" y="1412776"/>
            <a:ext cx="8418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50800"/>
                <a:effectLst/>
                <a:latin typeface="Traditional Arabic" pitchFamily="18" charset="-78"/>
                <a:cs typeface="Traditional Arabic" pitchFamily="18" charset="-78"/>
              </a:rPr>
              <a:t>تشمل</a:t>
            </a:r>
            <a:endParaRPr lang="en-US" sz="3200" b="1" cap="none" spc="0" dirty="0">
              <a:ln w="50800"/>
              <a:effectLst/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03648" y="2204864"/>
            <a:ext cx="151216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50800"/>
                <a:effectLst/>
                <a:latin typeface="Traditional Arabic" pitchFamily="18" charset="-78"/>
                <a:cs typeface="Traditional Arabic" pitchFamily="18" charset="-78"/>
              </a:rPr>
              <a:t>نباتات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75656" y="3645024"/>
            <a:ext cx="144016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50800"/>
                <a:effectLst/>
                <a:latin typeface="Traditional Arabic" pitchFamily="18" charset="-78"/>
                <a:cs typeface="Traditional Arabic" pitchFamily="18" charset="-78"/>
              </a:rPr>
              <a:t>حيوانات</a:t>
            </a:r>
            <a:endParaRPr lang="en-US" sz="3200" b="1" cap="none" spc="0" dirty="0">
              <a:ln w="50800"/>
              <a:effectLst/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75656" y="5085184"/>
            <a:ext cx="144016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50800"/>
                <a:effectLst/>
                <a:latin typeface="Traditional Arabic" pitchFamily="18" charset="-78"/>
                <a:cs typeface="Traditional Arabic" pitchFamily="18" charset="-78"/>
              </a:rPr>
              <a:t>فطريات</a:t>
            </a:r>
            <a:endParaRPr lang="en-US" sz="3200" b="1" cap="none" spc="0" dirty="0">
              <a:ln w="50800"/>
              <a:effectLst/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75656" y="4365104"/>
            <a:ext cx="144016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50800"/>
                <a:effectLst/>
                <a:latin typeface="Traditional Arabic" pitchFamily="18" charset="-78"/>
                <a:cs typeface="Traditional Arabic" pitchFamily="18" charset="-78"/>
              </a:rPr>
              <a:t>بكتيريا</a:t>
            </a:r>
            <a:endParaRPr lang="en-US" sz="3200" b="1" cap="none" spc="0" dirty="0">
              <a:ln w="50800"/>
              <a:effectLst/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7" name="תמונה 13" descr="large_12380426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5357802"/>
            <a:ext cx="2313921" cy="150019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475656" y="2924944"/>
            <a:ext cx="144016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50800"/>
                <a:effectLst/>
                <a:latin typeface="Traditional Arabic" pitchFamily="18" charset="-78"/>
                <a:cs typeface="Traditional Arabic" pitchFamily="18" charset="-78"/>
              </a:rPr>
              <a:t>الإنسان</a:t>
            </a:r>
            <a:endParaRPr lang="en-US" sz="3200" b="1" cap="none" spc="0" dirty="0">
              <a:ln w="50800"/>
              <a:effectLst/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0" name="Rectangle 8"/>
          <p:cNvSpPr/>
          <p:nvPr/>
        </p:nvSpPr>
        <p:spPr>
          <a:xfrm>
            <a:off x="7884368" y="5589240"/>
            <a:ext cx="10081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15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484784"/>
            <a:ext cx="7467600" cy="1612776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كل </a:t>
            </a:r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بيئة حياتية</a:t>
            </a: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 هي </a:t>
            </a:r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منظومة بيئية</a:t>
            </a: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 مركبة، يمكن أن نرى فيها </a:t>
            </a:r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المركبات </a:t>
            </a: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المختلفة والعلاقات والتأثيرات المتبادلة </a:t>
            </a:r>
            <a:r>
              <a:rPr lang="ar-SA" sz="3600" smtClean="0">
                <a:latin typeface="Traditional Arabic" pitchFamily="18" charset="-78"/>
                <a:cs typeface="Traditional Arabic" pitchFamily="18" charset="-78"/>
              </a:rPr>
              <a:t>بينها.</a:t>
            </a: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endParaRPr lang="he-IL" sz="3600" dirty="0">
              <a:latin typeface="Traditional Arabic" pitchFamily="18" charset="-78"/>
            </a:endParaRPr>
          </a:p>
        </p:txBody>
      </p:sp>
      <p:pic>
        <p:nvPicPr>
          <p:cNvPr id="22530" name="Picture 2" descr="http://t3.gstatic.com/images?q=tbn:ANd9GcRifLuizheUuF9XaOPjfJcrF5sWzXN83ThicEmAnDjWSqTGST_V6h4yjcW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284984"/>
            <a:ext cx="4320480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תמונה 14" descr="23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0"/>
            <a:ext cx="1872208" cy="1268760"/>
          </a:xfrm>
          <a:prstGeom prst="rect">
            <a:avLst/>
          </a:prstGeom>
        </p:spPr>
      </p:pic>
      <p:sp>
        <p:nvSpPr>
          <p:cNvPr id="7" name="Rectangle 8"/>
          <p:cNvSpPr/>
          <p:nvPr/>
        </p:nvSpPr>
        <p:spPr>
          <a:xfrm>
            <a:off x="7884368" y="5589240"/>
            <a:ext cx="10081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16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059832" y="6457890"/>
            <a:ext cx="48445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*العودة إلى الشريحة السابقة لتوضيح العلاقات والتأثيرات المتبادلة</a:t>
            </a:r>
            <a:r>
              <a:rPr lang="ar-AE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.</a:t>
            </a:r>
            <a:endParaRPr lang="ar-SA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23528" y="548680"/>
            <a:ext cx="8280325" cy="590931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هيا نذكر </a:t>
            </a:r>
            <a:r>
              <a:rPr lang="ar-SA" sz="5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أسماء مخلوقات حية قدر الإمكان</a:t>
            </a:r>
            <a:r>
              <a:rPr lang="ar-AE" sz="5400" b="1" spc="50" dirty="0" err="1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.................!!!</a:t>
            </a:r>
            <a:endParaRPr lang="ar-AE" sz="5400" b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ar-AE" sz="5400" b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ar-AE" sz="5400" b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ar-AE" sz="5400" b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ar-AE" sz="5400" b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ar-SA" sz="54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979712" y="5229200"/>
            <a:ext cx="468052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في المستنقع</a:t>
            </a:r>
            <a:endParaRPr lang="ar-SA" sz="54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7956376" y="5589240"/>
            <a:ext cx="9361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979712" y="2564904"/>
            <a:ext cx="4680521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في البحر</a:t>
            </a:r>
            <a:endParaRPr lang="ar-SA" sz="54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979712" y="3861048"/>
            <a:ext cx="4680521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في الغابة</a:t>
            </a:r>
            <a:endParaRPr lang="ar-SA" sz="54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827585" y="260648"/>
            <a:ext cx="7128792" cy="194095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SA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تنوع </a:t>
            </a:r>
            <a:r>
              <a:rPr lang="ar-AE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البيئات الحياتية </a:t>
            </a:r>
            <a:r>
              <a:rPr lang="ar-SA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في الكرة الأرضية: </a:t>
            </a:r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تتميز البيئات الحياتية على الكرة الأرضية عن بعضها البعض </a:t>
            </a:r>
            <a:r>
              <a:rPr lang="ar-SA" sz="3200" dirty="0" err="1" smtClean="0">
                <a:latin typeface="Traditional Arabic" pitchFamily="18" charset="-78"/>
                <a:cs typeface="Traditional Arabic" pitchFamily="18" charset="-78"/>
              </a:rPr>
              <a:t>بكِبَرِها.</a:t>
            </a:r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endParaRPr lang="ar-SA" sz="32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539552" y="2492896"/>
            <a:ext cx="7704857" cy="8512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هناك بيئات حياتية تمتد على منطقة هائلة كالمحيطات </a:t>
            </a:r>
            <a:r>
              <a:rPr lang="ar-SA" sz="3200" dirty="0" err="1" smtClean="0">
                <a:latin typeface="Traditional Arabic" pitchFamily="18" charset="-78"/>
                <a:cs typeface="Traditional Arabic" pitchFamily="18" charset="-78"/>
              </a:rPr>
              <a:t>مثلاً.</a:t>
            </a:r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endParaRPr lang="ar-SA" sz="32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95536" y="3645024"/>
            <a:ext cx="8073281" cy="91940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وهناك بيئات مساحتها أصغر كصحراء النقب مثلاً أو رمال شاطئ البحر.</a:t>
            </a:r>
            <a:endParaRPr lang="ar-SA" sz="32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51520" y="4941168"/>
            <a:ext cx="8424936" cy="173664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وهناك أيضًا بيئات حياتية أصغر بكثير كشجرة التين مثلاً التي تنمو في أطراف البلدة</a:t>
            </a:r>
            <a:r>
              <a:rPr lang="ar-AE" sz="3200" dirty="0" err="1" smtClean="0">
                <a:latin typeface="Traditional Arabic" pitchFamily="18" charset="-78"/>
                <a:cs typeface="Traditional Arabic" pitchFamily="18" charset="-78"/>
              </a:rPr>
              <a:t>.</a:t>
            </a:r>
            <a:endParaRPr lang="ar-SA" sz="32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8028384" y="5733256"/>
            <a:ext cx="9361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7409" name="Picture 1" descr="C:\Users\win7\Pictures\NACAK8VBGACA6C15EDCAMAW7ZPCA61GJUUCAHXXDTTCAPEPSWNCA71Y55UCA212BNJCAFI1KA3CANX4A3DCARUQDLCCAJ25FZUCAY00BJGCA68EEK5CAI5R6WWCA2HK90ACAM4ST06CAA116DMCARQ2G2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733256"/>
            <a:ext cx="971599" cy="7920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clccharter.org/griffon1/Images/oceans_aliv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4968552" cy="1556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8" name="Picture 4" descr="http://imagesus.homeaway.com/mda01/fcdc8f83-8fd0-4b8f-92e8-00cc07b48bb6.1.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3528392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50" name="Picture 6" descr="http://chronicwanderlust.files.wordpress.com/2010/01/p11109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348880"/>
            <a:ext cx="4320480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5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4769321"/>
            <a:ext cx="4032448" cy="2088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1" name="رابط كسهم مستقيم 10"/>
          <p:cNvCxnSpPr/>
          <p:nvPr/>
        </p:nvCxnSpPr>
        <p:spPr>
          <a:xfrm flipH="1">
            <a:off x="2267744" y="1556792"/>
            <a:ext cx="1224138" cy="576064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>
            <a:off x="5004050" y="1628800"/>
            <a:ext cx="1080118" cy="648072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flipH="1">
            <a:off x="6732240" y="4077072"/>
            <a:ext cx="720082" cy="72008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>
            <a:off x="1475656" y="4077072"/>
            <a:ext cx="936104" cy="576064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/>
        </p:nvSpPr>
        <p:spPr>
          <a:xfrm>
            <a:off x="7956376" y="5589240"/>
            <a:ext cx="9361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 descr="untitled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36085" flipH="1">
            <a:off x="281810" y="249561"/>
            <a:ext cx="2016224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ستطيل 3"/>
          <p:cNvSpPr/>
          <p:nvPr/>
        </p:nvSpPr>
        <p:spPr>
          <a:xfrm>
            <a:off x="1763688" y="1700808"/>
            <a:ext cx="6408712" cy="19389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SA" sz="40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تتميز البيئات الحياتية عن بعضها البعض في كِبَرِها فقط</a:t>
            </a:r>
            <a:r>
              <a:rPr lang="ar-AE" sz="4000" b="1" spc="5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!!</a:t>
            </a:r>
            <a:r>
              <a:rPr lang="ar-SA" sz="40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endParaRPr lang="ar-SA" sz="4000" b="1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5"/>
          <p:cNvPicPr/>
          <p:nvPr/>
        </p:nvPicPr>
        <p:blipFill>
          <a:blip r:embed="rId3" cstate="print"/>
          <a:srcRect b="5263"/>
          <a:stretch>
            <a:fillRect/>
          </a:stretch>
        </p:blipFill>
        <p:spPr bwMode="auto">
          <a:xfrm>
            <a:off x="4067944" y="3933056"/>
            <a:ext cx="2664296" cy="2261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8"/>
          <p:cNvSpPr/>
          <p:nvPr/>
        </p:nvSpPr>
        <p:spPr>
          <a:xfrm>
            <a:off x="7956376" y="5517232"/>
            <a:ext cx="9361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187624" y="260648"/>
            <a:ext cx="6408712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SA" sz="40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تتميز البيئات الحياتية عن بعضها البعض ليس في كِبَرِها فقط</a:t>
            </a:r>
            <a:r>
              <a:rPr lang="ar-AE" sz="4000" b="1" spc="5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!!</a:t>
            </a:r>
            <a:r>
              <a:rPr lang="ar-SA" sz="40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endParaRPr lang="ar-SA" sz="4000" b="1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11560" y="2780928"/>
            <a:ext cx="7524328" cy="9387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SA" sz="40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وإنما في الشروط التي تسود في كل بيئة منها أيضًا</a:t>
            </a:r>
            <a:r>
              <a:rPr lang="ar-AE" sz="4000" b="1" spc="50" dirty="0" err="1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.</a:t>
            </a:r>
            <a:endParaRPr lang="ar-SA" sz="4000" b="1" spc="5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51520" y="4365104"/>
            <a:ext cx="8352928" cy="9387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SA" sz="40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وفي تنوع الأنواع التي تعيش فيها.</a:t>
            </a:r>
            <a:endParaRPr lang="ar-SA" sz="4000" b="1" spc="5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153792" y="6165304"/>
            <a:ext cx="32880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*</a:t>
            </a:r>
            <a:r>
              <a:rPr lang="ar-AE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توضيح مصطلح الشروط الحياتية في البيئة.</a:t>
            </a:r>
            <a:endParaRPr lang="ar-SA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7956376" y="5589240"/>
            <a:ext cx="9361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وايا قطرية مستديرة 3"/>
          <p:cNvSpPr/>
          <p:nvPr/>
        </p:nvSpPr>
        <p:spPr>
          <a:xfrm>
            <a:off x="1115616" y="260648"/>
            <a:ext cx="7056784" cy="1940957"/>
          </a:xfrm>
          <a:prstGeom prst="round2DiagRect">
            <a:avLst/>
          </a:prstGeom>
          <a:scene3d>
            <a:camera prst="perspectiveRigh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إجراء مقارنة من ناحية الشروط الحياتية بين المنطقتين</a:t>
            </a:r>
            <a:endParaRPr lang="ar-S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2290" name="Picture 2" descr="http://91.84.252.37/images/NorthPole/Web_NorthPole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564904"/>
            <a:ext cx="3900264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6" descr="http://chronicwanderlust.files.wordpress.com/2010/01/p11109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564904"/>
            <a:ext cx="4032448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8"/>
          <p:cNvSpPr/>
          <p:nvPr/>
        </p:nvSpPr>
        <p:spPr>
          <a:xfrm>
            <a:off x="7956376" y="5589240"/>
            <a:ext cx="11876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395536" y="1556792"/>
          <a:ext cx="7920880" cy="4604100"/>
        </p:xfrm>
        <a:graphic>
          <a:graphicData uri="http://schemas.openxmlformats.org/drawingml/2006/table">
            <a:tbl>
              <a:tblPr rtl="1"/>
              <a:tblGrid>
                <a:gridCol w="2639880"/>
                <a:gridCol w="2639880"/>
                <a:gridCol w="2641120"/>
              </a:tblGrid>
              <a:tr h="1224137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ar-AE" sz="2800" b="1" dirty="0" smtClean="0">
                          <a:latin typeface="Traditional Arabic" pitchFamily="18" charset="-78"/>
                          <a:ea typeface="Calibri"/>
                          <a:cs typeface="Traditional Arabic" pitchFamily="18" charset="-78"/>
                        </a:rPr>
                        <a:t>          </a:t>
                      </a:r>
                      <a:r>
                        <a:rPr lang="ar-JO" sz="2800" b="1" dirty="0" smtClean="0">
                          <a:latin typeface="Traditional Arabic" pitchFamily="18" charset="-78"/>
                          <a:ea typeface="Calibri"/>
                          <a:cs typeface="Traditional Arabic" pitchFamily="18" charset="-78"/>
                        </a:rPr>
                        <a:t>المقارن</a:t>
                      </a:r>
                      <a:endParaRPr lang="en-US" sz="2800" dirty="0"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ar-JO" sz="2800" b="1" dirty="0">
                          <a:latin typeface="Traditional Arabic" pitchFamily="18" charset="-78"/>
                          <a:ea typeface="Calibri"/>
                          <a:cs typeface="Traditional Arabic" pitchFamily="18" charset="-78"/>
                        </a:rPr>
                        <a:t>المعايير</a:t>
                      </a:r>
                      <a:endParaRPr lang="en-US" sz="2800" dirty="0"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ar-AE" sz="2800" dirty="0" smtClean="0">
                          <a:latin typeface="Traditional Arabic" pitchFamily="18" charset="-78"/>
                          <a:ea typeface="Calibri"/>
                          <a:cs typeface="Traditional Arabic" pitchFamily="18" charset="-78"/>
                        </a:rPr>
                        <a:t>منطقة</a:t>
                      </a:r>
                      <a:r>
                        <a:rPr lang="ar-AE" sz="2800" baseline="0" dirty="0" smtClean="0">
                          <a:latin typeface="Traditional Arabic" pitchFamily="18" charset="-78"/>
                          <a:ea typeface="Calibri"/>
                          <a:cs typeface="Traditional Arabic" pitchFamily="18" charset="-78"/>
                        </a:rPr>
                        <a:t> أ</a:t>
                      </a:r>
                      <a:endParaRPr lang="en-US" sz="2800" dirty="0"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ar-AE" sz="2800" dirty="0" smtClean="0">
                          <a:latin typeface="Traditional Arabic" pitchFamily="18" charset="-78"/>
                          <a:ea typeface="Calibri"/>
                          <a:cs typeface="Traditional Arabic" pitchFamily="18" charset="-78"/>
                        </a:rPr>
                        <a:t>منطقة ب</a:t>
                      </a:r>
                      <a:endParaRPr lang="en-US" sz="2800" dirty="0"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799235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ar-JO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ar-JO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ar-JO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235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ar-JO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ar-JO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ar-JO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235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ar-JO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ar-JO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ar-JO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235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ar-JO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ar-JO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ar-JO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AutoShape 1"/>
          <p:cNvSpPr>
            <a:spLocks noChangeShapeType="1"/>
          </p:cNvSpPr>
          <p:nvPr/>
        </p:nvSpPr>
        <p:spPr bwMode="auto">
          <a:xfrm flipH="1">
            <a:off x="5652120" y="1628800"/>
            <a:ext cx="2592287" cy="129614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مستطيل 5"/>
          <p:cNvSpPr/>
          <p:nvPr/>
        </p:nvSpPr>
        <p:spPr>
          <a:xfrm>
            <a:off x="6228184" y="476672"/>
            <a:ext cx="2170787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جدول مقارنة:</a:t>
            </a:r>
            <a:endParaRPr lang="ar-SA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67544" y="476672"/>
            <a:ext cx="576064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هيا نذكُر هدف </a:t>
            </a:r>
            <a:r>
              <a:rPr lang="ar-AE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المقارنة.........!!</a:t>
            </a:r>
            <a:endParaRPr lang="ar-SA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7956376" y="5589240"/>
            <a:ext cx="11876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23528" y="548680"/>
            <a:ext cx="8280325" cy="150810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3200" b="1" spc="50" dirty="0" err="1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التشابه:</a:t>
            </a:r>
            <a:endParaRPr lang="ar-AE" sz="3200" b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ar-AE" sz="2800" b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AE" sz="3200" b="1" spc="50" dirty="0" err="1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المختلف:</a:t>
            </a:r>
            <a:endParaRPr lang="ar-AE" sz="3200" b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1520" y="3573016"/>
            <a:ext cx="8280325" cy="1077218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3200" b="1" spc="50" dirty="0" err="1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الاستنتاج:</a:t>
            </a:r>
            <a:endParaRPr lang="ar-AE" sz="3200" b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ar-AE" sz="3200" b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>
            <a:off x="4355976" y="2204864"/>
            <a:ext cx="0" cy="1224136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3"/>
          <p:cNvSpPr/>
          <p:nvPr/>
        </p:nvSpPr>
        <p:spPr>
          <a:xfrm>
            <a:off x="4473542" y="2420888"/>
            <a:ext cx="9653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3200" b="1" cap="none" spc="0" dirty="0" smtClean="0">
                <a:ln w="50800"/>
                <a:effectLst/>
                <a:latin typeface="Traditional Arabic" pitchFamily="18" charset="-78"/>
                <a:cs typeface="Traditional Arabic" pitchFamily="18" charset="-78"/>
              </a:rPr>
              <a:t>ومن ثُمَّ</a:t>
            </a:r>
            <a:endParaRPr lang="en-US" sz="3200" b="1" cap="none" spc="0" dirty="0">
              <a:ln w="50800"/>
              <a:effectLst/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37890" name="Picture 2" descr="C:\Users\win7\Pictures\blueFig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97152"/>
            <a:ext cx="3384376" cy="2060848"/>
          </a:xfrm>
          <a:prstGeom prst="rect">
            <a:avLst/>
          </a:prstGeom>
          <a:noFill/>
        </p:spPr>
      </p:pic>
      <p:sp>
        <p:nvSpPr>
          <p:cNvPr id="10" name="Rectangle 8"/>
          <p:cNvSpPr/>
          <p:nvPr/>
        </p:nvSpPr>
        <p:spPr>
          <a:xfrm>
            <a:off x="7956376" y="5589240"/>
            <a:ext cx="11876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hecke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شربية">
  <a:themeElements>
    <a:clrScheme name="حركة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مشربي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شربي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</TotalTime>
  <Words>252</Words>
  <Application>Microsoft Office PowerPoint</Application>
  <PresentationFormat>عرض على الشاشة (3:4)‏</PresentationFormat>
  <Paragraphs>67</Paragraphs>
  <Slides>13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مشربية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win7</dc:creator>
  <cp:lastModifiedBy>מוחמד</cp:lastModifiedBy>
  <cp:revision>7</cp:revision>
  <dcterms:created xsi:type="dcterms:W3CDTF">2012-12-30T20:07:44Z</dcterms:created>
  <dcterms:modified xsi:type="dcterms:W3CDTF">2013-03-17T19:29:35Z</dcterms:modified>
</cp:coreProperties>
</file>