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22/04/1434</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22/04/1434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22/04/1434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22/04/1434</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22/04/1434</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22/04/1434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22/04/1434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22/04/1434</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22/04/1434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22/04/1434</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22/04/1434</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22/04/1434</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rot="20690064">
            <a:off x="750963" y="1527672"/>
            <a:ext cx="7128792" cy="1464231"/>
          </a:xfrm>
          <a:prstGeom prst="round2DiagRect">
            <a:avLst>
              <a:gd name="adj1" fmla="val 16667"/>
              <a:gd name="adj2" fmla="val 0"/>
            </a:avLst>
          </a:prstGeom>
          <a:solidFill>
            <a:schemeClr val="accent5">
              <a:lumMod val="20000"/>
              <a:lumOff val="80000"/>
            </a:schemeClr>
          </a:solidFill>
          <a:effectLst>
            <a:glow rad="228600">
              <a:schemeClr val="accent5">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أسئلة التقييم</a:t>
            </a:r>
            <a:endPar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pic>
        <p:nvPicPr>
          <p:cNvPr id="5" name="Picture 2" descr="http://benlib.files.wordpress.com/2011/04/boy-on-globe1.jpg"/>
          <p:cNvPicPr>
            <a:picLocks noChangeAspect="1" noChangeArrowheads="1"/>
          </p:cNvPicPr>
          <p:nvPr/>
        </p:nvPicPr>
        <p:blipFill>
          <a:blip r:embed="rId2" cstate="print"/>
          <a:srcRect/>
          <a:stretch>
            <a:fillRect/>
          </a:stretch>
        </p:blipFill>
        <p:spPr bwMode="auto">
          <a:xfrm>
            <a:off x="5004048" y="2996952"/>
            <a:ext cx="2952328" cy="3861048"/>
          </a:xfrm>
          <a:prstGeom prst="rect">
            <a:avLst/>
          </a:prstGeom>
          <a:noFill/>
        </p:spPr>
      </p:pic>
      <p:sp>
        <p:nvSpPr>
          <p:cNvPr id="6"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17</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8193" name="Picture 1" descr="C:\Users\win7\Pictures\5.png"/>
          <p:cNvPicPr>
            <a:picLocks noChangeAspect="1" noChangeArrowheads="1"/>
          </p:cNvPicPr>
          <p:nvPr/>
        </p:nvPicPr>
        <p:blipFill>
          <a:blip r:embed="rId3" cstate="print"/>
          <a:srcRect/>
          <a:stretch>
            <a:fillRect/>
          </a:stretch>
        </p:blipFill>
        <p:spPr bwMode="auto">
          <a:xfrm>
            <a:off x="0" y="3762375"/>
            <a:ext cx="2228850" cy="3095625"/>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67544" y="260648"/>
            <a:ext cx="8115672" cy="2160240"/>
          </a:xfrm>
          <a:prstGeom prst="rect">
            <a:avLst/>
          </a:prstGeom>
          <a:blipFill>
            <a:blip r:embed="rId2" cstate="print"/>
            <a:tile tx="0" ty="0" sx="100000" sy="100000" flip="none" algn="tl"/>
          </a:blipFill>
        </p:spPr>
        <p:style>
          <a:lnRef idx="2">
            <a:schemeClr val="accent3"/>
          </a:lnRef>
          <a:fillRef idx="1">
            <a:schemeClr val="lt1"/>
          </a:fillRef>
          <a:effectRef idx="0">
            <a:schemeClr val="accent3"/>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lnSpc>
                <a:spcPct val="150000"/>
              </a:lnSpc>
              <a:buAutoNum type="arabicParenBoth"/>
            </a:pPr>
            <a:r>
              <a:rPr lang="ar-SA" sz="2800" dirty="0" smtClean="0">
                <a:latin typeface="Traditional Arabic" pitchFamily="18" charset="-78"/>
                <a:cs typeface="Traditional Arabic" pitchFamily="18" charset="-78"/>
              </a:rPr>
              <a:t>لفت انتباه بعض الطلاب أنه بجانب جذع شجرة الصنوبر تطورت فطريات </a:t>
            </a:r>
            <a:r>
              <a:rPr lang="ar-SA" sz="2800" dirty="0" err="1" smtClean="0">
                <a:latin typeface="Traditional Arabic" pitchFamily="18" charset="-78"/>
                <a:cs typeface="Traditional Arabic" pitchFamily="18" charset="-78"/>
              </a:rPr>
              <a:t>كثيرة.</a:t>
            </a:r>
            <a:r>
              <a:rPr lang="ar-SA" sz="2800" dirty="0" smtClean="0">
                <a:latin typeface="Traditional Arabic" pitchFamily="18" charset="-78"/>
                <a:cs typeface="Traditional Arabic" pitchFamily="18" charset="-78"/>
              </a:rPr>
              <a:t> وجد الطلاب على جذع الشجرة نملاً وحرباء </a:t>
            </a:r>
            <a:r>
              <a:rPr lang="ar-SA" sz="2800" dirty="0" err="1" smtClean="0">
                <a:latin typeface="Traditional Arabic" pitchFamily="18" charset="-78"/>
                <a:cs typeface="Traditional Arabic" pitchFamily="18" charset="-78"/>
              </a:rPr>
              <a:t>أيضًا.</a:t>
            </a:r>
            <a:r>
              <a:rPr lang="ar-SA" sz="2800" dirty="0" smtClean="0">
                <a:latin typeface="Traditional Arabic" pitchFamily="18" charset="-78"/>
                <a:cs typeface="Traditional Arabic" pitchFamily="18" charset="-78"/>
              </a:rPr>
              <a:t> ورأوا بين أغصان الشجرة عش عصافير.</a:t>
            </a:r>
            <a:endParaRPr lang="ar-AE" sz="2800" dirty="0" smtClean="0">
              <a:latin typeface="Traditional Arabic" pitchFamily="18" charset="-78"/>
              <a:cs typeface="Traditional Arabic" pitchFamily="18" charset="-78"/>
            </a:endParaRPr>
          </a:p>
        </p:txBody>
      </p:sp>
      <p:sp>
        <p:nvSpPr>
          <p:cNvPr id="12" name="Content Placeholder 2"/>
          <p:cNvSpPr txBox="1">
            <a:spLocks/>
          </p:cNvSpPr>
          <p:nvPr/>
        </p:nvSpPr>
        <p:spPr>
          <a:xfrm>
            <a:off x="467544" y="2492896"/>
            <a:ext cx="8115672" cy="3240360"/>
          </a:xfrm>
          <a:prstGeom prst="rect">
            <a:avLst/>
          </a:prstGeom>
        </p:spPr>
        <p:style>
          <a:lnRef idx="2">
            <a:schemeClr val="accent4"/>
          </a:lnRef>
          <a:fillRef idx="1">
            <a:schemeClr val="lt1"/>
          </a:fillRef>
          <a:effectRef idx="0">
            <a:schemeClr val="accent4"/>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lnSpc>
                <a:spcPct val="150000"/>
              </a:lnSpc>
            </a:pPr>
            <a:r>
              <a:rPr lang="ar-AE" sz="3200" dirty="0" smtClean="0">
                <a:solidFill>
                  <a:srgbClr val="C00000"/>
                </a:solidFill>
                <a:latin typeface="Traditional Arabic" pitchFamily="18" charset="-78"/>
                <a:cs typeface="Traditional Arabic" pitchFamily="18" charset="-78"/>
              </a:rPr>
              <a:t>ا</a:t>
            </a:r>
            <a:r>
              <a:rPr lang="ar-SA" sz="2800" dirty="0" smtClean="0">
                <a:solidFill>
                  <a:srgbClr val="C00000"/>
                </a:solidFill>
                <a:latin typeface="Traditional Arabic" pitchFamily="18" charset="-78"/>
                <a:cs typeface="Traditional Arabic" pitchFamily="18" charset="-78"/>
              </a:rPr>
              <a:t>دعى الطلاب أن شجرة الصنوبر هي بيئة حياتية.</a:t>
            </a:r>
            <a:endParaRPr lang="en-US" sz="2800" dirty="0" smtClean="0">
              <a:solidFill>
                <a:srgbClr val="C00000"/>
              </a:solidFill>
              <a:latin typeface="Traditional Arabic" pitchFamily="18" charset="-78"/>
              <a:cs typeface="Traditional Arabic" pitchFamily="18" charset="-78"/>
            </a:endParaRPr>
          </a:p>
          <a:p>
            <a:pPr>
              <a:lnSpc>
                <a:spcPct val="150000"/>
              </a:lnSpc>
            </a:pPr>
            <a:r>
              <a:rPr lang="ar-AE" sz="2800" dirty="0" smtClean="0">
                <a:solidFill>
                  <a:schemeClr val="accent5">
                    <a:lumMod val="50000"/>
                  </a:schemeClr>
                </a:solidFill>
                <a:latin typeface="Traditional Arabic" pitchFamily="18" charset="-78"/>
                <a:cs typeface="Traditional Arabic" pitchFamily="18" charset="-78"/>
              </a:rPr>
              <a:t> </a:t>
            </a:r>
            <a:r>
              <a:rPr lang="ar-SA" sz="2800" dirty="0" smtClean="0">
                <a:solidFill>
                  <a:schemeClr val="accent5">
                    <a:lumMod val="50000"/>
                  </a:schemeClr>
                </a:solidFill>
                <a:latin typeface="Traditional Arabic" pitchFamily="18" charset="-78"/>
                <a:cs typeface="Traditional Arabic" pitchFamily="18" charset="-78"/>
              </a:rPr>
              <a:t>هل الطلاب محقون في </a:t>
            </a:r>
            <a:r>
              <a:rPr lang="ar-SA" sz="2800" dirty="0" err="1" smtClean="0">
                <a:solidFill>
                  <a:schemeClr val="accent5">
                    <a:lumMod val="50000"/>
                  </a:schemeClr>
                </a:solidFill>
                <a:latin typeface="Traditional Arabic" pitchFamily="18" charset="-78"/>
                <a:cs typeface="Traditional Arabic" pitchFamily="18" charset="-78"/>
              </a:rPr>
              <a:t>ادعائهم؟</a:t>
            </a:r>
            <a:r>
              <a:rPr lang="ar-SA" sz="2800" dirty="0" smtClean="0">
                <a:solidFill>
                  <a:schemeClr val="accent5">
                    <a:lumMod val="50000"/>
                  </a:schemeClr>
                </a:solidFill>
                <a:latin typeface="Traditional Arabic" pitchFamily="18" charset="-78"/>
                <a:cs typeface="Traditional Arabic" pitchFamily="18" charset="-78"/>
              </a:rPr>
              <a:t> عللوا موقفكم</a:t>
            </a:r>
            <a:r>
              <a:rPr lang="ar-SA" sz="3200" dirty="0" smtClean="0">
                <a:solidFill>
                  <a:schemeClr val="accent5">
                    <a:lumMod val="50000"/>
                  </a:schemeClr>
                </a:solidFill>
                <a:latin typeface="Traditional Arabic" pitchFamily="18" charset="-78"/>
                <a:cs typeface="Traditional Arabic" pitchFamily="18" charset="-78"/>
              </a:rPr>
              <a:t>.</a:t>
            </a:r>
            <a:endParaRPr lang="ar-AE" sz="3200" dirty="0" smtClean="0">
              <a:solidFill>
                <a:schemeClr val="accent5">
                  <a:lumMod val="50000"/>
                </a:schemeClr>
              </a:solidFill>
              <a:latin typeface="Traditional Arabic" pitchFamily="18" charset="-78"/>
              <a:cs typeface="Traditional Arabic" pitchFamily="18" charset="-78"/>
            </a:endParaRPr>
          </a:p>
          <a:p>
            <a:pPr>
              <a:lnSpc>
                <a:spcPct val="150000"/>
              </a:lnSpc>
            </a:pPr>
            <a:r>
              <a:rPr lang="ar-AE" sz="2400" b="1" u="sng" dirty="0" err="1" smtClean="0">
                <a:solidFill>
                  <a:srgbClr val="C00000"/>
                </a:solidFill>
                <a:latin typeface="Traditional Arabic" pitchFamily="18" charset="-78"/>
                <a:cs typeface="Traditional Arabic" pitchFamily="18" charset="-78"/>
              </a:rPr>
              <a:t>الإجابة:</a:t>
            </a:r>
            <a:endParaRPr lang="ar-AE" sz="2400" b="1" u="sng" dirty="0" smtClean="0">
              <a:solidFill>
                <a:srgbClr val="C00000"/>
              </a:solidFill>
              <a:latin typeface="Traditional Arabic" pitchFamily="18" charset="-78"/>
              <a:cs typeface="Traditional Arabic" pitchFamily="18" charset="-78"/>
            </a:endParaRPr>
          </a:p>
        </p:txBody>
      </p:sp>
      <p:sp>
        <p:nvSpPr>
          <p:cNvPr id="4"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18</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23528" y="332656"/>
            <a:ext cx="8136904" cy="2376264"/>
          </a:xfrm>
          <a:solidFill>
            <a:schemeClr val="accent5">
              <a:lumMod val="20000"/>
              <a:lumOff val="80000"/>
            </a:schemeClr>
          </a:solidFill>
          <a:ln>
            <a:solidFill>
              <a:srgbClr val="697497"/>
            </a:solidFill>
            <a:prstDash val="sysDot"/>
          </a:ln>
        </p:spPr>
        <p:style>
          <a:lnRef idx="2">
            <a:schemeClr val="accent2"/>
          </a:lnRef>
          <a:fillRef idx="1">
            <a:schemeClr val="lt1"/>
          </a:fillRef>
          <a:effectRef idx="0">
            <a:schemeClr val="accent2"/>
          </a:effectRef>
          <a:fontRef idx="minor">
            <a:schemeClr val="dk1"/>
          </a:fontRef>
        </p:style>
        <p:txBody>
          <a:bodyPr>
            <a:normAutofit fontScale="92500"/>
            <a:scene3d>
              <a:camera prst="orthographicFront"/>
              <a:lightRig rig="balanced" dir="t">
                <a:rot lat="0" lon="0" rev="2100000"/>
              </a:lightRig>
            </a:scene3d>
            <a:sp3d extrusionH="57150" prstMaterial="metal">
              <a:bevelT w="38100" h="25400"/>
              <a:contourClr>
                <a:schemeClr val="bg2"/>
              </a:contourClr>
            </a:sp3d>
          </a:bodyPr>
          <a:lstStyle/>
          <a:p>
            <a:pPr lvl="0" rtl="0">
              <a:lnSpc>
                <a:spcPct val="150000"/>
              </a:lnSpc>
              <a:buNone/>
            </a:pPr>
            <a:r>
              <a:rPr lang="ar-AE" sz="3200" dirty="0" smtClean="0">
                <a:latin typeface="Traditional Arabic" pitchFamily="18" charset="-78"/>
                <a:cs typeface="Traditional Arabic" pitchFamily="18" charset="-78"/>
              </a:rPr>
              <a:t>(2) </a:t>
            </a:r>
            <a:r>
              <a:rPr lang="ar-AE" sz="2800" dirty="0" smtClean="0">
                <a:latin typeface="Traditional Arabic" pitchFamily="18" charset="-78"/>
                <a:cs typeface="Traditional Arabic" pitchFamily="18" charset="-78"/>
              </a:rPr>
              <a:t>بعد </a:t>
            </a:r>
            <a:r>
              <a:rPr lang="ar-SA" sz="2800" dirty="0" smtClean="0">
                <a:solidFill>
                  <a:schemeClr val="bg2">
                    <a:lumMod val="10000"/>
                  </a:schemeClr>
                </a:solidFill>
                <a:latin typeface="Traditional Arabic" pitchFamily="18" charset="-78"/>
                <a:cs typeface="Traditional Arabic" pitchFamily="18" charset="-78"/>
              </a:rPr>
              <a:t>الأمطار الغزيرة التي هطلت خلال عدة أيام متواصلة تكونت تجمعات مياه كثيرة.</a:t>
            </a:r>
            <a:endParaRPr lang="en-US" sz="2800" dirty="0" smtClean="0">
              <a:solidFill>
                <a:schemeClr val="bg2">
                  <a:lumMod val="10000"/>
                </a:schemeClr>
              </a:solidFill>
              <a:latin typeface="Traditional Arabic" pitchFamily="18" charset="-78"/>
              <a:cs typeface="Traditional Arabic" pitchFamily="18" charset="-78"/>
            </a:endParaRPr>
          </a:p>
          <a:p>
            <a:pPr rtl="0">
              <a:lnSpc>
                <a:spcPct val="150000"/>
              </a:lnSpc>
              <a:buNone/>
            </a:pPr>
            <a:r>
              <a:rPr lang="ar-SA" sz="2800" dirty="0" smtClean="0">
                <a:latin typeface="Traditional Arabic" pitchFamily="18" charset="-78"/>
                <a:cs typeface="Traditional Arabic" pitchFamily="18" charset="-78"/>
              </a:rPr>
              <a:t>دار جدل بين بعض الطلاب إذا كان يمكن اعتبار كل تجمع مياه بيئة حياتية، أو أنه فقط يمكن اعتبار التجمع الذي يتواجد في نفس المكان كل سنة وخلال كل فصل الشتاء بيئة حياتية</a:t>
            </a:r>
            <a:r>
              <a:rPr lang="he-IL" sz="2800" dirty="0" smtClean="0">
                <a:latin typeface="Traditional Arabic" pitchFamily="18" charset="-78"/>
              </a:rPr>
              <a:t>. </a:t>
            </a:r>
            <a:r>
              <a:rPr lang="he-IL" sz="2600" dirty="0" smtClean="0">
                <a:latin typeface="Traditional Arabic" pitchFamily="18" charset="-78"/>
              </a:rPr>
              <a:t> </a:t>
            </a:r>
            <a:endParaRPr lang="en-US" sz="2600" dirty="0" smtClean="0">
              <a:latin typeface="Traditional Arabic" pitchFamily="18" charset="-78"/>
              <a:cs typeface="Traditional Arabic" pitchFamily="18" charset="-78"/>
            </a:endParaRPr>
          </a:p>
          <a:p>
            <a:pPr>
              <a:buNone/>
            </a:pPr>
            <a:endParaRPr lang="he-IL" b="1" dirty="0">
              <a:ln w="50800"/>
              <a:solidFill>
                <a:schemeClr val="bg1">
                  <a:shade val="50000"/>
                </a:schemeClr>
              </a:solidFill>
            </a:endParaRPr>
          </a:p>
        </p:txBody>
      </p:sp>
      <p:sp>
        <p:nvSpPr>
          <p:cNvPr id="5" name="Content Placeholder 2"/>
          <p:cNvSpPr txBox="1">
            <a:spLocks/>
          </p:cNvSpPr>
          <p:nvPr/>
        </p:nvSpPr>
        <p:spPr>
          <a:xfrm>
            <a:off x="323528" y="2780928"/>
            <a:ext cx="8115672" cy="1296144"/>
          </a:xfrm>
          <a:prstGeom prst="rect">
            <a:avLst/>
          </a:prstGeom>
        </p:spPr>
        <p:style>
          <a:lnRef idx="2">
            <a:schemeClr val="accent3"/>
          </a:lnRef>
          <a:fillRef idx="1">
            <a:schemeClr val="lt1"/>
          </a:fillRef>
          <a:effectRef idx="0">
            <a:schemeClr val="accent3"/>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indent="-457200">
              <a:spcBef>
                <a:spcPts val="600"/>
              </a:spcBef>
              <a:buClr>
                <a:schemeClr val="accent1"/>
              </a:buClr>
              <a:buSzPct val="70000"/>
              <a:defRPr/>
            </a:pPr>
            <a:r>
              <a:rPr kumimoji="0" lang="ar-AE" sz="2600" b="1" i="0" u="none" strike="noStrike" kern="1200" cap="none" spc="0" normalizeH="0" baseline="0" noProof="0" dirty="0" err="1" smtClean="0">
                <a:ln w="50800"/>
                <a:solidFill>
                  <a:schemeClr val="accent3">
                    <a:lumMod val="50000"/>
                  </a:schemeClr>
                </a:solidFill>
                <a:effectLst/>
                <a:uLnTx/>
                <a:uFillTx/>
                <a:latin typeface="Traditional Arabic" pitchFamily="18" charset="-78"/>
                <a:cs typeface="Traditional Arabic" pitchFamily="18" charset="-78"/>
              </a:rPr>
              <a:t>أ.</a:t>
            </a:r>
            <a:r>
              <a:rPr kumimoji="0" lang="ar-AE" sz="26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 </a:t>
            </a:r>
            <a:r>
              <a:rPr lang="ar-SA" sz="2600" dirty="0" smtClean="0">
                <a:solidFill>
                  <a:srgbClr val="C00000"/>
                </a:solidFill>
                <a:latin typeface="Traditional Arabic" pitchFamily="18" charset="-78"/>
                <a:cs typeface="Traditional Arabic" pitchFamily="18" charset="-78"/>
              </a:rPr>
              <a:t>اشرحوا ما هي البيئة الحياتية.</a:t>
            </a:r>
            <a:endParaRPr lang="en-US" sz="2600" dirty="0" smtClean="0">
              <a:solidFill>
                <a:srgbClr val="C00000"/>
              </a:solidFill>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6" name="Content Placeholder 2"/>
          <p:cNvSpPr txBox="1">
            <a:spLocks/>
          </p:cNvSpPr>
          <p:nvPr/>
        </p:nvSpPr>
        <p:spPr>
          <a:xfrm>
            <a:off x="323528" y="4149080"/>
            <a:ext cx="8115672" cy="2304256"/>
          </a:xfrm>
          <a:prstGeom prst="rect">
            <a:avLst/>
          </a:prstGeom>
        </p:spPr>
        <p:style>
          <a:lnRef idx="2">
            <a:schemeClr val="accent2"/>
          </a:lnRef>
          <a:fillRef idx="1">
            <a:schemeClr val="lt1"/>
          </a:fillRef>
          <a:effectRef idx="0">
            <a:schemeClr val="accent2"/>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spcBef>
                <a:spcPts val="600"/>
              </a:spcBef>
              <a:buClr>
                <a:schemeClr val="accent1"/>
              </a:buClr>
              <a:buSzPct val="70000"/>
              <a:defRPr/>
            </a:pPr>
            <a:r>
              <a:rPr kumimoji="0" lang="ar-AE" sz="26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ب.</a:t>
            </a:r>
            <a:r>
              <a:rPr lang="ar-SA" sz="2600" dirty="0" smtClean="0">
                <a:solidFill>
                  <a:srgbClr val="C00000"/>
                </a:solidFill>
                <a:latin typeface="Traditional Arabic" pitchFamily="18" charset="-78"/>
                <a:cs typeface="Traditional Arabic" pitchFamily="18" charset="-78"/>
              </a:rPr>
              <a:t> هل كل تجمع مياه هو بيئة </a:t>
            </a:r>
            <a:r>
              <a:rPr lang="ar-SA" sz="2600" dirty="0" err="1" smtClean="0">
                <a:solidFill>
                  <a:srgbClr val="C00000"/>
                </a:solidFill>
                <a:latin typeface="Traditional Arabic" pitchFamily="18" charset="-78"/>
                <a:cs typeface="Traditional Arabic" pitchFamily="18" charset="-78"/>
              </a:rPr>
              <a:t>حياتية؟</a:t>
            </a:r>
            <a:r>
              <a:rPr lang="ar-SA" sz="2600" dirty="0" smtClean="0">
                <a:solidFill>
                  <a:srgbClr val="C00000"/>
                </a:solidFill>
                <a:latin typeface="Traditional Arabic" pitchFamily="18" charset="-78"/>
                <a:cs typeface="Traditional Arabic" pitchFamily="18" charset="-78"/>
              </a:rPr>
              <a:t> عللوا إجابتكم.</a:t>
            </a:r>
            <a:endParaRPr lang="en-US" sz="2600" dirty="0" smtClean="0">
              <a:solidFill>
                <a:srgbClr val="C00000"/>
              </a:solidFill>
              <a:latin typeface="Traditional Arabic" pitchFamily="18" charset="-78"/>
              <a:cs typeface="Traditional Arabic" pitchFamily="18" charset="-78"/>
            </a:endParaRPr>
          </a:p>
          <a:p>
            <a:pPr marL="457200" indent="-457200">
              <a:spcBef>
                <a:spcPts val="600"/>
              </a:spcBef>
              <a:buClr>
                <a:schemeClr val="accent1"/>
              </a:buClr>
              <a:buSzPct val="70000"/>
              <a:defRPr/>
            </a:pPr>
            <a:r>
              <a:rPr kumimoji="0" lang="ar-AE" sz="32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 </a:t>
            </a:r>
            <a:endParaRPr lang="en-US" sz="3200" dirty="0" smtClean="0">
              <a:solidFill>
                <a:srgbClr val="C00000"/>
              </a:solidFill>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7" name="Rectangle 8"/>
          <p:cNvSpPr/>
          <p:nvPr/>
        </p:nvSpPr>
        <p:spPr>
          <a:xfrm>
            <a:off x="7956376"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19</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04664"/>
            <a:ext cx="8115672" cy="201622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horz">
            <a:normAutofit fontScale="92500"/>
            <a:scene3d>
              <a:camera prst="orthographicFront"/>
              <a:lightRig rig="balanced" dir="t">
                <a:rot lat="0" lon="0" rev="2100000"/>
              </a:lightRig>
            </a:scene3d>
            <a:sp3d extrusionH="57150" prstMaterial="metal">
              <a:bevelT w="38100" h="25400"/>
              <a:contourClr>
                <a:schemeClr val="bg2"/>
              </a:contourClr>
            </a:sp3d>
          </a:bodyPr>
          <a:lstStyle/>
          <a:p>
            <a:pPr lvl="0">
              <a:lnSpc>
                <a:spcPct val="150000"/>
              </a:lnSpc>
            </a:pPr>
            <a:r>
              <a:rPr lang="en-US" sz="2800" dirty="0" smtClean="0">
                <a:latin typeface="Traditional Arabic" pitchFamily="18" charset="-78"/>
                <a:cs typeface="Traditional Arabic" pitchFamily="18" charset="-78"/>
              </a:rPr>
              <a:t> </a:t>
            </a: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raditional Arabic" pitchFamily="18" charset="-78"/>
                <a:cs typeface="Traditional Arabic" pitchFamily="18" charset="-78"/>
              </a:rPr>
              <a:t>(3)</a:t>
            </a:r>
            <a:r>
              <a:rPr lang="ar-SA" sz="2800" dirty="0" smtClean="0">
                <a:latin typeface="Traditional Arabic" pitchFamily="18" charset="-78"/>
                <a:cs typeface="Traditional Arabic" pitchFamily="18" charset="-78"/>
              </a:rPr>
              <a:t>تحدث داني ودينا عن الحياة على سطح كواكب سيارة أخرى.</a:t>
            </a:r>
            <a:endParaRPr lang="en-US" sz="2800" dirty="0" smtClean="0">
              <a:latin typeface="Traditional Arabic" pitchFamily="18" charset="-78"/>
              <a:cs typeface="Traditional Arabic" pitchFamily="18" charset="-78"/>
            </a:endParaRPr>
          </a:p>
          <a:p>
            <a:pPr>
              <a:lnSpc>
                <a:spcPct val="150000"/>
              </a:lnSpc>
            </a:pPr>
            <a:r>
              <a:rPr lang="ar-SA" sz="2800" dirty="0" smtClean="0">
                <a:latin typeface="Traditional Arabic" pitchFamily="18" charset="-78"/>
                <a:cs typeface="Traditional Arabic" pitchFamily="18" charset="-78"/>
              </a:rPr>
              <a:t>عرض معلم الطبيعة أمامهما معطيات عن الكرة الأرضية وعن كوكب </a:t>
            </a:r>
            <a:r>
              <a:rPr lang="ar-SA" sz="2800" dirty="0" err="1" smtClean="0">
                <a:latin typeface="Traditional Arabic" pitchFamily="18" charset="-78"/>
                <a:cs typeface="Traditional Arabic" pitchFamily="18" charset="-78"/>
              </a:rPr>
              <a:t>سيار</a:t>
            </a:r>
            <a:r>
              <a:rPr lang="ar-SA" sz="2800" dirty="0" smtClean="0">
                <a:latin typeface="Traditional Arabic" pitchFamily="18" charset="-78"/>
                <a:cs typeface="Traditional Arabic" pitchFamily="18" charset="-78"/>
              </a:rPr>
              <a:t> </a:t>
            </a:r>
            <a:r>
              <a:rPr lang="ar-SA" sz="2800" dirty="0" err="1" smtClean="0">
                <a:latin typeface="Traditional Arabic" pitchFamily="18" charset="-78"/>
                <a:cs typeface="Traditional Arabic" pitchFamily="18" charset="-78"/>
              </a:rPr>
              <a:t>وهمي </a:t>
            </a:r>
            <a:r>
              <a:rPr lang="ar-SA" sz="2800" dirty="0" smtClean="0">
                <a:latin typeface="Traditional Arabic" pitchFamily="18" charset="-78"/>
                <a:cs typeface="Traditional Arabic" pitchFamily="18" charset="-78"/>
              </a:rPr>
              <a:t>"</a:t>
            </a:r>
            <a:r>
              <a:rPr lang="ar-SA" sz="2800" dirty="0" err="1" smtClean="0">
                <a:latin typeface="Traditional Arabic" pitchFamily="18" charset="-78"/>
                <a:cs typeface="Traditional Arabic" pitchFamily="18" charset="-78"/>
              </a:rPr>
              <a:t>كومودور".</a:t>
            </a:r>
            <a:endParaRPr lang="en-US" sz="2800" dirty="0" smtClean="0">
              <a:latin typeface="Traditional Arabic" pitchFamily="18" charset="-78"/>
              <a:cs typeface="Traditional Arabic" pitchFamily="18" charset="-78"/>
            </a:endParaRPr>
          </a:p>
          <a:p>
            <a:pPr>
              <a:lnSpc>
                <a:spcPct val="150000"/>
              </a:lnSpc>
            </a:pPr>
            <a:r>
              <a:rPr lang="ar-SA" sz="2800" dirty="0" smtClean="0">
                <a:latin typeface="Traditional Arabic" pitchFamily="18" charset="-78"/>
                <a:cs typeface="Traditional Arabic" pitchFamily="18" charset="-78"/>
              </a:rPr>
              <a:t>فيما يلي المعطيات:</a:t>
            </a:r>
            <a:r>
              <a:rPr lang="he-IL" sz="2800" dirty="0" smtClean="0">
                <a:latin typeface="Traditional Arabic" pitchFamily="18" charset="-78"/>
                <a:cs typeface="Traditional Arabic" pitchFamily="18" charset="-78"/>
              </a:rPr>
              <a:t> </a:t>
            </a:r>
            <a:r>
              <a:rPr lang="ar-AE" sz="2800" dirty="0" smtClean="0">
                <a:latin typeface="Traditional Arabic" pitchFamily="18" charset="-78"/>
                <a:cs typeface="Traditional Arabic" pitchFamily="18" charset="-78"/>
              </a:rPr>
              <a:t>الجدول في الشريحة التالية.</a:t>
            </a:r>
            <a:endParaRPr lang="en-US" sz="2800" dirty="0" smtClean="0">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7" name="Content Placeholder 2"/>
          <p:cNvSpPr txBox="1">
            <a:spLocks/>
          </p:cNvSpPr>
          <p:nvPr/>
        </p:nvSpPr>
        <p:spPr>
          <a:xfrm>
            <a:off x="395536" y="2492896"/>
            <a:ext cx="8115672" cy="2952328"/>
          </a:xfrm>
          <a:prstGeom prst="rect">
            <a:avLst/>
          </a:prstGeom>
        </p:spPr>
        <p:style>
          <a:lnRef idx="2">
            <a:schemeClr val="accent6"/>
          </a:lnRef>
          <a:fillRef idx="1">
            <a:schemeClr val="lt1"/>
          </a:fillRef>
          <a:effectRef idx="0">
            <a:schemeClr val="accent6"/>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a:lnSpc>
                <a:spcPct val="150000"/>
              </a:lnSpc>
            </a:pPr>
            <a:r>
              <a:rPr lang="en-US" sz="2800" dirty="0" smtClean="0">
                <a:latin typeface="Traditional Arabic" pitchFamily="18" charset="-78"/>
                <a:cs typeface="Traditional Arabic" pitchFamily="18" charset="-78"/>
              </a:rPr>
              <a:t> </a:t>
            </a:r>
            <a:r>
              <a:rPr lang="ar-SA" sz="2600" dirty="0" smtClean="0">
                <a:solidFill>
                  <a:srgbClr val="C00000"/>
                </a:solidFill>
                <a:latin typeface="Traditional Arabic" pitchFamily="18" charset="-78"/>
                <a:ea typeface="Times New Roman" pitchFamily="18" charset="0"/>
                <a:cs typeface="Traditional Arabic" pitchFamily="18" charset="-78"/>
              </a:rPr>
              <a:t>اذكروا سببًا واحدًا يفسر لماذا سيجد الإنسان صعوبة كبيرة في العيش في </a:t>
            </a:r>
            <a:r>
              <a:rPr lang="ar-SA" sz="2600" dirty="0" err="1" smtClean="0">
                <a:solidFill>
                  <a:srgbClr val="C00000"/>
                </a:solidFill>
                <a:latin typeface="Traditional Arabic" pitchFamily="18" charset="-78"/>
                <a:ea typeface="Times New Roman" pitchFamily="18" charset="0"/>
                <a:cs typeface="Traditional Arabic" pitchFamily="18" charset="-78"/>
              </a:rPr>
              <a:t>كومودور.</a:t>
            </a:r>
            <a:r>
              <a:rPr lang="ar-SA" sz="2600" dirty="0" smtClean="0">
                <a:solidFill>
                  <a:srgbClr val="C00000"/>
                </a:solidFill>
                <a:latin typeface="Traditional Arabic" pitchFamily="18" charset="-78"/>
                <a:ea typeface="Times New Roman" pitchFamily="18" charset="0"/>
                <a:cs typeface="Traditional Arabic" pitchFamily="18" charset="-78"/>
              </a:rPr>
              <a:t> عللوا إجابتكم.</a:t>
            </a:r>
            <a:endParaRPr lang="ar-SA" sz="2600" dirty="0" smtClean="0">
              <a:solidFill>
                <a:srgbClr val="C00000"/>
              </a:solidFill>
              <a:latin typeface="Arial" pitchFamily="34" charset="0"/>
              <a:cs typeface="Arial" pitchFamily="34" charset="0"/>
            </a:endParaRPr>
          </a:p>
          <a:p>
            <a:pPr lvl="0">
              <a:lnSpc>
                <a:spcPct val="150000"/>
              </a:lnSpc>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5" name="Rectangle 8"/>
          <p:cNvSpPr/>
          <p:nvPr/>
        </p:nvSpPr>
        <p:spPr>
          <a:xfrm>
            <a:off x="7812360" y="5589240"/>
            <a:ext cx="1080120"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20</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251520" y="404664"/>
          <a:ext cx="8352929" cy="5639211"/>
        </p:xfrm>
        <a:graphic>
          <a:graphicData uri="http://schemas.openxmlformats.org/drawingml/2006/table">
            <a:tbl>
              <a:tblPr rtl="1">
                <a:tableStyleId>{22838BEF-8BB2-4498-84A7-C5851F593DF1}</a:tableStyleId>
              </a:tblPr>
              <a:tblGrid>
                <a:gridCol w="2583703"/>
                <a:gridCol w="3217933"/>
                <a:gridCol w="2551293"/>
              </a:tblGrid>
              <a:tr h="338990">
                <a:tc>
                  <a:txBody>
                    <a:bodyPr/>
                    <a:lstStyle/>
                    <a:p>
                      <a:pPr marL="457200" algn="ctr" rtl="1">
                        <a:lnSpc>
                          <a:spcPct val="150000"/>
                        </a:lnSpc>
                        <a:spcBef>
                          <a:spcPts val="300"/>
                        </a:spcBef>
                        <a:spcAft>
                          <a:spcPts val="0"/>
                        </a:spcAft>
                      </a:pPr>
                      <a:endParaRPr lang="en-US" sz="2000" dirty="0">
                        <a:latin typeface="Traditional Arabic" pitchFamily="18" charset="-78"/>
                        <a:ea typeface="Times New Roman"/>
                        <a:cs typeface="Traditional Arabic" pitchFamily="18" charset="-78"/>
                      </a:endParaRPr>
                    </a:p>
                  </a:txBody>
                  <a:tcPr marL="59567" marR="59567" marT="0" marB="0">
                    <a:solidFill>
                      <a:schemeClr val="accent3"/>
                    </a:solidFill>
                  </a:tcPr>
                </a:tc>
                <a:tc>
                  <a:txBody>
                    <a:bodyPr/>
                    <a:lstStyle/>
                    <a:p>
                      <a:pPr algn="ctr" rtl="1">
                        <a:lnSpc>
                          <a:spcPct val="115000"/>
                        </a:lnSpc>
                        <a:spcAft>
                          <a:spcPts val="1000"/>
                        </a:spcAft>
                      </a:pPr>
                      <a:r>
                        <a:rPr lang="ar-SA" sz="2000" b="1" dirty="0">
                          <a:latin typeface="Traditional Arabic" pitchFamily="18" charset="-78"/>
                          <a:cs typeface="Traditional Arabic" pitchFamily="18" charset="-78"/>
                        </a:rPr>
                        <a:t>الكرة الأرضية</a:t>
                      </a:r>
                      <a:endParaRPr lang="en-US" sz="2000" b="1" dirty="0">
                        <a:latin typeface="Traditional Arabic" pitchFamily="18" charset="-78"/>
                        <a:ea typeface="Times New Roman"/>
                        <a:cs typeface="Traditional Arabic" pitchFamily="18" charset="-78"/>
                      </a:endParaRPr>
                    </a:p>
                  </a:txBody>
                  <a:tcPr marL="59567" marR="59567" marT="0" marB="0">
                    <a:solidFill>
                      <a:schemeClr val="accent3"/>
                    </a:solidFill>
                  </a:tcPr>
                </a:tc>
                <a:tc>
                  <a:txBody>
                    <a:bodyPr/>
                    <a:lstStyle/>
                    <a:p>
                      <a:pPr algn="ctr" rtl="1">
                        <a:lnSpc>
                          <a:spcPct val="115000"/>
                        </a:lnSpc>
                        <a:spcAft>
                          <a:spcPts val="1000"/>
                        </a:spcAft>
                      </a:pPr>
                      <a:r>
                        <a:rPr lang="ar-SA" sz="2000" b="1" dirty="0" err="1">
                          <a:latin typeface="Traditional Arabic" pitchFamily="18" charset="-78"/>
                          <a:cs typeface="Traditional Arabic" pitchFamily="18" charset="-78"/>
                        </a:rPr>
                        <a:t>كومودور</a:t>
                      </a:r>
                      <a:endParaRPr lang="en-US" sz="2000" b="1" dirty="0">
                        <a:latin typeface="Traditional Arabic" pitchFamily="18" charset="-78"/>
                        <a:ea typeface="Times New Roman"/>
                        <a:cs typeface="Traditional Arabic" pitchFamily="18" charset="-78"/>
                      </a:endParaRPr>
                    </a:p>
                  </a:txBody>
                  <a:tcPr marL="59567" marR="59567" marT="0" marB="0">
                    <a:solidFill>
                      <a:schemeClr val="accent3"/>
                    </a:solidFill>
                  </a:tcPr>
                </a:tc>
              </a:tr>
              <a:tr h="708797">
                <a:tc>
                  <a:txBody>
                    <a:bodyPr/>
                    <a:lstStyle/>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البُعد عن كوكب شبيه بالشمس</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50000"/>
                        </a:lnSpc>
                        <a:spcBef>
                          <a:spcPts val="300"/>
                        </a:spcBef>
                        <a:spcAft>
                          <a:spcPts val="0"/>
                        </a:spcAft>
                      </a:pPr>
                      <a:r>
                        <a:rPr kumimoji="0" lang="he-IL" sz="1800" kern="1200" dirty="0" smtClean="0">
                          <a:solidFill>
                            <a:schemeClr val="dk1"/>
                          </a:solidFill>
                          <a:latin typeface="Traditional Arabic" pitchFamily="18" charset="-78"/>
                          <a:ea typeface="+mn-ea"/>
                          <a:cs typeface="+mn-cs"/>
                        </a:rPr>
                        <a:t>148,640,000 </a:t>
                      </a:r>
                      <a:r>
                        <a:rPr kumimoji="0" lang="ar-SA" sz="1800" kern="1200" dirty="0" smtClean="0">
                          <a:solidFill>
                            <a:schemeClr val="dk1"/>
                          </a:solidFill>
                          <a:latin typeface="Traditional Arabic" pitchFamily="18" charset="-78"/>
                          <a:ea typeface="+mn-ea"/>
                          <a:cs typeface="Traditional Arabic" pitchFamily="18" charset="-78"/>
                        </a:rPr>
                        <a:t>كم</a:t>
                      </a:r>
                      <a:endParaRPr lang="he-IL" sz="2000" dirty="0">
                        <a:latin typeface="Traditional Arabic" pitchFamily="18" charset="-78"/>
                        <a:ea typeface="Times New Roman"/>
                        <a:cs typeface="David"/>
                      </a:endParaRPr>
                    </a:p>
                  </a:txBody>
                  <a:tcPr marL="59567" marR="59567" marT="0" marB="0"/>
                </a:tc>
                <a:tc>
                  <a:txBody>
                    <a:bodyPr/>
                    <a:lstStyle/>
                    <a:p>
                      <a:pPr marL="457200" algn="ctr" rtl="1">
                        <a:lnSpc>
                          <a:spcPct val="150000"/>
                        </a:lnSpc>
                        <a:spcBef>
                          <a:spcPts val="300"/>
                        </a:spcBef>
                        <a:spcAft>
                          <a:spcPts val="0"/>
                        </a:spcAft>
                      </a:pPr>
                      <a:r>
                        <a:rPr lang="he-IL" sz="2000">
                          <a:latin typeface="Traditional Arabic" pitchFamily="18" charset="-78"/>
                        </a:rPr>
                        <a:t>902,546,000</a:t>
                      </a:r>
                      <a:endParaRPr lang="en-US" sz="2000">
                        <a:latin typeface="Traditional Arabic" pitchFamily="18" charset="-78"/>
                        <a:ea typeface="Times New Roman"/>
                        <a:cs typeface="Traditional Arabic" pitchFamily="18" charset="-78"/>
                      </a:endParaRPr>
                    </a:p>
                  </a:txBody>
                  <a:tcPr marL="59567" marR="59567" marT="0" marB="0"/>
                </a:tc>
              </a:tr>
              <a:tr h="1134076">
                <a:tc>
                  <a:txBody>
                    <a:bodyPr/>
                    <a:lstStyle/>
                    <a:p>
                      <a:pPr marL="457200" algn="ctr" rtl="1">
                        <a:lnSpc>
                          <a:spcPct val="150000"/>
                        </a:lnSpc>
                        <a:spcBef>
                          <a:spcPts val="600"/>
                        </a:spcBef>
                        <a:spcAft>
                          <a:spcPts val="0"/>
                        </a:spcAft>
                      </a:pPr>
                      <a:r>
                        <a:rPr lang="ar-SA" sz="2000" dirty="0">
                          <a:latin typeface="Traditional Arabic" pitchFamily="18" charset="-78"/>
                          <a:cs typeface="Traditional Arabic" pitchFamily="18" charset="-78"/>
                        </a:rPr>
                        <a:t>تركيبة الغلاف </a:t>
                      </a:r>
                      <a:r>
                        <a:rPr lang="ar-JO" sz="2000" dirty="0" smtClean="0">
                          <a:latin typeface="Traditional Arabic" pitchFamily="18" charset="-78"/>
                          <a:cs typeface="Traditional Arabic" pitchFamily="18" charset="-78"/>
                        </a:rPr>
                        <a:t>الجوي</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20% </a:t>
                      </a:r>
                      <a:r>
                        <a:rPr lang="ar-SA" sz="2000" dirty="0">
                          <a:latin typeface="Traditional Arabic" pitchFamily="18" charset="-78"/>
                          <a:cs typeface="Traditional Arabic" pitchFamily="18" charset="-78"/>
                        </a:rPr>
                        <a:t>أوكسجين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80%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0.037%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5% </a:t>
                      </a:r>
                      <a:r>
                        <a:rPr lang="ar-SA" sz="2000" dirty="0">
                          <a:latin typeface="Traditional Arabic" pitchFamily="18" charset="-78"/>
                          <a:cs typeface="Traditional Arabic" pitchFamily="18" charset="-78"/>
                        </a:rPr>
                        <a:t>أوكسجين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5%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90%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r>
              <a:tr h="936845">
                <a:tc>
                  <a:txBody>
                    <a:bodyPr/>
                    <a:lstStyle/>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تواجد طبقة أوزون</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توجد</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a:t>
                      </a:r>
                      <a:r>
                        <a:rPr lang="he-IL" sz="2000" dirty="0">
                          <a:latin typeface="Traditional Arabic" pitchFamily="18" charset="-78"/>
                        </a:rPr>
                        <a:t> 80%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حوالي</a:t>
                      </a:r>
                      <a:r>
                        <a:rPr lang="he-IL" sz="2000" dirty="0">
                          <a:latin typeface="Traditional Arabic" pitchFamily="18" charset="-78"/>
                        </a:rPr>
                        <a:t> 0.037%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algn="ctr" rtl="1">
                        <a:lnSpc>
                          <a:spcPct val="115000"/>
                        </a:lnSpc>
                        <a:spcAft>
                          <a:spcPts val="1000"/>
                        </a:spcAft>
                      </a:pPr>
                      <a:r>
                        <a:rPr lang="ar-SA" sz="2000" dirty="0">
                          <a:latin typeface="Traditional Arabic" pitchFamily="18" charset="-78"/>
                          <a:cs typeface="Traditional Arabic" pitchFamily="18" charset="-78"/>
                        </a:rPr>
                        <a:t>لا توجد</a:t>
                      </a:r>
                      <a:endParaRPr lang="en-US" sz="2000" dirty="0">
                        <a:latin typeface="Traditional Arabic" pitchFamily="18" charset="-78"/>
                        <a:ea typeface="Times New Roman"/>
                        <a:cs typeface="Traditional Arabic" pitchFamily="18" charset="-78"/>
                      </a:endParaRPr>
                    </a:p>
                  </a:txBody>
                  <a:tcPr marL="59567" marR="59567" marT="0" marB="0"/>
                </a:tc>
              </a:tr>
              <a:tr h="338990">
                <a:tc>
                  <a:txBody>
                    <a:bodyPr/>
                    <a:lstStyle/>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غيوم</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توجد</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algn="ctr" rtl="1">
                        <a:lnSpc>
                          <a:spcPct val="115000"/>
                        </a:lnSpc>
                        <a:spcAft>
                          <a:spcPts val="1000"/>
                        </a:spcAft>
                      </a:pPr>
                      <a:r>
                        <a:rPr lang="ar-SA" sz="2000" dirty="0">
                          <a:latin typeface="Traditional Arabic" pitchFamily="18" charset="-78"/>
                          <a:cs typeface="Traditional Arabic" pitchFamily="18" charset="-78"/>
                        </a:rPr>
                        <a:t>لا توجد</a:t>
                      </a:r>
                      <a:endParaRPr lang="en-US" sz="2000" dirty="0">
                        <a:latin typeface="Traditional Arabic" pitchFamily="18" charset="-78"/>
                        <a:ea typeface="Times New Roman"/>
                        <a:cs typeface="Traditional Arabic" pitchFamily="18" charset="-78"/>
                      </a:endParaRPr>
                    </a:p>
                  </a:txBody>
                  <a:tcPr marL="59567" marR="59567" marT="0" marB="0"/>
                </a:tc>
              </a:tr>
              <a:tr h="708797">
                <a:tc>
                  <a:txBody>
                    <a:bodyPr/>
                    <a:lstStyle/>
                    <a:p>
                      <a:pPr marL="457200" algn="ctr" rtl="1">
                        <a:lnSpc>
                          <a:spcPct val="150000"/>
                        </a:lnSpc>
                        <a:spcBef>
                          <a:spcPts val="300"/>
                        </a:spcBef>
                        <a:spcAft>
                          <a:spcPts val="0"/>
                        </a:spcAft>
                      </a:pPr>
                      <a:r>
                        <a:rPr lang="ar-SA" sz="2000" dirty="0" smtClean="0">
                          <a:latin typeface="Traditional Arabic" pitchFamily="18" charset="-78"/>
                          <a:cs typeface="Traditional Arabic" pitchFamily="18" charset="-78"/>
                        </a:rPr>
                        <a:t>مدة </a:t>
                      </a:r>
                      <a:r>
                        <a:rPr lang="ar-SA" sz="2000" dirty="0">
                          <a:latin typeface="Traditional Arabic" pitchFamily="18" charset="-78"/>
                          <a:cs typeface="Traditional Arabic" pitchFamily="18" charset="-78"/>
                        </a:rPr>
                        <a:t>الدوران حول المحور</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a:latin typeface="Traditional Arabic" pitchFamily="18" charset="-78"/>
                        </a:rPr>
                        <a:t>24 </a:t>
                      </a:r>
                      <a:r>
                        <a:rPr lang="ar-SA" sz="2000">
                          <a:latin typeface="Traditional Arabic" pitchFamily="18" charset="-78"/>
                          <a:cs typeface="Traditional Arabic" pitchFamily="18" charset="-78"/>
                        </a:rPr>
                        <a:t>ساعة</a:t>
                      </a:r>
                      <a:endParaRPr lang="en-US" sz="200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dirty="0">
                          <a:latin typeface="Traditional Arabic" pitchFamily="18" charset="-78"/>
                        </a:rPr>
                        <a:t>48 </a:t>
                      </a:r>
                      <a:r>
                        <a:rPr lang="ar-SA" sz="2000" dirty="0">
                          <a:latin typeface="Traditional Arabic" pitchFamily="18" charset="-78"/>
                          <a:cs typeface="Traditional Arabic" pitchFamily="18" charset="-78"/>
                        </a:rPr>
                        <a:t>ساعة</a:t>
                      </a:r>
                      <a:endParaRPr lang="en-US" sz="2000" dirty="0">
                        <a:latin typeface="Traditional Arabic" pitchFamily="18" charset="-78"/>
                        <a:ea typeface="Times New Roman"/>
                        <a:cs typeface="Traditional Arabic" pitchFamily="18" charset="-78"/>
                      </a:endParaRPr>
                    </a:p>
                  </a:txBody>
                  <a:tcPr marL="59567" marR="59567" marT="0" marB="0"/>
                </a:tc>
              </a:tr>
              <a:tr h="708797">
                <a:tc>
                  <a:txBody>
                    <a:bodyPr/>
                    <a:lstStyle/>
                    <a:p>
                      <a:pPr marL="457200" algn="ctr" rtl="1">
                        <a:lnSpc>
                          <a:spcPct val="150000"/>
                        </a:lnSpc>
                        <a:spcBef>
                          <a:spcPts val="300"/>
                        </a:spcBef>
                        <a:spcAft>
                          <a:spcPts val="0"/>
                        </a:spcAft>
                      </a:pPr>
                      <a:r>
                        <a:rPr lang="ar-SA" sz="2000" dirty="0" smtClean="0">
                          <a:latin typeface="Traditional Arabic" pitchFamily="18" charset="-78"/>
                          <a:cs typeface="Traditional Arabic" pitchFamily="18" charset="-78"/>
                        </a:rPr>
                        <a:t>مدة </a:t>
                      </a:r>
                      <a:r>
                        <a:rPr lang="ar-SA" sz="2000" dirty="0">
                          <a:latin typeface="Traditional Arabic" pitchFamily="18" charset="-78"/>
                          <a:cs typeface="Traditional Arabic" pitchFamily="18" charset="-78"/>
                        </a:rPr>
                        <a:t>الدوران حول الشمس</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a:latin typeface="Traditional Arabic" pitchFamily="18" charset="-78"/>
                        </a:rPr>
                        <a:t>365.5 </a:t>
                      </a:r>
                      <a:r>
                        <a:rPr lang="ar-SA" sz="2000">
                          <a:latin typeface="Traditional Arabic" pitchFamily="18" charset="-78"/>
                          <a:cs typeface="Traditional Arabic" pitchFamily="18" charset="-78"/>
                        </a:rPr>
                        <a:t>يوم</a:t>
                      </a:r>
                      <a:endParaRPr lang="en-US" sz="200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dirty="0">
                          <a:latin typeface="Traditional Arabic" pitchFamily="18" charset="-78"/>
                        </a:rPr>
                        <a:t>200 </a:t>
                      </a:r>
                      <a:r>
                        <a:rPr lang="ar-SA" sz="2000" dirty="0">
                          <a:latin typeface="Traditional Arabic" pitchFamily="18" charset="-78"/>
                          <a:cs typeface="Traditional Arabic" pitchFamily="18" charset="-78"/>
                        </a:rPr>
                        <a:t>يوم</a:t>
                      </a:r>
                      <a:endParaRPr lang="en-US" sz="2000" dirty="0">
                        <a:latin typeface="Traditional Arabic" pitchFamily="18" charset="-78"/>
                        <a:ea typeface="Times New Roman"/>
                        <a:cs typeface="Traditional Arabic" pitchFamily="18" charset="-78"/>
                      </a:endParaRPr>
                    </a:p>
                  </a:txBody>
                  <a:tcPr marL="59567" marR="59567" marT="0" marB="0"/>
                </a:tc>
              </a:tr>
            </a:tbl>
          </a:graphicData>
        </a:graphic>
      </p:graphicFrame>
      <p:sp>
        <p:nvSpPr>
          <p:cNvPr id="3"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21</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TotalTime>
  <Words>266</Words>
  <Application>Microsoft Office PowerPoint</Application>
  <PresentationFormat>عرض على الشاشة (3:4)‏</PresentationFormat>
  <Paragraphs>45</Paragraphs>
  <Slides>5</Slides>
  <Notes>0</Notes>
  <HiddenSlides>0</HiddenSlides>
  <MMClips>0</MMClips>
  <ScaleCrop>false</ScaleCrop>
  <HeadingPairs>
    <vt:vector size="4" baseType="variant">
      <vt:variant>
        <vt:lpstr>سمة</vt:lpstr>
      </vt:variant>
      <vt:variant>
        <vt:i4>1</vt:i4>
      </vt:variant>
      <vt:variant>
        <vt:lpstr>عناوين الشرائح</vt:lpstr>
      </vt:variant>
      <vt:variant>
        <vt:i4>5</vt:i4>
      </vt:variant>
    </vt:vector>
  </HeadingPairs>
  <TitlesOfParts>
    <vt:vector size="6" baseType="lpstr">
      <vt:lpstr>مشربية</vt:lpstr>
      <vt:lpstr>الشريحة 1</vt:lpstr>
      <vt:lpstr>الشريحة 2</vt:lpstr>
      <vt:lpstr>الشريحة 3</vt:lpstr>
      <vt:lpstr>الشريحة 4</vt:lpstr>
      <vt:lpstr>الشريحة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win7</dc:creator>
  <cp:lastModifiedBy>מוחמד</cp:lastModifiedBy>
  <cp:revision>5</cp:revision>
  <dcterms:created xsi:type="dcterms:W3CDTF">2012-12-30T20:07:59Z</dcterms:created>
  <dcterms:modified xsi:type="dcterms:W3CDTF">2013-03-04T15:57:13Z</dcterms:modified>
</cp:coreProperties>
</file>