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notesMasterIdLst>
    <p:notesMasterId r:id="rId29"/>
  </p:notesMasterIdLst>
  <p:sldIdLst>
    <p:sldId id="256" r:id="rId2"/>
    <p:sldId id="260" r:id="rId3"/>
    <p:sldId id="257" r:id="rId4"/>
    <p:sldId id="258" r:id="rId5"/>
    <p:sldId id="266" r:id="rId6"/>
    <p:sldId id="272" r:id="rId7"/>
    <p:sldId id="273" r:id="rId8"/>
    <p:sldId id="276" r:id="rId9"/>
    <p:sldId id="280" r:id="rId10"/>
    <p:sldId id="275" r:id="rId11"/>
    <p:sldId id="277" r:id="rId12"/>
    <p:sldId id="278" r:id="rId13"/>
    <p:sldId id="279" r:id="rId14"/>
    <p:sldId id="274" r:id="rId15"/>
    <p:sldId id="261" r:id="rId16"/>
    <p:sldId id="262" r:id="rId17"/>
    <p:sldId id="263" r:id="rId18"/>
    <p:sldId id="268" r:id="rId19"/>
    <p:sldId id="267" r:id="rId20"/>
    <p:sldId id="269" r:id="rId21"/>
    <p:sldId id="270" r:id="rId22"/>
    <p:sldId id="271" r:id="rId23"/>
    <p:sldId id="281" r:id="rId24"/>
    <p:sldId id="282" r:id="rId25"/>
    <p:sldId id="283" r:id="rId26"/>
    <p:sldId id="284" r:id="rId27"/>
    <p:sldId id="285"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7497"/>
    <a:srgbClr val="956B01"/>
    <a:srgbClr val="D59801"/>
  </p:clrMru>
</p:presentationPr>
</file>

<file path=ppt/tableStyles.xml><?xml version="1.0" encoding="utf-8"?>
<a:tblStyleLst xmlns:a="http://schemas.openxmlformats.org/drawingml/2006/main" def="{5C22544A-7EE6-4342-B048-85BDC9FD1C3A}">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نمط متوسط 4 - تميي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008BDD6-6C0B-46C2-8007-458B7B7E295F}" type="datetimeFigureOut">
              <a:rPr lang="he-IL" smtClean="0"/>
              <a:pPr/>
              <a:t>י'/ניסן/תשע"ג</a:t>
            </a:fld>
            <a:endParaRPr lang="he-IL"/>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900DD10-0C2A-4323-AC58-CD1A4BECDCB6}"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B3AF2538-1CB2-4A6D-A3A1-A003C9AF26C4}" type="slidenum">
              <a:rPr lang="he-IL" smtClean="0"/>
              <a:pPr/>
              <a:t>15</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pPr/>
              <a:t>10/05/1434</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10/05/1434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10/05/1434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pPr/>
              <a:t>10/05/1434</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pPr/>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pPr/>
              <a:t>10/05/1434</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10/05/1434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10/05/1434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pPr/>
              <a:t>10/05/1434</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pPr/>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10/05/1434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pPr/>
              <a:t>10/05/1434</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pPr/>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pPr/>
              <a:t>10/05/1434</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pPr/>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pPr/>
              <a:t>10/05/1434</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video.about.com/geography/The-Four-Earth-Spheres.ht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oleObject" Target="../embeddings/oleObject1.bin"/><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ar.ofek.cet.ac.il/units/ar/science/intro.aspx" TargetMode="External"/><Relationship Id="rId2" Type="http://schemas.openxmlformats.org/officeDocument/2006/relationships/hyperlink" Target="worksheet_lesson1.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ar.ofek.cet.ac.il/units/ar/science/intro.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TTThdKiy_Y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7\Documents\עבודות- שנה ג\مهارات القرن الواحد والعشرين\תמונות\imagesCAGE636K.jpg"/>
          <p:cNvPicPr>
            <a:picLocks noChangeAspect="1" noChangeArrowheads="1"/>
          </p:cNvPicPr>
          <p:nvPr/>
        </p:nvPicPr>
        <p:blipFill>
          <a:blip r:embed="rId2" cstate="print"/>
          <a:srcRect/>
          <a:stretch>
            <a:fillRect/>
          </a:stretch>
        </p:blipFill>
        <p:spPr bwMode="auto">
          <a:xfrm rot="20510411">
            <a:off x="178246" y="325076"/>
            <a:ext cx="2328310" cy="1515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4"/>
          <p:cNvSpPr txBox="1"/>
          <p:nvPr/>
        </p:nvSpPr>
        <p:spPr>
          <a:xfrm>
            <a:off x="1785918" y="928670"/>
            <a:ext cx="7053364" cy="6032421"/>
          </a:xfrm>
          <a:prstGeom prst="rect">
            <a:avLst/>
          </a:prstGeom>
          <a:noFill/>
        </p:spPr>
        <p:txBody>
          <a:bodyPr wrap="square" rtlCol="1">
            <a:spAutoFit/>
          </a:bodyPr>
          <a:lstStyle/>
          <a:p>
            <a:pPr algn="ctr">
              <a:lnSpc>
                <a:spcPct val="150000"/>
              </a:lnSpc>
            </a:pPr>
            <a:r>
              <a:rPr lang="ar-SA" sz="44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العارضة مُعدة لطلاب </a:t>
            </a:r>
            <a:r>
              <a:rPr lang="ar-AE" sz="44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الصف السادس(أ</a:t>
            </a:r>
            <a:r>
              <a:rPr lang="ar-AE" sz="4400" b="1" dirty="0" err="1"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a:t>
            </a:r>
            <a:endParaRPr lang="ar-SA" sz="44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endParaRPr>
          </a:p>
          <a:p>
            <a:pPr algn="ctr">
              <a:lnSpc>
                <a:spcPct val="150000"/>
              </a:lnSpc>
            </a:pPr>
            <a:r>
              <a:rPr lang="ar-SA" sz="44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مدرسة الرازي الابتدائية</a:t>
            </a:r>
          </a:p>
          <a:p>
            <a:pPr algn="ctr">
              <a:lnSpc>
                <a:spcPct val="150000"/>
              </a:lnSpc>
            </a:pPr>
            <a:r>
              <a:rPr lang="ar-SA" sz="44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إعداد: شيماء </a:t>
            </a:r>
            <a:r>
              <a:rPr lang="ar-SA" sz="4400" b="1" dirty="0" err="1"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اغباري</a:t>
            </a:r>
            <a:r>
              <a:rPr lang="ar-AE" sz="44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ه</a:t>
            </a:r>
          </a:p>
          <a:p>
            <a:pPr algn="ctr">
              <a:lnSpc>
                <a:spcPct val="150000"/>
              </a:lnSpc>
            </a:pPr>
            <a:r>
              <a:rPr lang="ar-AE" sz="3600" b="1" u="sng"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الدرس رقم 1</a:t>
            </a:r>
          </a:p>
          <a:p>
            <a:pPr algn="ctr">
              <a:lnSpc>
                <a:spcPct val="150000"/>
              </a:lnSpc>
            </a:pPr>
            <a:r>
              <a:rPr lang="ar-AE" sz="3600" b="1" dirty="0" smtClean="0">
                <a:ln w="12700">
                  <a:solidFill>
                    <a:schemeClr val="tx2">
                      <a:satMod val="155000"/>
                    </a:schemeClr>
                  </a:solidFill>
                  <a:prstDash val="solid"/>
                </a:ln>
                <a:solidFill>
                  <a:schemeClr val="accent1">
                    <a:lumMod val="50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 ضمن مشروع التخرج</a:t>
            </a:r>
            <a:endParaRPr lang="ar-SA" sz="3600" b="1" dirty="0" smtClean="0">
              <a:ln w="10160">
                <a:solidFill>
                  <a:schemeClr val="accent1"/>
                </a:solidFill>
                <a:prstDash val="solid"/>
              </a:ln>
              <a:solidFill>
                <a:schemeClr val="accent1">
                  <a:lumMod val="50000"/>
                </a:schemeClr>
              </a:solidFill>
              <a:effectLst>
                <a:outerShdw blurRad="38100" dist="38100" dir="2700000" algn="tl">
                  <a:srgbClr val="000000">
                    <a:alpha val="43137"/>
                  </a:srgbClr>
                </a:outerShdw>
              </a:effectLst>
              <a:latin typeface="Traditional Arabic" pitchFamily="18" charset="-78"/>
              <a:cs typeface="Traditional Arabic" pitchFamily="18" charset="-78"/>
            </a:endParaRPr>
          </a:p>
          <a:p>
            <a:pPr algn="ctr"/>
            <a:endParaRPr lang="he-IL" sz="4000" dirty="0" smtClean="0">
              <a:latin typeface="David" pitchFamily="34" charset="-79"/>
              <a:cs typeface="David" pitchFamily="34" charset="-79"/>
            </a:endParaRPr>
          </a:p>
          <a:p>
            <a:pPr algn="ctr"/>
            <a:endParaRPr lang="he-IL" sz="4000" dirty="0">
              <a:latin typeface="David" pitchFamily="34" charset="-79"/>
              <a:cs typeface="David" pitchFamily="34" charset="-79"/>
            </a:endParaRPr>
          </a:p>
        </p:txBody>
      </p:sp>
      <p:pic>
        <p:nvPicPr>
          <p:cNvPr id="1027" name="Picture 3" descr="C:\Users\win7\Documents\עבודות- שנה ג\مهارات القرن الواحد والعشرين\תמונות\c.jpg"/>
          <p:cNvPicPr>
            <a:picLocks noChangeAspect="1" noChangeArrowheads="1"/>
          </p:cNvPicPr>
          <p:nvPr/>
        </p:nvPicPr>
        <p:blipFill>
          <a:blip r:embed="rId3" cstate="print"/>
          <a:srcRect l="7601" b="2940"/>
          <a:stretch>
            <a:fillRect/>
          </a:stretch>
        </p:blipFill>
        <p:spPr bwMode="auto">
          <a:xfrm>
            <a:off x="6767736" y="4581128"/>
            <a:ext cx="2376264" cy="1988840"/>
          </a:xfrm>
          <a:prstGeom prst="rect">
            <a:avLst/>
          </a:prstGeom>
          <a:noFill/>
        </p:spPr>
      </p:pic>
      <p:sp>
        <p:nvSpPr>
          <p:cNvPr id="5" name="مستطيل 4"/>
          <p:cNvSpPr/>
          <p:nvPr/>
        </p:nvSpPr>
        <p:spPr>
          <a:xfrm>
            <a:off x="1187624" y="6165304"/>
            <a:ext cx="2565126" cy="523220"/>
          </a:xfrm>
          <a:prstGeom prst="rect">
            <a:avLst/>
          </a:prstGeom>
          <a:noFill/>
        </p:spPr>
        <p:txBody>
          <a:bodyPr wrap="none" lIns="91440" tIns="45720" rIns="91440" bIns="45720">
            <a:spAutoFit/>
          </a:bodyPr>
          <a:lstStyle/>
          <a:p>
            <a:pPr algn="ctr"/>
            <a:r>
              <a:rPr lang="ar-AE" sz="28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Traditional Arabic" pitchFamily="18" charset="-78"/>
                <a:cs typeface="Traditional Arabic" pitchFamily="18" charset="-78"/>
              </a:rPr>
              <a:t>*رمز لملاحظات المعلم.</a:t>
            </a:r>
            <a:endParaRPr lang="ar-SA" sz="2800" b="1" cap="none" spc="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Traditional Arabic" pitchFamily="18" charset="-78"/>
              <a:cs typeface="Traditional Arabic" pitchFamily="18" charset="-78"/>
            </a:endParaRPr>
          </a:p>
        </p:txBody>
      </p:sp>
    </p:spTree>
  </p:cSld>
  <p:clrMapOvr>
    <a:masterClrMapping/>
  </p:clrMapOvr>
  <p:transition spd="med">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87624" y="260648"/>
            <a:ext cx="6408712" cy="1938992"/>
          </a:xfrm>
          <a:prstGeom prst="rect">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SA" sz="4000" b="1" spc="50" dirty="0"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تتميز البيئات الحياتية عن بعضها البعض ليس في كِبَرِها فقط</a:t>
            </a:r>
            <a:r>
              <a:rPr lang="ar-AE" sz="4000" b="1" spc="50" dirty="0" err="1"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a:t>
            </a:r>
            <a:r>
              <a:rPr lang="ar-SA" sz="4000" b="1" spc="50" dirty="0"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 </a:t>
            </a:r>
            <a:endParaRPr lang="ar-SA" sz="4000" b="1" spc="50" dirty="0">
              <a:ln w="11430"/>
              <a:solidFill>
                <a:schemeClr val="accent1">
                  <a:lumMod val="50000"/>
                </a:schemeClr>
              </a:solidFill>
              <a:effectLst>
                <a:outerShdw blurRad="76200" dist="50800" dir="5400000" algn="tl" rotWithShape="0">
                  <a:srgbClr val="000000">
                    <a:alpha val="65000"/>
                  </a:srgbClr>
                </a:outerShdw>
              </a:effectLst>
            </a:endParaRPr>
          </a:p>
        </p:txBody>
      </p:sp>
      <p:sp>
        <p:nvSpPr>
          <p:cNvPr id="5" name="مستطيل 4"/>
          <p:cNvSpPr/>
          <p:nvPr/>
        </p:nvSpPr>
        <p:spPr>
          <a:xfrm>
            <a:off x="611560" y="2780928"/>
            <a:ext cx="7524328" cy="938719"/>
          </a:xfrm>
          <a:prstGeom prst="rect">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SA" sz="4000" b="1" spc="50" dirty="0" smtClean="0">
                <a:ln w="11430"/>
                <a:solidFill>
                  <a:schemeClr val="accent4">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وإنما في الشروط التي تسود في كل بيئة منها أيضًا</a:t>
            </a:r>
            <a:r>
              <a:rPr lang="ar-AE" sz="4000" b="1" spc="50" dirty="0" err="1" smtClean="0">
                <a:ln w="11430"/>
                <a:solidFill>
                  <a:schemeClr val="accent4">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a:t>
            </a:r>
            <a:endParaRPr lang="ar-SA" sz="4000" b="1" spc="50" dirty="0">
              <a:ln w="11430"/>
              <a:solidFill>
                <a:schemeClr val="accent4">
                  <a:lumMod val="50000"/>
                </a:schemeClr>
              </a:solidFill>
              <a:effectLst>
                <a:outerShdw blurRad="76200" dist="50800" dir="5400000" algn="tl" rotWithShape="0">
                  <a:srgbClr val="000000">
                    <a:alpha val="65000"/>
                  </a:srgbClr>
                </a:outerShdw>
              </a:effectLst>
            </a:endParaRPr>
          </a:p>
        </p:txBody>
      </p:sp>
      <p:sp>
        <p:nvSpPr>
          <p:cNvPr id="6" name="مستطيل 5"/>
          <p:cNvSpPr/>
          <p:nvPr/>
        </p:nvSpPr>
        <p:spPr>
          <a:xfrm>
            <a:off x="251520" y="4365104"/>
            <a:ext cx="8352928" cy="938719"/>
          </a:xfrm>
          <a:prstGeom prst="rect">
            <a:avLst/>
          </a:prstGeom>
          <a:solidFill>
            <a:schemeClr val="accent3">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SA" sz="4000" b="1" spc="50" dirty="0" smtClean="0">
                <a:ln w="11430"/>
                <a:solidFill>
                  <a:schemeClr val="accent4">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وفي تنوع الأنواع التي تعيش فيها.</a:t>
            </a:r>
            <a:endParaRPr lang="ar-SA" sz="4000" b="1" spc="50" dirty="0">
              <a:ln w="11430"/>
              <a:solidFill>
                <a:schemeClr val="accent4">
                  <a:lumMod val="50000"/>
                </a:schemeClr>
              </a:solidFill>
              <a:effectLst>
                <a:outerShdw blurRad="76200" dist="50800" dir="5400000" algn="tl" rotWithShape="0">
                  <a:srgbClr val="000000">
                    <a:alpha val="65000"/>
                  </a:srgbClr>
                </a:outerShdw>
              </a:effectLst>
            </a:endParaRPr>
          </a:p>
        </p:txBody>
      </p:sp>
      <p:sp>
        <p:nvSpPr>
          <p:cNvPr id="7" name="مستطيل 6"/>
          <p:cNvSpPr/>
          <p:nvPr/>
        </p:nvSpPr>
        <p:spPr>
          <a:xfrm>
            <a:off x="4153792" y="6165304"/>
            <a:ext cx="3288080" cy="523220"/>
          </a:xfrm>
          <a:prstGeom prst="rect">
            <a:avLst/>
          </a:prstGeom>
          <a:noFill/>
        </p:spPr>
        <p:txBody>
          <a:bodyPr wrap="none" lIns="91440" tIns="45720" rIns="91440" bIns="45720">
            <a:spAutoFit/>
          </a:bodyPr>
          <a:lstStyle/>
          <a:p>
            <a:pPr algn="ctr"/>
            <a:r>
              <a:rPr lang="ar-AE" sz="28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Traditional Arabic" pitchFamily="18" charset="-78"/>
                <a:cs typeface="Traditional Arabic" pitchFamily="18" charset="-78"/>
              </a:rPr>
              <a:t>*</a:t>
            </a:r>
            <a:r>
              <a:rPr lang="ar-AE" sz="20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Traditional Arabic" pitchFamily="18" charset="-78"/>
                <a:cs typeface="Traditional Arabic" pitchFamily="18" charset="-78"/>
              </a:rPr>
              <a:t>توضيح مصطلح الشروط الحياتية في البيئة.</a:t>
            </a:r>
            <a:endParaRPr lang="ar-SA" sz="2000" b="1" cap="none" spc="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Traditional Arabic" pitchFamily="18" charset="-78"/>
              <a:cs typeface="Traditional Arabic" pitchFamily="18" charset="-78"/>
            </a:endParaRPr>
          </a:p>
        </p:txBody>
      </p:sp>
      <p:sp>
        <p:nvSpPr>
          <p:cNvPr id="8"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9</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a:off x="1115616" y="260648"/>
            <a:ext cx="7056784" cy="1940957"/>
          </a:xfrm>
          <a:prstGeom prst="round2DiagRect">
            <a:avLst/>
          </a:prstGeom>
          <a:scene3d>
            <a:camera prst="perspectiveRight"/>
            <a:lightRig rig="threePt" dir="t"/>
          </a:scene3d>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ar-AE" sz="5400" b="1" dirty="0" smtClean="0">
                <a:ln w="10541" cmpd="sng">
                  <a:solidFill>
                    <a:schemeClr val="accent1">
                      <a:shade val="88000"/>
                      <a:satMod val="110000"/>
                    </a:schemeClr>
                  </a:solidFill>
                  <a:prstDash val="solid"/>
                </a:ln>
                <a:solidFill>
                  <a:schemeClr val="accent5">
                    <a:lumMod val="75000"/>
                  </a:schemeClr>
                </a:solidFill>
                <a:latin typeface="Traditional Arabic" pitchFamily="18" charset="-78"/>
                <a:cs typeface="Traditional Arabic" pitchFamily="18" charset="-78"/>
              </a:rPr>
              <a:t>إجراء مقارنة من ناحية الشروط الحياتية بين المنطقتين</a:t>
            </a:r>
            <a:endParaRPr lang="ar-SA" sz="5400" b="1" dirty="0">
              <a:ln w="10541" cmpd="sng">
                <a:solidFill>
                  <a:schemeClr val="accent1">
                    <a:shade val="88000"/>
                    <a:satMod val="110000"/>
                  </a:schemeClr>
                </a:solidFill>
                <a:prstDash val="solid"/>
              </a:ln>
              <a:solidFill>
                <a:schemeClr val="accent5">
                  <a:lumMod val="75000"/>
                </a:schemeClr>
              </a:solidFill>
              <a:latin typeface="Traditional Arabic" pitchFamily="18" charset="-78"/>
              <a:cs typeface="Traditional Arabic" pitchFamily="18" charset="-78"/>
            </a:endParaRPr>
          </a:p>
        </p:txBody>
      </p:sp>
      <p:pic>
        <p:nvPicPr>
          <p:cNvPr id="12290" name="Picture 2" descr="http://91.84.252.37/images/NorthPole/Web_NorthPole33.jpg"/>
          <p:cNvPicPr>
            <a:picLocks noChangeAspect="1" noChangeArrowheads="1"/>
          </p:cNvPicPr>
          <p:nvPr/>
        </p:nvPicPr>
        <p:blipFill>
          <a:blip r:embed="rId2" cstate="print"/>
          <a:srcRect/>
          <a:stretch>
            <a:fillRect/>
          </a:stretch>
        </p:blipFill>
        <p:spPr bwMode="auto">
          <a:xfrm>
            <a:off x="4572000" y="2564904"/>
            <a:ext cx="3900264"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6" descr="http://chronicwanderlust.files.wordpress.com/2010/01/p1110981.jpg"/>
          <p:cNvPicPr>
            <a:picLocks noChangeAspect="1" noChangeArrowheads="1"/>
          </p:cNvPicPr>
          <p:nvPr/>
        </p:nvPicPr>
        <p:blipFill>
          <a:blip r:embed="rId3" cstate="print"/>
          <a:srcRect/>
          <a:stretch>
            <a:fillRect/>
          </a:stretch>
        </p:blipFill>
        <p:spPr bwMode="auto">
          <a:xfrm>
            <a:off x="251520" y="2564904"/>
            <a:ext cx="4032448"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8"/>
          <p:cNvSpPr/>
          <p:nvPr/>
        </p:nvSpPr>
        <p:spPr>
          <a:xfrm>
            <a:off x="7956376" y="5589240"/>
            <a:ext cx="118762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10</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395536" y="1556792"/>
          <a:ext cx="7920880" cy="4604100"/>
        </p:xfrm>
        <a:graphic>
          <a:graphicData uri="http://schemas.openxmlformats.org/drawingml/2006/table">
            <a:tbl>
              <a:tblPr rtl="1"/>
              <a:tblGrid>
                <a:gridCol w="2639880"/>
                <a:gridCol w="2639880"/>
                <a:gridCol w="2641120"/>
              </a:tblGrid>
              <a:tr h="1224137">
                <a:tc>
                  <a:txBody>
                    <a:bodyPr/>
                    <a:lstStyle/>
                    <a:p>
                      <a:pPr algn="r" rtl="1">
                        <a:lnSpc>
                          <a:spcPct val="150000"/>
                        </a:lnSpc>
                        <a:spcAft>
                          <a:spcPts val="1000"/>
                        </a:spcAft>
                      </a:pPr>
                      <a:r>
                        <a:rPr lang="ar-AE" sz="2800" b="1" dirty="0" smtClean="0">
                          <a:latin typeface="Traditional Arabic" pitchFamily="18" charset="-78"/>
                          <a:ea typeface="Calibri"/>
                          <a:cs typeface="Traditional Arabic" pitchFamily="18" charset="-78"/>
                        </a:rPr>
                        <a:t>          </a:t>
                      </a:r>
                      <a:r>
                        <a:rPr lang="ar-JO" sz="2800" b="1" dirty="0" smtClean="0">
                          <a:latin typeface="Traditional Arabic" pitchFamily="18" charset="-78"/>
                          <a:ea typeface="Calibri"/>
                          <a:cs typeface="Traditional Arabic" pitchFamily="18" charset="-78"/>
                        </a:rPr>
                        <a:t>المقارن</a:t>
                      </a:r>
                      <a:endParaRPr lang="en-US" sz="2800" dirty="0">
                        <a:latin typeface="Traditional Arabic" pitchFamily="18" charset="-78"/>
                        <a:ea typeface="Calibri"/>
                        <a:cs typeface="Traditional Arabic" pitchFamily="18" charset="-78"/>
                      </a:endParaRPr>
                    </a:p>
                    <a:p>
                      <a:pPr algn="r" rtl="1">
                        <a:lnSpc>
                          <a:spcPct val="150000"/>
                        </a:lnSpc>
                        <a:spcAft>
                          <a:spcPts val="1000"/>
                        </a:spcAft>
                      </a:pPr>
                      <a:r>
                        <a:rPr lang="ar-JO" sz="2800" b="1" dirty="0">
                          <a:latin typeface="Traditional Arabic" pitchFamily="18" charset="-78"/>
                          <a:ea typeface="Calibri"/>
                          <a:cs typeface="Traditional Arabic" pitchFamily="18" charset="-78"/>
                        </a:rPr>
                        <a:t>المعايير</a:t>
                      </a:r>
                      <a:endParaRPr lang="en-US" sz="2800" dirty="0">
                        <a:latin typeface="Traditional Arabic" pitchFamily="18" charset="-78"/>
                        <a:ea typeface="Calibri"/>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rtl="1">
                        <a:lnSpc>
                          <a:spcPct val="150000"/>
                        </a:lnSpc>
                        <a:spcAft>
                          <a:spcPts val="1000"/>
                        </a:spcAft>
                      </a:pPr>
                      <a:r>
                        <a:rPr lang="ar-AE" sz="2800" dirty="0" smtClean="0">
                          <a:latin typeface="Traditional Arabic" pitchFamily="18" charset="-78"/>
                          <a:ea typeface="Calibri"/>
                          <a:cs typeface="Traditional Arabic" pitchFamily="18" charset="-78"/>
                        </a:rPr>
                        <a:t>منطقة</a:t>
                      </a:r>
                      <a:r>
                        <a:rPr lang="ar-AE" sz="2800" baseline="0" dirty="0" smtClean="0">
                          <a:latin typeface="Traditional Arabic" pitchFamily="18" charset="-78"/>
                          <a:ea typeface="Calibri"/>
                          <a:cs typeface="Traditional Arabic" pitchFamily="18" charset="-78"/>
                        </a:rPr>
                        <a:t> أ</a:t>
                      </a:r>
                      <a:endParaRPr lang="en-US" sz="2800" dirty="0">
                        <a:latin typeface="Traditional Arabic" pitchFamily="18" charset="-78"/>
                        <a:ea typeface="Calibri"/>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ctr" rtl="1">
                        <a:lnSpc>
                          <a:spcPct val="150000"/>
                        </a:lnSpc>
                        <a:spcAft>
                          <a:spcPts val="1000"/>
                        </a:spcAft>
                      </a:pPr>
                      <a:r>
                        <a:rPr lang="ar-AE" sz="2800" dirty="0" smtClean="0">
                          <a:latin typeface="Traditional Arabic" pitchFamily="18" charset="-78"/>
                          <a:ea typeface="Calibri"/>
                          <a:cs typeface="Traditional Arabic" pitchFamily="18" charset="-78"/>
                        </a:rPr>
                        <a:t>منطقة ب</a:t>
                      </a:r>
                      <a:endParaRPr lang="en-US" sz="2800" dirty="0">
                        <a:latin typeface="Traditional Arabic" pitchFamily="18" charset="-78"/>
                        <a:ea typeface="Calibri"/>
                        <a:cs typeface="Traditional Arabic" pitchFamily="18"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799235">
                <a:tc>
                  <a:txBody>
                    <a:bodyPr/>
                    <a:lstStyle/>
                    <a:p>
                      <a:pPr algn="r" rtl="1">
                        <a:lnSpc>
                          <a:spcPct val="150000"/>
                        </a:lnSpc>
                        <a:spcAft>
                          <a:spcPts val="1000"/>
                        </a:spcAft>
                      </a:pPr>
                      <a:endParaRPr lang="ar-JO"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235">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235">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9235">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50000"/>
                        </a:lnSpc>
                        <a:spcAft>
                          <a:spcPts val="1000"/>
                        </a:spcAft>
                      </a:pPr>
                      <a:endParaRPr lang="ar-JO"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49" name="AutoShape 1"/>
          <p:cNvSpPr>
            <a:spLocks noChangeShapeType="1"/>
          </p:cNvSpPr>
          <p:nvPr/>
        </p:nvSpPr>
        <p:spPr bwMode="auto">
          <a:xfrm flipH="1">
            <a:off x="5652120" y="1628800"/>
            <a:ext cx="2592287" cy="1296144"/>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a:p>
        </p:txBody>
      </p:sp>
      <p:sp>
        <p:nvSpPr>
          <p:cNvPr id="6" name="مستطيل 5"/>
          <p:cNvSpPr/>
          <p:nvPr/>
        </p:nvSpPr>
        <p:spPr>
          <a:xfrm>
            <a:off x="6228184" y="476672"/>
            <a:ext cx="2170787" cy="707886"/>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rPr>
              <a:t>جدول مقارنة:</a:t>
            </a:r>
            <a:endParaRPr lang="ar-SA"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7" name="مستطيل 6"/>
          <p:cNvSpPr/>
          <p:nvPr/>
        </p:nvSpPr>
        <p:spPr>
          <a:xfrm>
            <a:off x="467544" y="476672"/>
            <a:ext cx="5760640" cy="707886"/>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rPr>
              <a:t>هيا نذكُر هدف </a:t>
            </a:r>
            <a:r>
              <a:rPr lang="ar-AE" sz="40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rPr>
              <a:t>المقارنة.........!!</a:t>
            </a:r>
            <a:endParaRPr lang="ar-SA"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8" name="Rectangle 8"/>
          <p:cNvSpPr/>
          <p:nvPr/>
        </p:nvSpPr>
        <p:spPr>
          <a:xfrm>
            <a:off x="7956376" y="5589240"/>
            <a:ext cx="118762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11</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548680"/>
            <a:ext cx="8280325" cy="1508105"/>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AE" sz="3200" b="1" spc="50" dirty="0" err="1"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التشابه:</a:t>
            </a:r>
            <a:endParaRPr lang="ar-AE" sz="32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endParaRPr lang="ar-AE" sz="28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r>
              <a:rPr lang="ar-AE" sz="3200" b="1" spc="50" dirty="0" err="1"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المختلف:</a:t>
            </a:r>
            <a:endParaRPr lang="ar-AE" sz="32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5" name="مستطيل 4"/>
          <p:cNvSpPr/>
          <p:nvPr/>
        </p:nvSpPr>
        <p:spPr>
          <a:xfrm>
            <a:off x="251520" y="3573016"/>
            <a:ext cx="8280325" cy="1077218"/>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AE" sz="3200" b="1" spc="50" dirty="0" err="1"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الاستنتاج:</a:t>
            </a:r>
            <a:endParaRPr lang="ar-AE" sz="32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endParaRPr lang="ar-AE" sz="32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cxnSp>
        <p:nvCxnSpPr>
          <p:cNvPr id="6" name="رابط كسهم مستقيم 5"/>
          <p:cNvCxnSpPr/>
          <p:nvPr/>
        </p:nvCxnSpPr>
        <p:spPr>
          <a:xfrm>
            <a:off x="4355976" y="2204864"/>
            <a:ext cx="0" cy="1224136"/>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ectangle 13"/>
          <p:cNvSpPr/>
          <p:nvPr/>
        </p:nvSpPr>
        <p:spPr>
          <a:xfrm>
            <a:off x="4473542" y="2420888"/>
            <a:ext cx="965329"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AE" sz="3200" b="1" cap="none" spc="0" dirty="0" smtClean="0">
                <a:ln w="50800"/>
                <a:effectLst/>
                <a:latin typeface="Traditional Arabic" pitchFamily="18" charset="-78"/>
                <a:cs typeface="Traditional Arabic" pitchFamily="18" charset="-78"/>
              </a:rPr>
              <a:t>ومن ثُمَّ</a:t>
            </a:r>
            <a:endParaRPr lang="en-US" sz="3200" b="1" cap="none" spc="0" dirty="0">
              <a:ln w="50800"/>
              <a:effectLst/>
              <a:latin typeface="Traditional Arabic" pitchFamily="18" charset="-78"/>
              <a:cs typeface="Traditional Arabic" pitchFamily="18" charset="-78"/>
            </a:endParaRPr>
          </a:p>
        </p:txBody>
      </p:sp>
      <p:pic>
        <p:nvPicPr>
          <p:cNvPr id="37890" name="Picture 2" descr="C:\Users\win7\Pictures\blueFigure.jpg"/>
          <p:cNvPicPr>
            <a:picLocks noChangeAspect="1" noChangeArrowheads="1"/>
          </p:cNvPicPr>
          <p:nvPr/>
        </p:nvPicPr>
        <p:blipFill>
          <a:blip r:embed="rId2" cstate="print"/>
          <a:srcRect/>
          <a:stretch>
            <a:fillRect/>
          </a:stretch>
        </p:blipFill>
        <p:spPr bwMode="auto">
          <a:xfrm>
            <a:off x="251520" y="4797152"/>
            <a:ext cx="3384376" cy="2060848"/>
          </a:xfrm>
          <a:prstGeom prst="rect">
            <a:avLst/>
          </a:prstGeom>
          <a:noFill/>
        </p:spPr>
      </p:pic>
      <p:sp>
        <p:nvSpPr>
          <p:cNvPr id="10" name="Rectangle 8"/>
          <p:cNvSpPr/>
          <p:nvPr/>
        </p:nvSpPr>
        <p:spPr>
          <a:xfrm>
            <a:off x="7956376" y="5589240"/>
            <a:ext cx="118762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12</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خدوشة 3"/>
          <p:cNvSpPr/>
          <p:nvPr/>
        </p:nvSpPr>
        <p:spPr>
          <a:xfrm>
            <a:off x="827584" y="1484784"/>
            <a:ext cx="6912768" cy="2222212"/>
          </a:xfrm>
          <a:prstGeom prst="snip2DiagRect">
            <a:avLst/>
          </a:prstGeom>
          <a:solidFill>
            <a:schemeClr val="accent1">
              <a:lumMod val="20000"/>
              <a:lumOff val="80000"/>
            </a:schemeClr>
          </a:solidFill>
          <a:ln>
            <a:solidFill>
              <a:schemeClr val="accent1"/>
            </a:solidFill>
          </a:ln>
          <a:effectLst>
            <a:glow rad="228600">
              <a:schemeClr val="accent3">
                <a:satMod val="175000"/>
                <a:alpha val="40000"/>
              </a:schemeClr>
            </a:glow>
          </a:effectLst>
          <a:scene3d>
            <a:camera prst="isometricOffAxis1Righ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11500" b="1" spc="50" dirty="0" smtClean="0">
                <a:ln w="11430"/>
                <a:solidFill>
                  <a:schemeClr val="accent3">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بنظرة جديدة</a:t>
            </a:r>
            <a:endParaRPr lang="ar-SA" sz="11500" b="1" spc="50" dirty="0">
              <a:ln w="11430"/>
              <a:solidFill>
                <a:schemeClr val="accent3">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3"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13</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pic>
        <p:nvPicPr>
          <p:cNvPr id="13313" name="Picture 1" descr="C:\Users\win7\Pictures\NewRelease150.jpg"/>
          <p:cNvPicPr>
            <a:picLocks noChangeAspect="1" noChangeArrowheads="1"/>
          </p:cNvPicPr>
          <p:nvPr/>
        </p:nvPicPr>
        <p:blipFill>
          <a:blip r:embed="rId2" cstate="print"/>
          <a:srcRect/>
          <a:stretch>
            <a:fillRect/>
          </a:stretch>
        </p:blipFill>
        <p:spPr bwMode="auto">
          <a:xfrm>
            <a:off x="3995936" y="3717032"/>
            <a:ext cx="3156942" cy="2808312"/>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22804" y="332656"/>
            <a:ext cx="1409360" cy="646331"/>
          </a:xfrm>
          <a:prstGeom prst="rect">
            <a:avLst/>
          </a:prstGeom>
          <a:solidFill>
            <a:schemeClr val="accent3">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600" b="1" spc="50" dirty="0" err="1"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البيوسفيرا</a:t>
            </a:r>
            <a:endParaRPr lang="en-US" sz="3600" b="1" spc="50" dirty="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cxnSp>
        <p:nvCxnSpPr>
          <p:cNvPr id="10" name="Straight Arrow Connector 9"/>
          <p:cNvCxnSpPr>
            <a:stCxn id="8" idx="2"/>
          </p:cNvCxnSpPr>
          <p:nvPr/>
        </p:nvCxnSpPr>
        <p:spPr>
          <a:xfrm>
            <a:off x="5127484" y="978987"/>
            <a:ext cx="20580" cy="7938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4" name="Rectangle 13"/>
          <p:cNvSpPr/>
          <p:nvPr/>
        </p:nvSpPr>
        <p:spPr>
          <a:xfrm>
            <a:off x="5580112" y="1124744"/>
            <a:ext cx="841897"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تشمل</a:t>
            </a:r>
            <a:endParaRPr lang="en-US" sz="3200" b="1" cap="none" spc="0" dirty="0">
              <a:ln w="50800"/>
              <a:effectLst/>
              <a:latin typeface="Traditional Arabic" pitchFamily="18" charset="-78"/>
              <a:cs typeface="Traditional Arabic" pitchFamily="18" charset="-78"/>
            </a:endParaRPr>
          </a:p>
        </p:txBody>
      </p:sp>
      <p:sp>
        <p:nvSpPr>
          <p:cNvPr id="18" name="Rectangle 17"/>
          <p:cNvSpPr/>
          <p:nvPr/>
        </p:nvSpPr>
        <p:spPr>
          <a:xfrm>
            <a:off x="4211960" y="1772816"/>
            <a:ext cx="1774845" cy="646331"/>
          </a:xfrm>
          <a:prstGeom prst="rect">
            <a:avLst/>
          </a:prstGeom>
          <a:ln>
            <a:solidFill>
              <a:schemeClr val="accent5">
                <a:lumMod val="40000"/>
                <a:lumOff val="60000"/>
              </a:schemeClr>
            </a:solid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cap="none" spc="0" dirty="0" smtClean="0">
                <a:ln w="50800"/>
                <a:effectLst/>
                <a:latin typeface="Traditional Arabic" pitchFamily="18" charset="-78"/>
                <a:cs typeface="Traditional Arabic" pitchFamily="18" charset="-78"/>
              </a:rPr>
              <a:t>بيئات متنوعة</a:t>
            </a:r>
            <a:endParaRPr lang="en-US" sz="3600" b="1" cap="none" spc="0" dirty="0">
              <a:ln w="50800"/>
              <a:effectLst/>
              <a:latin typeface="Traditional Arabic" pitchFamily="18" charset="-78"/>
              <a:cs typeface="Traditional Arabic" pitchFamily="18" charset="-78"/>
            </a:endParaRPr>
          </a:p>
        </p:txBody>
      </p:sp>
      <p:cxnSp>
        <p:nvCxnSpPr>
          <p:cNvPr id="20" name="Straight Arrow Connector 19"/>
          <p:cNvCxnSpPr>
            <a:endCxn id="22" idx="0"/>
          </p:cNvCxnSpPr>
          <p:nvPr/>
        </p:nvCxnSpPr>
        <p:spPr>
          <a:xfrm>
            <a:off x="5148064" y="2420888"/>
            <a:ext cx="23328"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1" name="Rectangle 20"/>
          <p:cNvSpPr/>
          <p:nvPr/>
        </p:nvSpPr>
        <p:spPr>
          <a:xfrm>
            <a:off x="5724128" y="2636912"/>
            <a:ext cx="56137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كُل</a:t>
            </a:r>
            <a:endParaRPr lang="en-US" sz="3200" b="1" cap="none" spc="0" dirty="0">
              <a:ln w="50800"/>
              <a:effectLst/>
              <a:latin typeface="Traditional Arabic" pitchFamily="18" charset="-78"/>
              <a:cs typeface="Traditional Arabic" pitchFamily="18" charset="-78"/>
            </a:endParaRPr>
          </a:p>
        </p:txBody>
      </p:sp>
      <p:sp>
        <p:nvSpPr>
          <p:cNvPr id="22" name="Rectangle 21"/>
          <p:cNvSpPr/>
          <p:nvPr/>
        </p:nvSpPr>
        <p:spPr>
          <a:xfrm>
            <a:off x="4449880" y="3212976"/>
            <a:ext cx="1443024" cy="646331"/>
          </a:xfrm>
          <a:prstGeom prst="rect">
            <a:avLst/>
          </a:prstGeom>
          <a:ln>
            <a:solidFill>
              <a:schemeClr val="accent5">
                <a:lumMod val="40000"/>
                <a:lumOff val="60000"/>
              </a:schemeClr>
            </a:solid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cap="none" spc="0" dirty="0" smtClean="0">
                <a:ln w="50800"/>
                <a:effectLst/>
                <a:latin typeface="Traditional Arabic" pitchFamily="18" charset="-78"/>
                <a:cs typeface="Traditional Arabic" pitchFamily="18" charset="-78"/>
              </a:rPr>
              <a:t>بيئة حياتية</a:t>
            </a:r>
            <a:endParaRPr lang="en-US" sz="3600" b="1" cap="none" spc="0" dirty="0">
              <a:ln w="50800"/>
              <a:effectLst/>
              <a:latin typeface="Traditional Arabic" pitchFamily="18" charset="-78"/>
              <a:cs typeface="Traditional Arabic" pitchFamily="18" charset="-78"/>
            </a:endParaRPr>
          </a:p>
        </p:txBody>
      </p:sp>
      <p:cxnSp>
        <p:nvCxnSpPr>
          <p:cNvPr id="12" name="Shape 11"/>
          <p:cNvCxnSpPr>
            <a:stCxn id="22" idx="2"/>
          </p:cNvCxnSpPr>
          <p:nvPr/>
        </p:nvCxnSpPr>
        <p:spPr>
          <a:xfrm rot="16200000" flipH="1">
            <a:off x="5950946" y="3079753"/>
            <a:ext cx="433789" cy="199289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hape 24"/>
          <p:cNvCxnSpPr>
            <a:stCxn id="22" idx="2"/>
          </p:cNvCxnSpPr>
          <p:nvPr/>
        </p:nvCxnSpPr>
        <p:spPr>
          <a:xfrm rot="5400000">
            <a:off x="3970725" y="3092430"/>
            <a:ext cx="433791" cy="19675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75856" y="429309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092280" y="429309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369963" y="4725144"/>
            <a:ext cx="2167581" cy="646331"/>
          </a:xfrm>
          <a:prstGeom prst="rect">
            <a:avLst/>
          </a:prstGeom>
          <a:ln>
            <a:solidFill>
              <a:schemeClr val="accent5">
                <a:lumMod val="40000"/>
                <a:lumOff val="60000"/>
              </a:schemeClr>
            </a:solid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cap="none" spc="0" dirty="0" smtClean="0">
                <a:ln w="50800"/>
                <a:effectLst/>
                <a:latin typeface="Traditional Arabic" pitchFamily="18" charset="-78"/>
                <a:cs typeface="Traditional Arabic" pitchFamily="18" charset="-78"/>
              </a:rPr>
              <a:t>مركبات بيئة حية</a:t>
            </a:r>
            <a:endParaRPr lang="en-US" sz="3600" b="1" cap="none" spc="0" dirty="0">
              <a:ln w="50800"/>
              <a:effectLst/>
              <a:latin typeface="Traditional Arabic" pitchFamily="18" charset="-78"/>
              <a:cs typeface="Traditional Arabic" pitchFamily="18" charset="-78"/>
            </a:endParaRPr>
          </a:p>
        </p:txBody>
      </p:sp>
      <p:sp>
        <p:nvSpPr>
          <p:cNvPr id="31" name="Rectangle 30"/>
          <p:cNvSpPr/>
          <p:nvPr/>
        </p:nvSpPr>
        <p:spPr>
          <a:xfrm>
            <a:off x="1813968" y="4725144"/>
            <a:ext cx="2494594" cy="646331"/>
          </a:xfrm>
          <a:prstGeom prst="rect">
            <a:avLst/>
          </a:prstGeom>
          <a:ln>
            <a:solidFill>
              <a:schemeClr val="accent5">
                <a:lumMod val="40000"/>
                <a:lumOff val="60000"/>
              </a:schemeClr>
            </a:solidFill>
          </a:ln>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cap="none" spc="0" dirty="0" smtClean="0">
                <a:ln w="50800"/>
                <a:effectLst/>
                <a:latin typeface="Traditional Arabic" pitchFamily="18" charset="-78"/>
                <a:cs typeface="Traditional Arabic" pitchFamily="18" charset="-78"/>
              </a:rPr>
              <a:t>مركبات بيئة جامدة</a:t>
            </a:r>
            <a:endParaRPr lang="en-US" sz="3600" b="1" cap="none" spc="0" dirty="0">
              <a:ln w="50800"/>
              <a:effectLst/>
              <a:latin typeface="Traditional Arabic" pitchFamily="18" charset="-78"/>
              <a:cs typeface="Traditional Arabic" pitchFamily="18" charset="-78"/>
            </a:endParaRPr>
          </a:p>
        </p:txBody>
      </p:sp>
      <p:sp>
        <p:nvSpPr>
          <p:cNvPr id="32" name="Rectangle 31"/>
          <p:cNvSpPr/>
          <p:nvPr/>
        </p:nvSpPr>
        <p:spPr>
          <a:xfrm>
            <a:off x="5796136" y="3789040"/>
            <a:ext cx="1152880"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مركبة من</a:t>
            </a:r>
            <a:endParaRPr lang="en-US" sz="3200" b="1" cap="none" spc="0" dirty="0">
              <a:ln w="50800"/>
              <a:effectLst/>
              <a:latin typeface="Traditional Arabic" pitchFamily="18" charset="-78"/>
              <a:cs typeface="Traditional Arabic" pitchFamily="18" charset="-78"/>
            </a:endParaRPr>
          </a:p>
        </p:txBody>
      </p:sp>
      <p:sp>
        <p:nvSpPr>
          <p:cNvPr id="19"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14</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pic>
        <p:nvPicPr>
          <p:cNvPr id="12289" name="Picture 1" descr="C:\Users\win7\Pictures\imagesCA31EZ49.jpg"/>
          <p:cNvPicPr>
            <a:picLocks noChangeAspect="1" noChangeArrowheads="1"/>
          </p:cNvPicPr>
          <p:nvPr/>
        </p:nvPicPr>
        <p:blipFill>
          <a:blip r:embed="rId3" cstate="print"/>
          <a:srcRect/>
          <a:stretch>
            <a:fillRect/>
          </a:stretch>
        </p:blipFill>
        <p:spPr bwMode="auto">
          <a:xfrm>
            <a:off x="7020272" y="0"/>
            <a:ext cx="1914525" cy="2390775"/>
          </a:xfrm>
          <a:prstGeom prst="rect">
            <a:avLst/>
          </a:prstGeom>
          <a:noFill/>
        </p:spPr>
      </p:pic>
      <p:sp>
        <p:nvSpPr>
          <p:cNvPr id="24" name="شكل بيضاوي 23"/>
          <p:cNvSpPr/>
          <p:nvPr/>
        </p:nvSpPr>
        <p:spPr>
          <a:xfrm>
            <a:off x="467544" y="3573016"/>
            <a:ext cx="1512168" cy="1008112"/>
          </a:xfrm>
          <a:prstGeom prst="ellipse">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4000" dirty="0" smtClean="0">
                <a:solidFill>
                  <a:schemeClr val="accent5">
                    <a:lumMod val="50000"/>
                  </a:schemeClr>
                </a:solidFill>
                <a:latin typeface="Traditional Arabic" pitchFamily="18" charset="-78"/>
                <a:cs typeface="Traditional Arabic" pitchFamily="18" charset="-78"/>
                <a:hlinkClick r:id="rId4"/>
              </a:rPr>
              <a:t>فيديو</a:t>
            </a:r>
            <a:endParaRPr lang="he-IL" sz="4000" dirty="0">
              <a:solidFill>
                <a:schemeClr val="accent5">
                  <a:lumMod val="50000"/>
                </a:schemeClr>
              </a:solidFill>
              <a:latin typeface="Traditional Arabic" pitchFamily="18" charset="-78"/>
            </a:endParaRPr>
          </a:p>
        </p:txBody>
      </p:sp>
      <p:pic>
        <p:nvPicPr>
          <p:cNvPr id="16386" name="Picture 2" descr="C:\Users\win7\Pictures\NACAK8VBGACA6C15EDCAMAW7ZPCA61GJUUCAHXXDTTCAPEPSWNCA71Y55UCA212BNJCAFI1KA3CANX4A3DCARUQDLCCAJ25FZUCAY00BJGCA68EEK5CAI5R6WWCA2HK90ACAM4ST06CAA116DMCARQ2G2N.jpg"/>
          <p:cNvPicPr>
            <a:picLocks noChangeAspect="1" noChangeArrowheads="1"/>
          </p:cNvPicPr>
          <p:nvPr/>
        </p:nvPicPr>
        <p:blipFill>
          <a:blip r:embed="rId5" cstate="print"/>
          <a:srcRect/>
          <a:stretch>
            <a:fillRect/>
          </a:stretch>
        </p:blipFill>
        <p:spPr bwMode="auto">
          <a:xfrm>
            <a:off x="251520" y="4725144"/>
            <a:ext cx="1038225" cy="895350"/>
          </a:xfrm>
          <a:prstGeom prst="rect">
            <a:avLst/>
          </a:prstGeom>
          <a:noFill/>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620688"/>
            <a:ext cx="2167581" cy="646331"/>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cap="none" spc="0" dirty="0" smtClean="0">
                <a:ln w="50800"/>
                <a:effectLst/>
                <a:latin typeface="Traditional Arabic" pitchFamily="18" charset="-78"/>
                <a:cs typeface="Traditional Arabic" pitchFamily="18" charset="-78"/>
              </a:rPr>
              <a:t>مركبات بيئة حية</a:t>
            </a:r>
            <a:endParaRPr lang="en-US" sz="3600" b="1" cap="none" spc="0" dirty="0">
              <a:ln w="50800"/>
              <a:effectLst/>
              <a:latin typeface="Traditional Arabic" pitchFamily="18" charset="-78"/>
              <a:cs typeface="Traditional Arabic" pitchFamily="18" charset="-78"/>
            </a:endParaRPr>
          </a:p>
        </p:txBody>
      </p:sp>
      <p:sp>
        <p:nvSpPr>
          <p:cNvPr id="5" name="Rectangle 4"/>
          <p:cNvSpPr/>
          <p:nvPr/>
        </p:nvSpPr>
        <p:spPr>
          <a:xfrm>
            <a:off x="5724128" y="692696"/>
            <a:ext cx="2494594" cy="646331"/>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600" b="1" cap="none" spc="0" dirty="0" smtClean="0">
                <a:ln w="50800"/>
                <a:effectLst/>
                <a:latin typeface="Traditional Arabic" pitchFamily="18" charset="-78"/>
                <a:cs typeface="Traditional Arabic" pitchFamily="18" charset="-78"/>
              </a:rPr>
              <a:t>مركبات بيئة جامدة</a:t>
            </a:r>
            <a:endParaRPr lang="en-US" sz="3600" b="1" cap="none" spc="0" dirty="0">
              <a:ln w="50800"/>
              <a:effectLst/>
              <a:latin typeface="Traditional Arabic" pitchFamily="18" charset="-78"/>
              <a:cs typeface="Traditional Arabic" pitchFamily="18" charset="-78"/>
            </a:endParaRPr>
          </a:p>
        </p:txBody>
      </p:sp>
      <p:sp>
        <p:nvSpPr>
          <p:cNvPr id="7" name="Rectangle 6"/>
          <p:cNvSpPr/>
          <p:nvPr/>
        </p:nvSpPr>
        <p:spPr>
          <a:xfrm>
            <a:off x="5004048" y="2276872"/>
            <a:ext cx="3658374" cy="584775"/>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مواد:صخور، أراضي، هواء، ماء</a:t>
            </a:r>
            <a:endParaRPr lang="en-US" sz="3200" b="1" cap="none" spc="0" dirty="0">
              <a:ln w="50800"/>
              <a:effectLst/>
              <a:latin typeface="Traditional Arabic" pitchFamily="18" charset="-78"/>
              <a:cs typeface="Traditional Arabic" pitchFamily="18" charset="-78"/>
            </a:endParaRPr>
          </a:p>
        </p:txBody>
      </p:sp>
      <p:sp>
        <p:nvSpPr>
          <p:cNvPr id="8" name="Rectangle 7"/>
          <p:cNvSpPr/>
          <p:nvPr/>
        </p:nvSpPr>
        <p:spPr>
          <a:xfrm>
            <a:off x="5004048" y="3212976"/>
            <a:ext cx="3682469" cy="1077218"/>
          </a:xfrm>
          <a:prstGeom prst="rect">
            <a:avLst/>
          </a:prstGeom>
        </p:spPr>
        <p:style>
          <a:lnRef idx="2">
            <a:schemeClr val="accent3"/>
          </a:lnRef>
          <a:fillRef idx="1">
            <a:schemeClr val="lt1"/>
          </a:fillRef>
          <a:effectRef idx="0">
            <a:schemeClr val="accent3"/>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طاقة وقوى:ضوء، حرارة، ريح، حركة ماء</a:t>
            </a:r>
            <a:endParaRPr lang="en-US" sz="3200" b="1" cap="none" spc="0" dirty="0">
              <a:ln w="50800"/>
              <a:effectLst/>
              <a:latin typeface="Traditional Arabic" pitchFamily="18" charset="-78"/>
              <a:cs typeface="Traditional Arabic" pitchFamily="18" charset="-78"/>
            </a:endParaRPr>
          </a:p>
        </p:txBody>
      </p:sp>
      <p:cxnSp>
        <p:nvCxnSpPr>
          <p:cNvPr id="9" name="Straight Arrow Connector 8"/>
          <p:cNvCxnSpPr/>
          <p:nvPr/>
        </p:nvCxnSpPr>
        <p:spPr>
          <a:xfrm>
            <a:off x="6948264" y="1412776"/>
            <a:ext cx="20580" cy="7938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0" name="Straight Arrow Connector 9"/>
          <p:cNvCxnSpPr/>
          <p:nvPr/>
        </p:nvCxnSpPr>
        <p:spPr>
          <a:xfrm>
            <a:off x="2195736" y="1340768"/>
            <a:ext cx="20580" cy="79382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7452320" y="1484784"/>
            <a:ext cx="841897"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تشمل</a:t>
            </a:r>
            <a:endParaRPr lang="en-US" sz="3200" b="1" cap="none" spc="0" dirty="0">
              <a:ln w="50800"/>
              <a:effectLst/>
              <a:latin typeface="Traditional Arabic" pitchFamily="18" charset="-78"/>
              <a:cs typeface="Traditional Arabic" pitchFamily="18" charset="-78"/>
            </a:endParaRPr>
          </a:p>
        </p:txBody>
      </p:sp>
      <p:sp>
        <p:nvSpPr>
          <p:cNvPr id="12" name="Rectangle 11"/>
          <p:cNvSpPr/>
          <p:nvPr/>
        </p:nvSpPr>
        <p:spPr>
          <a:xfrm>
            <a:off x="2627784" y="1412776"/>
            <a:ext cx="841897"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تشمل</a:t>
            </a:r>
            <a:endParaRPr lang="en-US" sz="3200" b="1" cap="none" spc="0" dirty="0">
              <a:ln w="50800"/>
              <a:effectLst/>
              <a:latin typeface="Traditional Arabic" pitchFamily="18" charset="-78"/>
              <a:cs typeface="Traditional Arabic" pitchFamily="18" charset="-78"/>
            </a:endParaRPr>
          </a:p>
        </p:txBody>
      </p:sp>
      <p:sp>
        <p:nvSpPr>
          <p:cNvPr id="13" name="Rectangle 12"/>
          <p:cNvSpPr/>
          <p:nvPr/>
        </p:nvSpPr>
        <p:spPr>
          <a:xfrm>
            <a:off x="1403648" y="2204864"/>
            <a:ext cx="1512167" cy="58477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نباتات</a:t>
            </a:r>
          </a:p>
        </p:txBody>
      </p:sp>
      <p:sp>
        <p:nvSpPr>
          <p:cNvPr id="14" name="Rectangle 13"/>
          <p:cNvSpPr/>
          <p:nvPr/>
        </p:nvSpPr>
        <p:spPr>
          <a:xfrm>
            <a:off x="1475656" y="3645024"/>
            <a:ext cx="1440160" cy="58477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حيوانات</a:t>
            </a:r>
            <a:endParaRPr lang="en-US" sz="3200" b="1" cap="none" spc="0" dirty="0">
              <a:ln w="50800"/>
              <a:effectLst/>
              <a:latin typeface="Traditional Arabic" pitchFamily="18" charset="-78"/>
              <a:cs typeface="Traditional Arabic" pitchFamily="18" charset="-78"/>
            </a:endParaRPr>
          </a:p>
        </p:txBody>
      </p:sp>
      <p:sp>
        <p:nvSpPr>
          <p:cNvPr id="15" name="Rectangle 14"/>
          <p:cNvSpPr/>
          <p:nvPr/>
        </p:nvSpPr>
        <p:spPr>
          <a:xfrm>
            <a:off x="1475656" y="5085184"/>
            <a:ext cx="1440160" cy="58477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فطريات</a:t>
            </a:r>
            <a:endParaRPr lang="en-US" sz="3200" b="1" cap="none" spc="0" dirty="0">
              <a:ln w="50800"/>
              <a:effectLst/>
              <a:latin typeface="Traditional Arabic" pitchFamily="18" charset="-78"/>
              <a:cs typeface="Traditional Arabic" pitchFamily="18" charset="-78"/>
            </a:endParaRPr>
          </a:p>
        </p:txBody>
      </p:sp>
      <p:sp>
        <p:nvSpPr>
          <p:cNvPr id="16" name="Rectangle 15"/>
          <p:cNvSpPr/>
          <p:nvPr/>
        </p:nvSpPr>
        <p:spPr>
          <a:xfrm>
            <a:off x="1475656" y="4365104"/>
            <a:ext cx="1440160" cy="58477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بكتيريا</a:t>
            </a:r>
            <a:endParaRPr lang="en-US" sz="3200" b="1" cap="none" spc="0" dirty="0">
              <a:ln w="50800"/>
              <a:effectLst/>
              <a:latin typeface="Traditional Arabic" pitchFamily="18" charset="-78"/>
              <a:cs typeface="Traditional Arabic" pitchFamily="18" charset="-78"/>
            </a:endParaRPr>
          </a:p>
        </p:txBody>
      </p:sp>
      <p:pic>
        <p:nvPicPr>
          <p:cNvPr id="17" name="תמונה 13" descr="large_1238042613.png"/>
          <p:cNvPicPr>
            <a:picLocks noChangeAspect="1"/>
          </p:cNvPicPr>
          <p:nvPr/>
        </p:nvPicPr>
        <p:blipFill>
          <a:blip r:embed="rId2" cstate="print"/>
          <a:stretch>
            <a:fillRect/>
          </a:stretch>
        </p:blipFill>
        <p:spPr>
          <a:xfrm>
            <a:off x="3707904" y="5357802"/>
            <a:ext cx="2313921" cy="1500198"/>
          </a:xfrm>
          <a:prstGeom prst="rect">
            <a:avLst/>
          </a:prstGeom>
        </p:spPr>
      </p:pic>
      <p:sp>
        <p:nvSpPr>
          <p:cNvPr id="19" name="Rectangle 18"/>
          <p:cNvSpPr/>
          <p:nvPr/>
        </p:nvSpPr>
        <p:spPr>
          <a:xfrm>
            <a:off x="1475656" y="2924944"/>
            <a:ext cx="1440160" cy="58477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ar-SA" sz="3200" b="1" cap="none" spc="0" dirty="0" smtClean="0">
                <a:ln w="50800"/>
                <a:effectLst/>
                <a:latin typeface="Traditional Arabic" pitchFamily="18" charset="-78"/>
                <a:cs typeface="Traditional Arabic" pitchFamily="18" charset="-78"/>
              </a:rPr>
              <a:t>الإنسان</a:t>
            </a:r>
            <a:endParaRPr lang="en-US" sz="3200" b="1" cap="none" spc="0" dirty="0">
              <a:ln w="50800"/>
              <a:effectLst/>
              <a:latin typeface="Traditional Arabic" pitchFamily="18" charset="-78"/>
              <a:cs typeface="Traditional Arabic" pitchFamily="18" charset="-78"/>
            </a:endParaRPr>
          </a:p>
        </p:txBody>
      </p:sp>
      <p:sp>
        <p:nvSpPr>
          <p:cNvPr id="20"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15</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16"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1560" y="1484784"/>
            <a:ext cx="7467600" cy="1612776"/>
          </a:xfrm>
          <a:effectLst>
            <a:glow rad="1397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a:normAutofit/>
          </a:bodyPr>
          <a:lstStyle/>
          <a:p>
            <a:pPr>
              <a:buNone/>
            </a:pPr>
            <a:r>
              <a:rPr lang="ar-SA" sz="3600" dirty="0" smtClean="0">
                <a:latin typeface="Traditional Arabic" pitchFamily="18" charset="-78"/>
                <a:cs typeface="Traditional Arabic" pitchFamily="18" charset="-78"/>
              </a:rPr>
              <a:t>كل </a:t>
            </a:r>
            <a:r>
              <a:rPr lang="ar-SA" sz="3600" b="1" dirty="0" smtClean="0">
                <a:latin typeface="Traditional Arabic" pitchFamily="18" charset="-78"/>
                <a:cs typeface="Traditional Arabic" pitchFamily="18" charset="-78"/>
              </a:rPr>
              <a:t>بيئة حياتية</a:t>
            </a:r>
            <a:r>
              <a:rPr lang="ar-SA" sz="3600" dirty="0" smtClean="0">
                <a:latin typeface="Traditional Arabic" pitchFamily="18" charset="-78"/>
                <a:cs typeface="Traditional Arabic" pitchFamily="18" charset="-78"/>
              </a:rPr>
              <a:t> هي </a:t>
            </a:r>
            <a:r>
              <a:rPr lang="ar-SA" sz="3600" b="1" dirty="0" smtClean="0">
                <a:latin typeface="Traditional Arabic" pitchFamily="18" charset="-78"/>
                <a:cs typeface="Traditional Arabic" pitchFamily="18" charset="-78"/>
              </a:rPr>
              <a:t>منظومة بيئية</a:t>
            </a:r>
            <a:r>
              <a:rPr lang="ar-SA" sz="3600" dirty="0" smtClean="0">
                <a:latin typeface="Traditional Arabic" pitchFamily="18" charset="-78"/>
                <a:cs typeface="Traditional Arabic" pitchFamily="18" charset="-78"/>
              </a:rPr>
              <a:t> مركبة، يمكن أن نرى فيها </a:t>
            </a:r>
            <a:r>
              <a:rPr lang="ar-SA" sz="3600" b="1" dirty="0" smtClean="0">
                <a:latin typeface="Traditional Arabic" pitchFamily="18" charset="-78"/>
                <a:cs typeface="Traditional Arabic" pitchFamily="18" charset="-78"/>
              </a:rPr>
              <a:t>المركبات </a:t>
            </a:r>
            <a:r>
              <a:rPr lang="ar-SA" sz="3600" dirty="0" smtClean="0">
                <a:latin typeface="Traditional Arabic" pitchFamily="18" charset="-78"/>
                <a:cs typeface="Traditional Arabic" pitchFamily="18" charset="-78"/>
              </a:rPr>
              <a:t>المختلفة والعلاقات والتأثيرات المتبادلة </a:t>
            </a:r>
            <a:r>
              <a:rPr lang="ar-SA" sz="3600" dirty="0" err="1" smtClean="0">
                <a:latin typeface="Traditional Arabic" pitchFamily="18" charset="-78"/>
                <a:cs typeface="Traditional Arabic" pitchFamily="18" charset="-78"/>
              </a:rPr>
              <a:t>بينها.</a:t>
            </a:r>
            <a:r>
              <a:rPr lang="ar-SA" sz="3600" dirty="0" smtClean="0">
                <a:latin typeface="Traditional Arabic" pitchFamily="18" charset="-78"/>
                <a:cs typeface="Traditional Arabic" pitchFamily="18" charset="-78"/>
              </a:rPr>
              <a:t> </a:t>
            </a:r>
            <a:endParaRPr lang="he-IL" sz="3600" dirty="0">
              <a:latin typeface="Traditional Arabic" pitchFamily="18" charset="-78"/>
            </a:endParaRPr>
          </a:p>
        </p:txBody>
      </p:sp>
      <p:pic>
        <p:nvPicPr>
          <p:cNvPr id="22530" name="Picture 2" descr="http://t3.gstatic.com/images?q=tbn:ANd9GcRifLuizheUuF9XaOPjfJcrF5sWzXN83ThicEmAnDjWSqTGST_V6h4yjcWP"/>
          <p:cNvPicPr>
            <a:picLocks noChangeAspect="1" noChangeArrowheads="1"/>
          </p:cNvPicPr>
          <p:nvPr/>
        </p:nvPicPr>
        <p:blipFill>
          <a:blip r:embed="rId2" cstate="print"/>
          <a:srcRect/>
          <a:stretch>
            <a:fillRect/>
          </a:stretch>
        </p:blipFill>
        <p:spPr bwMode="auto">
          <a:xfrm>
            <a:off x="2267744" y="3284984"/>
            <a:ext cx="4320480" cy="2808312"/>
          </a:xfrm>
          <a:prstGeom prst="rect">
            <a:avLst/>
          </a:prstGeom>
          <a:ln>
            <a:noFill/>
          </a:ln>
          <a:effectLst>
            <a:outerShdw blurRad="292100" dist="139700" dir="2700000" algn="tl" rotWithShape="0">
              <a:srgbClr val="333333">
                <a:alpha val="65000"/>
              </a:srgbClr>
            </a:outerShdw>
          </a:effectLst>
        </p:spPr>
      </p:pic>
      <p:pic>
        <p:nvPicPr>
          <p:cNvPr id="6" name="תמונה 14" descr="2329.jpg"/>
          <p:cNvPicPr>
            <a:picLocks noChangeAspect="1"/>
          </p:cNvPicPr>
          <p:nvPr/>
        </p:nvPicPr>
        <p:blipFill>
          <a:blip r:embed="rId3" cstate="print"/>
          <a:stretch>
            <a:fillRect/>
          </a:stretch>
        </p:blipFill>
        <p:spPr>
          <a:xfrm>
            <a:off x="3563888" y="0"/>
            <a:ext cx="1872208" cy="1268760"/>
          </a:xfrm>
          <a:prstGeom prst="rect">
            <a:avLst/>
          </a:prstGeom>
        </p:spPr>
      </p:pic>
      <p:sp>
        <p:nvSpPr>
          <p:cNvPr id="7"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16</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
        <p:nvSpPr>
          <p:cNvPr id="8" name="مستطيل 7"/>
          <p:cNvSpPr/>
          <p:nvPr/>
        </p:nvSpPr>
        <p:spPr>
          <a:xfrm>
            <a:off x="3059832" y="6457890"/>
            <a:ext cx="4844596" cy="400110"/>
          </a:xfrm>
          <a:prstGeom prst="rect">
            <a:avLst/>
          </a:prstGeom>
          <a:noFill/>
        </p:spPr>
        <p:txBody>
          <a:bodyPr wrap="none" lIns="91440" tIns="45720" rIns="91440" bIns="45720">
            <a:spAutoFit/>
          </a:bodyPr>
          <a:lstStyle/>
          <a:p>
            <a:pPr algn="ctr"/>
            <a:r>
              <a:rPr lang="ar-AE" sz="20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*العودة إلى الشريحة السابقة لتوضيح العلاقات والتأثيرات المتبادلة</a:t>
            </a:r>
            <a:r>
              <a:rPr lang="ar-AE" sz="1600" b="1" cap="none" spc="0"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Traditional Arabic" pitchFamily="18" charset="-78"/>
                <a:cs typeface="Traditional Arabic" pitchFamily="18" charset="-78"/>
              </a:rPr>
              <a:t>.</a:t>
            </a:r>
            <a:endParaRPr lang="ar-SA" sz="1600" b="1" cap="none" spc="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latin typeface="Traditional Arabic" pitchFamily="18" charset="-78"/>
              <a:cs typeface="Traditional Arabic" pitchFamily="18" charset="-78"/>
            </a:endParaRPr>
          </a:p>
        </p:txBody>
      </p:sp>
    </p:spTree>
  </p:cSld>
  <p:clrMapOvr>
    <a:masterClrMapping/>
  </p:clrMapOvr>
  <p:transition spd="med">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ذو زوايا قطرية مستديرة 3"/>
          <p:cNvSpPr/>
          <p:nvPr/>
        </p:nvSpPr>
        <p:spPr>
          <a:xfrm rot="20690064">
            <a:off x="750963" y="1527672"/>
            <a:ext cx="7128792" cy="1464231"/>
          </a:xfrm>
          <a:prstGeom prst="round2DiagRect">
            <a:avLst>
              <a:gd name="adj1" fmla="val 16667"/>
              <a:gd name="adj2" fmla="val 0"/>
            </a:avLst>
          </a:prstGeom>
          <a:solidFill>
            <a:schemeClr val="accent5">
              <a:lumMod val="20000"/>
              <a:lumOff val="80000"/>
            </a:schemeClr>
          </a:solidFill>
          <a:effectLst>
            <a:glow rad="228600">
              <a:schemeClr val="accent5">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rPr>
              <a:t>أسئلة التقييم</a:t>
            </a:r>
            <a:endPar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pic>
        <p:nvPicPr>
          <p:cNvPr id="5" name="Picture 2" descr="http://benlib.files.wordpress.com/2011/04/boy-on-globe1.jpg"/>
          <p:cNvPicPr>
            <a:picLocks noChangeAspect="1" noChangeArrowheads="1"/>
          </p:cNvPicPr>
          <p:nvPr/>
        </p:nvPicPr>
        <p:blipFill>
          <a:blip r:embed="rId2" cstate="print"/>
          <a:srcRect/>
          <a:stretch>
            <a:fillRect/>
          </a:stretch>
        </p:blipFill>
        <p:spPr bwMode="auto">
          <a:xfrm>
            <a:off x="5004048" y="2996952"/>
            <a:ext cx="2952328" cy="3861048"/>
          </a:xfrm>
          <a:prstGeom prst="rect">
            <a:avLst/>
          </a:prstGeom>
          <a:noFill/>
        </p:spPr>
      </p:pic>
      <p:sp>
        <p:nvSpPr>
          <p:cNvPr id="6"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17</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pic>
        <p:nvPicPr>
          <p:cNvPr id="8193" name="Picture 1" descr="C:\Users\win7\Pictures\5.png"/>
          <p:cNvPicPr>
            <a:picLocks noChangeAspect="1" noChangeArrowheads="1"/>
          </p:cNvPicPr>
          <p:nvPr/>
        </p:nvPicPr>
        <p:blipFill>
          <a:blip r:embed="rId3" cstate="print"/>
          <a:srcRect/>
          <a:stretch>
            <a:fillRect/>
          </a:stretch>
        </p:blipFill>
        <p:spPr bwMode="auto">
          <a:xfrm>
            <a:off x="0" y="3762375"/>
            <a:ext cx="2228850" cy="3095625"/>
          </a:xfrm>
          <a:prstGeom prst="rect">
            <a:avLst/>
          </a:prstGeom>
          <a:noFill/>
        </p:spPr>
      </p:pic>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67544" y="260648"/>
            <a:ext cx="8115672" cy="2160240"/>
          </a:xfrm>
          <a:prstGeom prst="rect">
            <a:avLst/>
          </a:prstGeom>
          <a:blipFill>
            <a:blip r:embed="rId2" cstate="print"/>
            <a:tile tx="0" ty="0" sx="100000" sy="100000" flip="none" algn="tl"/>
          </a:blipFill>
        </p:spPr>
        <p:style>
          <a:lnRef idx="2">
            <a:schemeClr val="accent3"/>
          </a:lnRef>
          <a:fillRef idx="1">
            <a:schemeClr val="lt1"/>
          </a:fillRef>
          <a:effectRef idx="0">
            <a:schemeClr val="accent3"/>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lnSpc>
                <a:spcPct val="150000"/>
              </a:lnSpc>
              <a:buAutoNum type="arabicParenBoth"/>
            </a:pPr>
            <a:r>
              <a:rPr lang="ar-SA" sz="2800" dirty="0" smtClean="0">
                <a:latin typeface="Traditional Arabic" pitchFamily="18" charset="-78"/>
                <a:cs typeface="Traditional Arabic" pitchFamily="18" charset="-78"/>
              </a:rPr>
              <a:t>لفت انتباه بعض الطلاب أنه بجانب جذع شجرة الصنوبر تطورت فطريات </a:t>
            </a:r>
            <a:r>
              <a:rPr lang="ar-SA" sz="2800" dirty="0" err="1" smtClean="0">
                <a:latin typeface="Traditional Arabic" pitchFamily="18" charset="-78"/>
                <a:cs typeface="Traditional Arabic" pitchFamily="18" charset="-78"/>
              </a:rPr>
              <a:t>كثيرة.</a:t>
            </a:r>
            <a:r>
              <a:rPr lang="ar-SA" sz="2800" dirty="0" smtClean="0">
                <a:latin typeface="Traditional Arabic" pitchFamily="18" charset="-78"/>
                <a:cs typeface="Traditional Arabic" pitchFamily="18" charset="-78"/>
              </a:rPr>
              <a:t> وجد الطلاب على جذع الشجرة نملاً وحرباء </a:t>
            </a:r>
            <a:r>
              <a:rPr lang="ar-SA" sz="2800" dirty="0" err="1" smtClean="0">
                <a:latin typeface="Traditional Arabic" pitchFamily="18" charset="-78"/>
                <a:cs typeface="Traditional Arabic" pitchFamily="18" charset="-78"/>
              </a:rPr>
              <a:t>أيضًا.</a:t>
            </a:r>
            <a:r>
              <a:rPr lang="ar-SA" sz="2800" dirty="0" smtClean="0">
                <a:latin typeface="Traditional Arabic" pitchFamily="18" charset="-78"/>
                <a:cs typeface="Traditional Arabic" pitchFamily="18" charset="-78"/>
              </a:rPr>
              <a:t> ورأوا بين أغصان الشجرة عش عصافير.</a:t>
            </a:r>
            <a:endParaRPr lang="ar-AE" sz="2800" dirty="0" smtClean="0">
              <a:latin typeface="Traditional Arabic" pitchFamily="18" charset="-78"/>
              <a:cs typeface="Traditional Arabic" pitchFamily="18" charset="-78"/>
            </a:endParaRPr>
          </a:p>
        </p:txBody>
      </p:sp>
      <p:sp>
        <p:nvSpPr>
          <p:cNvPr id="12" name="Content Placeholder 2"/>
          <p:cNvSpPr txBox="1">
            <a:spLocks/>
          </p:cNvSpPr>
          <p:nvPr/>
        </p:nvSpPr>
        <p:spPr>
          <a:xfrm>
            <a:off x="467544" y="2492896"/>
            <a:ext cx="8115672" cy="3240360"/>
          </a:xfrm>
          <a:prstGeom prst="rect">
            <a:avLst/>
          </a:prstGeom>
        </p:spPr>
        <p:style>
          <a:lnRef idx="2">
            <a:schemeClr val="accent4"/>
          </a:lnRef>
          <a:fillRef idx="1">
            <a:schemeClr val="lt1"/>
          </a:fillRef>
          <a:effectRef idx="0">
            <a:schemeClr val="accent4"/>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lnSpc>
                <a:spcPct val="150000"/>
              </a:lnSpc>
            </a:pPr>
            <a:r>
              <a:rPr lang="ar-AE" sz="3200" dirty="0" smtClean="0">
                <a:solidFill>
                  <a:srgbClr val="C00000"/>
                </a:solidFill>
                <a:latin typeface="Traditional Arabic" pitchFamily="18" charset="-78"/>
                <a:cs typeface="Traditional Arabic" pitchFamily="18" charset="-78"/>
              </a:rPr>
              <a:t>ا</a:t>
            </a:r>
            <a:r>
              <a:rPr lang="ar-SA" sz="2800" dirty="0" smtClean="0">
                <a:solidFill>
                  <a:srgbClr val="C00000"/>
                </a:solidFill>
                <a:latin typeface="Traditional Arabic" pitchFamily="18" charset="-78"/>
                <a:cs typeface="Traditional Arabic" pitchFamily="18" charset="-78"/>
              </a:rPr>
              <a:t>دعى الطلاب أن شجرة الصنوبر هي بيئة حياتية.</a:t>
            </a:r>
            <a:endParaRPr lang="en-US" sz="2800" dirty="0" smtClean="0">
              <a:solidFill>
                <a:srgbClr val="C00000"/>
              </a:solidFill>
              <a:latin typeface="Traditional Arabic" pitchFamily="18" charset="-78"/>
              <a:cs typeface="Traditional Arabic" pitchFamily="18" charset="-78"/>
            </a:endParaRPr>
          </a:p>
          <a:p>
            <a:pPr>
              <a:lnSpc>
                <a:spcPct val="150000"/>
              </a:lnSpc>
            </a:pPr>
            <a:r>
              <a:rPr lang="ar-AE" sz="2800" dirty="0" smtClean="0">
                <a:solidFill>
                  <a:schemeClr val="accent5">
                    <a:lumMod val="50000"/>
                  </a:schemeClr>
                </a:solidFill>
                <a:latin typeface="Traditional Arabic" pitchFamily="18" charset="-78"/>
                <a:cs typeface="Traditional Arabic" pitchFamily="18" charset="-78"/>
              </a:rPr>
              <a:t> </a:t>
            </a:r>
            <a:r>
              <a:rPr lang="ar-SA" sz="2800" dirty="0" smtClean="0">
                <a:solidFill>
                  <a:schemeClr val="accent5">
                    <a:lumMod val="50000"/>
                  </a:schemeClr>
                </a:solidFill>
                <a:latin typeface="Traditional Arabic" pitchFamily="18" charset="-78"/>
                <a:cs typeface="Traditional Arabic" pitchFamily="18" charset="-78"/>
              </a:rPr>
              <a:t>هل الطلاب محقون في </a:t>
            </a:r>
            <a:r>
              <a:rPr lang="ar-SA" sz="2800" dirty="0" err="1" smtClean="0">
                <a:solidFill>
                  <a:schemeClr val="accent5">
                    <a:lumMod val="50000"/>
                  </a:schemeClr>
                </a:solidFill>
                <a:latin typeface="Traditional Arabic" pitchFamily="18" charset="-78"/>
                <a:cs typeface="Traditional Arabic" pitchFamily="18" charset="-78"/>
              </a:rPr>
              <a:t>ادعائهم؟</a:t>
            </a:r>
            <a:r>
              <a:rPr lang="ar-SA" sz="2800" dirty="0" smtClean="0">
                <a:solidFill>
                  <a:schemeClr val="accent5">
                    <a:lumMod val="50000"/>
                  </a:schemeClr>
                </a:solidFill>
                <a:latin typeface="Traditional Arabic" pitchFamily="18" charset="-78"/>
                <a:cs typeface="Traditional Arabic" pitchFamily="18" charset="-78"/>
              </a:rPr>
              <a:t> عللوا موقفكم</a:t>
            </a:r>
            <a:r>
              <a:rPr lang="ar-SA" sz="3200" dirty="0" smtClean="0">
                <a:solidFill>
                  <a:schemeClr val="accent5">
                    <a:lumMod val="50000"/>
                  </a:schemeClr>
                </a:solidFill>
                <a:latin typeface="Traditional Arabic" pitchFamily="18" charset="-78"/>
                <a:cs typeface="Traditional Arabic" pitchFamily="18" charset="-78"/>
              </a:rPr>
              <a:t>.</a:t>
            </a:r>
            <a:endParaRPr lang="ar-AE" sz="3200" dirty="0" smtClean="0">
              <a:solidFill>
                <a:schemeClr val="accent5">
                  <a:lumMod val="50000"/>
                </a:schemeClr>
              </a:solidFill>
              <a:latin typeface="Traditional Arabic" pitchFamily="18" charset="-78"/>
              <a:cs typeface="Traditional Arabic" pitchFamily="18" charset="-78"/>
            </a:endParaRPr>
          </a:p>
          <a:p>
            <a:pPr>
              <a:lnSpc>
                <a:spcPct val="150000"/>
              </a:lnSpc>
            </a:pPr>
            <a:r>
              <a:rPr lang="ar-AE" sz="2400" b="1" u="sng" dirty="0" err="1" smtClean="0">
                <a:solidFill>
                  <a:srgbClr val="C00000"/>
                </a:solidFill>
                <a:latin typeface="Traditional Arabic" pitchFamily="18" charset="-78"/>
                <a:cs typeface="Traditional Arabic" pitchFamily="18" charset="-78"/>
              </a:rPr>
              <a:t>الإجابة:</a:t>
            </a:r>
            <a:endParaRPr lang="ar-AE" sz="2400" b="1" u="sng" dirty="0" smtClean="0">
              <a:solidFill>
                <a:srgbClr val="C00000"/>
              </a:solidFill>
              <a:latin typeface="Traditional Arabic" pitchFamily="18" charset="-78"/>
              <a:cs typeface="Traditional Arabic" pitchFamily="18" charset="-78"/>
            </a:endParaRPr>
          </a:p>
        </p:txBody>
      </p:sp>
      <p:sp>
        <p:nvSpPr>
          <p:cNvPr id="4"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18</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a:stretch>
            <a:fillRect/>
          </a:stretch>
        </p:blipFill>
        <p:spPr bwMode="auto">
          <a:xfrm>
            <a:off x="4572000" y="4653136"/>
            <a:ext cx="3487688" cy="2204864"/>
          </a:xfrm>
          <a:prstGeom prst="rect">
            <a:avLst/>
          </a:prstGeom>
          <a:ln>
            <a:noFill/>
          </a:ln>
          <a:effectLst>
            <a:softEdge rad="112500"/>
          </a:effectLst>
        </p:spPr>
      </p:pic>
      <p:pic>
        <p:nvPicPr>
          <p:cNvPr id="1035" name="Picture 11" descr="http://eoedu.belspo.be/images/VGT/reefs-1.jpg"/>
          <p:cNvPicPr>
            <a:picLocks noChangeAspect="1" noChangeArrowheads="1"/>
          </p:cNvPicPr>
          <p:nvPr/>
        </p:nvPicPr>
        <p:blipFill>
          <a:blip r:embed="rId4" cstate="print"/>
          <a:srcRect/>
          <a:stretch>
            <a:fillRect/>
          </a:stretch>
        </p:blipFill>
        <p:spPr bwMode="auto">
          <a:xfrm>
            <a:off x="2267744" y="332656"/>
            <a:ext cx="3240360" cy="2232248"/>
          </a:xfrm>
          <a:prstGeom prst="rect">
            <a:avLst/>
          </a:prstGeom>
          <a:ln>
            <a:noFill/>
          </a:ln>
          <a:effectLst>
            <a:softEdge rad="112500"/>
          </a:effectLst>
        </p:spPr>
      </p:pic>
      <p:sp>
        <p:nvSpPr>
          <p:cNvPr id="9"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pic>
        <p:nvPicPr>
          <p:cNvPr id="7170" name="Picture 2" descr="http://dingo.care2.com/pictures/c2c/share/96/968/891/968919_370.jpg"/>
          <p:cNvPicPr>
            <a:picLocks noChangeAspect="1" noChangeArrowheads="1"/>
          </p:cNvPicPr>
          <p:nvPr/>
        </p:nvPicPr>
        <p:blipFill>
          <a:blip r:embed="rId5" cstate="print"/>
          <a:srcRect/>
          <a:stretch>
            <a:fillRect/>
          </a:stretch>
        </p:blipFill>
        <p:spPr bwMode="auto">
          <a:xfrm>
            <a:off x="5508104" y="260648"/>
            <a:ext cx="3096344" cy="2183905"/>
          </a:xfrm>
          <a:prstGeom prst="rect">
            <a:avLst/>
          </a:prstGeom>
          <a:ln>
            <a:noFill/>
          </a:ln>
          <a:effectLst>
            <a:softEdge rad="112500"/>
          </a:effectLst>
        </p:spPr>
      </p:pic>
      <p:pic>
        <p:nvPicPr>
          <p:cNvPr id="7172" name="Picture 4" descr="http://t2.gstatic.com/images?q=tbn:ANd9GcQUhCNQ92wb1iF4Ab8GMHO5DaTSU9J2Oa8jJVDJ1mQ-iyGs5w3WfbFGUdFwbw"/>
          <p:cNvPicPr>
            <a:picLocks noChangeAspect="1" noChangeArrowheads="1"/>
          </p:cNvPicPr>
          <p:nvPr/>
        </p:nvPicPr>
        <p:blipFill>
          <a:blip r:embed="rId6" cstate="print"/>
          <a:srcRect/>
          <a:stretch>
            <a:fillRect/>
          </a:stretch>
        </p:blipFill>
        <p:spPr bwMode="auto">
          <a:xfrm>
            <a:off x="5796136" y="2492896"/>
            <a:ext cx="2808312" cy="2232248"/>
          </a:xfrm>
          <a:prstGeom prst="rect">
            <a:avLst/>
          </a:prstGeom>
          <a:ln>
            <a:noFill/>
          </a:ln>
          <a:effectLst>
            <a:softEdge rad="112500"/>
          </a:effectLst>
        </p:spPr>
      </p:pic>
      <p:pic>
        <p:nvPicPr>
          <p:cNvPr id="7180" name="Picture 12" descr="http://0.tqn.com/d/animals/1/0/c/C/shutterstock_653263.jpg"/>
          <p:cNvPicPr>
            <a:picLocks noChangeAspect="1" noChangeArrowheads="1"/>
          </p:cNvPicPr>
          <p:nvPr/>
        </p:nvPicPr>
        <p:blipFill>
          <a:blip r:embed="rId7" cstate="print"/>
          <a:srcRect/>
          <a:stretch>
            <a:fillRect/>
          </a:stretch>
        </p:blipFill>
        <p:spPr bwMode="auto">
          <a:xfrm>
            <a:off x="179512" y="332656"/>
            <a:ext cx="2088232" cy="4248472"/>
          </a:xfrm>
          <a:prstGeom prst="rect">
            <a:avLst/>
          </a:prstGeom>
          <a:ln>
            <a:noFill/>
          </a:ln>
          <a:effectLst>
            <a:softEdge rad="112500"/>
          </a:effectLst>
        </p:spPr>
      </p:pic>
      <p:pic>
        <p:nvPicPr>
          <p:cNvPr id="7182" name="Picture 14" descr="http://2.bp.blogspot.com/_nzfX52nf35Q/TUyzp-3izcI/AAAAAAAAAJ0/5wmbwks-0vU/s1600/Wild+Animals.jpg"/>
          <p:cNvPicPr>
            <a:picLocks noChangeAspect="1" noChangeArrowheads="1"/>
          </p:cNvPicPr>
          <p:nvPr/>
        </p:nvPicPr>
        <p:blipFill>
          <a:blip r:embed="rId8" cstate="print"/>
          <a:srcRect/>
          <a:stretch>
            <a:fillRect/>
          </a:stretch>
        </p:blipFill>
        <p:spPr bwMode="auto">
          <a:xfrm>
            <a:off x="251520" y="4653136"/>
            <a:ext cx="4320480" cy="2204864"/>
          </a:xfrm>
          <a:prstGeom prst="rect">
            <a:avLst/>
          </a:prstGeom>
          <a:ln>
            <a:noFill/>
          </a:ln>
          <a:effectLst>
            <a:softEdge rad="112500"/>
          </a:effectLst>
        </p:spPr>
      </p:pic>
      <p:pic>
        <p:nvPicPr>
          <p:cNvPr id="22530" name="Picture 2" descr="http://www.hdwallpapersdepot.com/wp-content/uploads/2012/12/Rainforest_Monkeys.jpg"/>
          <p:cNvPicPr>
            <a:picLocks noChangeAspect="1" noChangeArrowheads="1"/>
          </p:cNvPicPr>
          <p:nvPr/>
        </p:nvPicPr>
        <p:blipFill>
          <a:blip r:embed="rId9" cstate="print"/>
          <a:srcRect/>
          <a:stretch>
            <a:fillRect/>
          </a:stretch>
        </p:blipFill>
        <p:spPr bwMode="auto">
          <a:xfrm>
            <a:off x="2195736" y="2492896"/>
            <a:ext cx="3600400" cy="2160240"/>
          </a:xfrm>
          <a:prstGeom prst="rect">
            <a:avLst/>
          </a:prstGeom>
          <a:ln>
            <a:noFill/>
          </a:ln>
          <a:effectLst>
            <a:softEdge rad="112500"/>
          </a:effectLst>
        </p:spPr>
      </p:pic>
      <p:graphicFrame>
        <p:nvGraphicFramePr>
          <p:cNvPr id="2059" name="Object 11">
            <a:hlinkClick r:id="" action="ppaction://ole?verb=0"/>
          </p:cNvPr>
          <p:cNvGraphicFramePr>
            <a:graphicFrameLocks noChangeAspect="1"/>
          </p:cNvGraphicFramePr>
          <p:nvPr/>
        </p:nvGraphicFramePr>
        <p:xfrm>
          <a:off x="323528" y="332656"/>
          <a:ext cx="647700" cy="660400"/>
        </p:xfrm>
        <a:graphic>
          <a:graphicData uri="http://schemas.openxmlformats.org/presentationml/2006/ole">
            <p:oleObj spid="_x0000_s1026" name="אובייקט מעטפת של כורך האובייקטים" showAsIcon="1" r:id="rId10" imgW="648000" imgH="660600" progId="Package">
              <p:embed/>
            </p:oleObj>
          </a:graphicData>
        </a:graphic>
      </p:graphicFrame>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diamond(in)">
                                      <p:cBhvr>
                                        <p:cTn id="7" dur="500"/>
                                        <p:tgtEl>
                                          <p:spTgt spid="2059"/>
                                        </p:tgtEl>
                                      </p:cBhvr>
                                    </p:animEffect>
                                  </p:childTnLst>
                                </p:cTn>
                              </p:par>
                              <p:par>
                                <p:cTn id="8" presetID="0" presetClass="verb" presetSubtype="0" fill="hold" nodeType="withEffect">
                                  <p:stCondLst>
                                    <p:cond delay="0"/>
                                  </p:stCondLst>
                                  <p:childTnLst>
                                    <p:cmd type="verb" cmd="0">
                                      <p:cBhvr>
                                        <p:cTn id="9" dur="1" fill="hold"/>
                                        <p:tgtEl>
                                          <p:spTgt spid="20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323528" y="332656"/>
            <a:ext cx="8136904" cy="2376264"/>
          </a:xfrm>
          <a:solidFill>
            <a:schemeClr val="accent5">
              <a:lumMod val="20000"/>
              <a:lumOff val="80000"/>
            </a:schemeClr>
          </a:solidFill>
          <a:ln>
            <a:solidFill>
              <a:srgbClr val="697497"/>
            </a:solidFill>
            <a:prstDash val="sysDot"/>
          </a:ln>
        </p:spPr>
        <p:style>
          <a:lnRef idx="2">
            <a:schemeClr val="accent2"/>
          </a:lnRef>
          <a:fillRef idx="1">
            <a:schemeClr val="lt1"/>
          </a:fillRef>
          <a:effectRef idx="0">
            <a:schemeClr val="accent2"/>
          </a:effectRef>
          <a:fontRef idx="minor">
            <a:schemeClr val="dk1"/>
          </a:fontRef>
        </p:style>
        <p:txBody>
          <a:bodyPr>
            <a:normAutofit/>
            <a:scene3d>
              <a:camera prst="orthographicFront"/>
              <a:lightRig rig="balanced" dir="t">
                <a:rot lat="0" lon="0" rev="2100000"/>
              </a:lightRig>
            </a:scene3d>
            <a:sp3d extrusionH="57150" prstMaterial="metal">
              <a:bevelT w="38100" h="25400"/>
              <a:contourClr>
                <a:schemeClr val="bg2"/>
              </a:contourClr>
            </a:sp3d>
          </a:bodyPr>
          <a:lstStyle/>
          <a:p>
            <a:pPr lvl="0" rtl="0">
              <a:lnSpc>
                <a:spcPct val="150000"/>
              </a:lnSpc>
              <a:buNone/>
            </a:pPr>
            <a:r>
              <a:rPr lang="ar-AE" sz="3200" dirty="0" smtClean="0">
                <a:latin typeface="Traditional Arabic" pitchFamily="18" charset="-78"/>
                <a:cs typeface="Traditional Arabic" pitchFamily="18" charset="-78"/>
              </a:rPr>
              <a:t>(2) </a:t>
            </a:r>
            <a:r>
              <a:rPr lang="ar-AE" sz="2600" dirty="0" smtClean="0">
                <a:latin typeface="Traditional Arabic" pitchFamily="18" charset="-78"/>
                <a:cs typeface="Traditional Arabic" pitchFamily="18" charset="-78"/>
              </a:rPr>
              <a:t>بعد </a:t>
            </a:r>
            <a:r>
              <a:rPr lang="ar-SA" sz="2600" dirty="0" smtClean="0">
                <a:solidFill>
                  <a:schemeClr val="bg2">
                    <a:lumMod val="10000"/>
                  </a:schemeClr>
                </a:solidFill>
                <a:latin typeface="Traditional Arabic" pitchFamily="18" charset="-78"/>
                <a:cs typeface="Traditional Arabic" pitchFamily="18" charset="-78"/>
              </a:rPr>
              <a:t>الأمطار الغزيرة التي هطلت خلال عدة أيام متواصلة تكونت تجمعات مياه كثيرة.</a:t>
            </a:r>
            <a:endParaRPr lang="en-US" sz="2600" dirty="0" smtClean="0">
              <a:solidFill>
                <a:schemeClr val="bg2">
                  <a:lumMod val="10000"/>
                </a:schemeClr>
              </a:solidFill>
              <a:latin typeface="Traditional Arabic" pitchFamily="18" charset="-78"/>
              <a:cs typeface="Traditional Arabic" pitchFamily="18" charset="-78"/>
            </a:endParaRPr>
          </a:p>
          <a:p>
            <a:pPr rtl="0">
              <a:lnSpc>
                <a:spcPct val="150000"/>
              </a:lnSpc>
              <a:buNone/>
            </a:pPr>
            <a:r>
              <a:rPr lang="ar-SA" sz="2600" dirty="0" smtClean="0">
                <a:latin typeface="Traditional Arabic" pitchFamily="18" charset="-78"/>
                <a:cs typeface="Traditional Arabic" pitchFamily="18" charset="-78"/>
              </a:rPr>
              <a:t>دار جدل بين بعض الطلاب إذا كان يمكن اعتبار كل تجمع مياه بيئة حياتية، أو أنه فقط يمكن اعتبار التجمع الذي يتواجد في نفس المكان كل سنة وخلال كل فصل الشتاء بيئة حياتية</a:t>
            </a:r>
            <a:r>
              <a:rPr lang="he-IL" sz="2600" dirty="0" smtClean="0">
                <a:latin typeface="Traditional Arabic" pitchFamily="18" charset="-78"/>
              </a:rPr>
              <a:t>.  </a:t>
            </a:r>
            <a:endParaRPr lang="en-US" sz="2600" dirty="0" smtClean="0">
              <a:latin typeface="Traditional Arabic" pitchFamily="18" charset="-78"/>
              <a:cs typeface="Traditional Arabic" pitchFamily="18" charset="-78"/>
            </a:endParaRPr>
          </a:p>
          <a:p>
            <a:pPr>
              <a:buNone/>
            </a:pPr>
            <a:endParaRPr lang="he-IL" b="1" dirty="0">
              <a:ln w="50800"/>
              <a:solidFill>
                <a:schemeClr val="bg1">
                  <a:shade val="50000"/>
                </a:schemeClr>
              </a:solidFill>
            </a:endParaRPr>
          </a:p>
        </p:txBody>
      </p:sp>
      <p:sp>
        <p:nvSpPr>
          <p:cNvPr id="5" name="Content Placeholder 2"/>
          <p:cNvSpPr txBox="1">
            <a:spLocks/>
          </p:cNvSpPr>
          <p:nvPr/>
        </p:nvSpPr>
        <p:spPr>
          <a:xfrm>
            <a:off x="323528" y="2780928"/>
            <a:ext cx="8115672" cy="1296144"/>
          </a:xfrm>
          <a:prstGeom prst="rect">
            <a:avLst/>
          </a:prstGeom>
        </p:spPr>
        <p:style>
          <a:lnRef idx="2">
            <a:schemeClr val="accent3"/>
          </a:lnRef>
          <a:fillRef idx="1">
            <a:schemeClr val="lt1"/>
          </a:fillRef>
          <a:effectRef idx="0">
            <a:schemeClr val="accent3"/>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indent="-457200">
              <a:spcBef>
                <a:spcPts val="600"/>
              </a:spcBef>
              <a:buClr>
                <a:schemeClr val="accent1"/>
              </a:buClr>
              <a:buSzPct val="70000"/>
              <a:defRPr/>
            </a:pPr>
            <a:r>
              <a:rPr kumimoji="0" lang="ar-AE" sz="2600" b="1" i="0" u="none" strike="noStrike" kern="1200" cap="none" spc="0" normalizeH="0" baseline="0" noProof="0" dirty="0" err="1" smtClean="0">
                <a:ln w="50800"/>
                <a:solidFill>
                  <a:schemeClr val="accent3">
                    <a:lumMod val="50000"/>
                  </a:schemeClr>
                </a:solidFill>
                <a:effectLst/>
                <a:uLnTx/>
                <a:uFillTx/>
                <a:latin typeface="Traditional Arabic" pitchFamily="18" charset="-78"/>
                <a:cs typeface="Traditional Arabic" pitchFamily="18" charset="-78"/>
              </a:rPr>
              <a:t>أ.</a:t>
            </a:r>
            <a:r>
              <a:rPr kumimoji="0" lang="ar-AE" sz="26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rPr>
              <a:t> </a:t>
            </a:r>
            <a:r>
              <a:rPr lang="ar-SA" sz="2600" dirty="0" smtClean="0">
                <a:solidFill>
                  <a:srgbClr val="C00000"/>
                </a:solidFill>
                <a:latin typeface="Traditional Arabic" pitchFamily="18" charset="-78"/>
                <a:cs typeface="Traditional Arabic" pitchFamily="18" charset="-78"/>
              </a:rPr>
              <a:t>اشرحوا ما هي البيئة الحياتية.</a:t>
            </a:r>
            <a:endParaRPr lang="en-US" sz="2600" dirty="0" smtClean="0">
              <a:solidFill>
                <a:srgbClr val="C00000"/>
              </a:solidFill>
              <a:latin typeface="Traditional Arabic" pitchFamily="18" charset="-78"/>
              <a:cs typeface="Traditional Arabic" pitchFamily="18" charset="-78"/>
            </a:endParaRPr>
          </a:p>
          <a:p>
            <a:pPr marL="457200" lvl="0" indent="-457200">
              <a:spcBef>
                <a:spcPts val="600"/>
              </a:spcBef>
              <a:buClr>
                <a:schemeClr val="accent1"/>
              </a:buClr>
              <a:buSzPct val="70000"/>
              <a:defRPr/>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6" name="Content Placeholder 2"/>
          <p:cNvSpPr txBox="1">
            <a:spLocks/>
          </p:cNvSpPr>
          <p:nvPr/>
        </p:nvSpPr>
        <p:spPr>
          <a:xfrm>
            <a:off x="323528" y="4149080"/>
            <a:ext cx="8115672" cy="2304256"/>
          </a:xfrm>
          <a:prstGeom prst="rect">
            <a:avLst/>
          </a:prstGeom>
        </p:spPr>
        <p:style>
          <a:lnRef idx="2">
            <a:schemeClr val="accent2"/>
          </a:lnRef>
          <a:fillRef idx="1">
            <a:schemeClr val="lt1"/>
          </a:fillRef>
          <a:effectRef idx="0">
            <a:schemeClr val="accent2"/>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marL="457200" lvl="0" indent="-457200">
              <a:spcBef>
                <a:spcPts val="600"/>
              </a:spcBef>
              <a:buClr>
                <a:schemeClr val="accent1"/>
              </a:buClr>
              <a:buSzPct val="70000"/>
              <a:defRPr/>
            </a:pPr>
            <a:r>
              <a:rPr kumimoji="0" lang="ar-AE" sz="26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rPr>
              <a:t>ب.</a:t>
            </a:r>
            <a:r>
              <a:rPr lang="ar-SA" sz="2600" dirty="0" smtClean="0">
                <a:solidFill>
                  <a:srgbClr val="C00000"/>
                </a:solidFill>
                <a:latin typeface="Traditional Arabic" pitchFamily="18" charset="-78"/>
                <a:cs typeface="Traditional Arabic" pitchFamily="18" charset="-78"/>
              </a:rPr>
              <a:t> هل كل تجمع مياه هو بيئة </a:t>
            </a:r>
            <a:r>
              <a:rPr lang="ar-SA" sz="2600" dirty="0" err="1" smtClean="0">
                <a:solidFill>
                  <a:srgbClr val="C00000"/>
                </a:solidFill>
                <a:latin typeface="Traditional Arabic" pitchFamily="18" charset="-78"/>
                <a:cs typeface="Traditional Arabic" pitchFamily="18" charset="-78"/>
              </a:rPr>
              <a:t>حياتية؟</a:t>
            </a:r>
            <a:r>
              <a:rPr lang="ar-SA" sz="2600" dirty="0" smtClean="0">
                <a:solidFill>
                  <a:srgbClr val="C00000"/>
                </a:solidFill>
                <a:latin typeface="Traditional Arabic" pitchFamily="18" charset="-78"/>
                <a:cs typeface="Traditional Arabic" pitchFamily="18" charset="-78"/>
              </a:rPr>
              <a:t> عللوا إجابتكم.</a:t>
            </a:r>
            <a:endParaRPr lang="en-US" sz="2600" dirty="0" smtClean="0">
              <a:solidFill>
                <a:srgbClr val="C00000"/>
              </a:solidFill>
              <a:latin typeface="Traditional Arabic" pitchFamily="18" charset="-78"/>
              <a:cs typeface="Traditional Arabic" pitchFamily="18" charset="-78"/>
            </a:endParaRPr>
          </a:p>
          <a:p>
            <a:pPr marL="457200" indent="-457200">
              <a:spcBef>
                <a:spcPts val="600"/>
              </a:spcBef>
              <a:buClr>
                <a:schemeClr val="accent1"/>
              </a:buClr>
              <a:buSzPct val="70000"/>
              <a:defRPr/>
            </a:pPr>
            <a:r>
              <a:rPr kumimoji="0" lang="ar-AE" sz="32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rPr>
              <a:t> </a:t>
            </a:r>
            <a:endParaRPr lang="en-US" sz="3200" dirty="0" smtClean="0">
              <a:solidFill>
                <a:srgbClr val="C00000"/>
              </a:solidFill>
              <a:latin typeface="Traditional Arabic" pitchFamily="18" charset="-78"/>
              <a:cs typeface="Traditional Arabic" pitchFamily="18" charset="-78"/>
            </a:endParaRPr>
          </a:p>
          <a:p>
            <a:pPr marL="457200" lvl="0" indent="-457200">
              <a:spcBef>
                <a:spcPts val="600"/>
              </a:spcBef>
              <a:buClr>
                <a:schemeClr val="accent1"/>
              </a:buClr>
              <a:buSzPct val="70000"/>
              <a:defRPr/>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7" name="Rectangle 8"/>
          <p:cNvSpPr/>
          <p:nvPr/>
        </p:nvSpPr>
        <p:spPr>
          <a:xfrm>
            <a:off x="7956376"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19</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cover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95536" y="404664"/>
            <a:ext cx="8115672" cy="2016224"/>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vert="horz">
            <a:normAutofit fontScale="92500"/>
            <a:scene3d>
              <a:camera prst="orthographicFront"/>
              <a:lightRig rig="balanced" dir="t">
                <a:rot lat="0" lon="0" rev="2100000"/>
              </a:lightRig>
            </a:scene3d>
            <a:sp3d extrusionH="57150" prstMaterial="metal">
              <a:bevelT w="38100" h="25400"/>
              <a:contourClr>
                <a:schemeClr val="bg2"/>
              </a:contourClr>
            </a:sp3d>
          </a:bodyPr>
          <a:lstStyle/>
          <a:p>
            <a:pPr lvl="0">
              <a:lnSpc>
                <a:spcPct val="150000"/>
              </a:lnSpc>
            </a:pPr>
            <a:r>
              <a:rPr lang="en-US" sz="2800" dirty="0" smtClean="0">
                <a:latin typeface="Traditional Arabic" pitchFamily="18" charset="-78"/>
                <a:cs typeface="Traditional Arabic" pitchFamily="18" charset="-78"/>
              </a:rPr>
              <a:t> </a:t>
            </a:r>
            <a:r>
              <a:rPr lang="en-US" sz="28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Traditional Arabic" pitchFamily="18" charset="-78"/>
                <a:cs typeface="Traditional Arabic" pitchFamily="18" charset="-78"/>
              </a:rPr>
              <a:t>(3)</a:t>
            </a:r>
            <a:r>
              <a:rPr lang="ar-SA" sz="2800" dirty="0" smtClean="0">
                <a:latin typeface="Traditional Arabic" pitchFamily="18" charset="-78"/>
                <a:cs typeface="Traditional Arabic" pitchFamily="18" charset="-78"/>
              </a:rPr>
              <a:t>تحدث داني ودينا عن الحياة على سطح كواكب سيارة أخرى.</a:t>
            </a:r>
            <a:endParaRPr lang="en-US" sz="2800" dirty="0" smtClean="0">
              <a:latin typeface="Traditional Arabic" pitchFamily="18" charset="-78"/>
              <a:cs typeface="Traditional Arabic" pitchFamily="18" charset="-78"/>
            </a:endParaRPr>
          </a:p>
          <a:p>
            <a:pPr>
              <a:lnSpc>
                <a:spcPct val="150000"/>
              </a:lnSpc>
            </a:pPr>
            <a:r>
              <a:rPr lang="ar-SA" sz="2800" dirty="0" smtClean="0">
                <a:latin typeface="Traditional Arabic" pitchFamily="18" charset="-78"/>
                <a:cs typeface="Traditional Arabic" pitchFamily="18" charset="-78"/>
              </a:rPr>
              <a:t>عرض معلم الطبيعة أمامهما معطيات عن الكرة الأرضية وعن كوكب </a:t>
            </a:r>
            <a:r>
              <a:rPr lang="ar-SA" sz="2800" dirty="0" err="1" smtClean="0">
                <a:latin typeface="Traditional Arabic" pitchFamily="18" charset="-78"/>
                <a:cs typeface="Traditional Arabic" pitchFamily="18" charset="-78"/>
              </a:rPr>
              <a:t>سيار</a:t>
            </a:r>
            <a:r>
              <a:rPr lang="ar-SA" sz="2800" dirty="0" smtClean="0">
                <a:latin typeface="Traditional Arabic" pitchFamily="18" charset="-78"/>
                <a:cs typeface="Traditional Arabic" pitchFamily="18" charset="-78"/>
              </a:rPr>
              <a:t> </a:t>
            </a:r>
            <a:r>
              <a:rPr lang="ar-SA" sz="2800" dirty="0" err="1" smtClean="0">
                <a:latin typeface="Traditional Arabic" pitchFamily="18" charset="-78"/>
                <a:cs typeface="Traditional Arabic" pitchFamily="18" charset="-78"/>
              </a:rPr>
              <a:t>وهمي </a:t>
            </a:r>
            <a:r>
              <a:rPr lang="ar-SA" sz="2800" dirty="0" smtClean="0">
                <a:latin typeface="Traditional Arabic" pitchFamily="18" charset="-78"/>
                <a:cs typeface="Traditional Arabic" pitchFamily="18" charset="-78"/>
              </a:rPr>
              <a:t>"</a:t>
            </a:r>
            <a:r>
              <a:rPr lang="ar-SA" sz="2800" dirty="0" err="1" smtClean="0">
                <a:latin typeface="Traditional Arabic" pitchFamily="18" charset="-78"/>
                <a:cs typeface="Traditional Arabic" pitchFamily="18" charset="-78"/>
              </a:rPr>
              <a:t>كومودور".</a:t>
            </a:r>
            <a:endParaRPr lang="en-US" sz="2800" dirty="0" smtClean="0">
              <a:latin typeface="Traditional Arabic" pitchFamily="18" charset="-78"/>
              <a:cs typeface="Traditional Arabic" pitchFamily="18" charset="-78"/>
            </a:endParaRPr>
          </a:p>
          <a:p>
            <a:pPr>
              <a:lnSpc>
                <a:spcPct val="150000"/>
              </a:lnSpc>
            </a:pPr>
            <a:r>
              <a:rPr lang="ar-SA" sz="2800" dirty="0" smtClean="0">
                <a:latin typeface="Traditional Arabic" pitchFamily="18" charset="-78"/>
                <a:cs typeface="Traditional Arabic" pitchFamily="18" charset="-78"/>
              </a:rPr>
              <a:t>فيما يلي المعطيات:</a:t>
            </a:r>
            <a:r>
              <a:rPr lang="he-IL" sz="2800" dirty="0" smtClean="0">
                <a:latin typeface="Traditional Arabic" pitchFamily="18" charset="-78"/>
                <a:cs typeface="Traditional Arabic" pitchFamily="18" charset="-78"/>
              </a:rPr>
              <a:t> </a:t>
            </a:r>
            <a:r>
              <a:rPr lang="ar-AE" sz="2800" dirty="0" smtClean="0">
                <a:latin typeface="Traditional Arabic" pitchFamily="18" charset="-78"/>
                <a:cs typeface="Traditional Arabic" pitchFamily="18" charset="-78"/>
              </a:rPr>
              <a:t>الجدول في الشريحة التالية.</a:t>
            </a:r>
            <a:endParaRPr lang="en-US" sz="2800" dirty="0" smtClean="0">
              <a:latin typeface="Traditional Arabic" pitchFamily="18" charset="-78"/>
              <a:cs typeface="Traditional Arabic" pitchFamily="18" charset="-78"/>
            </a:endParaRPr>
          </a:p>
          <a:p>
            <a:pPr marL="457200" lvl="0" indent="-457200">
              <a:spcBef>
                <a:spcPts val="600"/>
              </a:spcBef>
              <a:buClr>
                <a:schemeClr val="accent1"/>
              </a:buClr>
              <a:buSzPct val="70000"/>
              <a:defRPr/>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7" name="Content Placeholder 2"/>
          <p:cNvSpPr txBox="1">
            <a:spLocks/>
          </p:cNvSpPr>
          <p:nvPr/>
        </p:nvSpPr>
        <p:spPr>
          <a:xfrm>
            <a:off x="395536" y="2492896"/>
            <a:ext cx="8115672" cy="2952328"/>
          </a:xfrm>
          <a:prstGeom prst="rect">
            <a:avLst/>
          </a:prstGeom>
        </p:spPr>
        <p:style>
          <a:lnRef idx="2">
            <a:schemeClr val="accent6"/>
          </a:lnRef>
          <a:fillRef idx="1">
            <a:schemeClr val="lt1"/>
          </a:fillRef>
          <a:effectRef idx="0">
            <a:schemeClr val="accent6"/>
          </a:effectRef>
          <a:fontRef idx="minor">
            <a:schemeClr val="dk1"/>
          </a:fontRef>
        </p:style>
        <p:txBody>
          <a:bodyPr vert="horz">
            <a:normAutofit/>
            <a:scene3d>
              <a:camera prst="orthographicFront"/>
              <a:lightRig rig="balanced" dir="t">
                <a:rot lat="0" lon="0" rev="2100000"/>
              </a:lightRig>
            </a:scene3d>
            <a:sp3d extrusionH="57150" prstMaterial="metal">
              <a:bevelT w="38100" h="25400"/>
              <a:contourClr>
                <a:schemeClr val="bg2"/>
              </a:contourClr>
            </a:sp3d>
          </a:bodyPr>
          <a:lstStyle/>
          <a:p>
            <a:pPr>
              <a:lnSpc>
                <a:spcPct val="150000"/>
              </a:lnSpc>
            </a:pPr>
            <a:r>
              <a:rPr lang="en-US" sz="2800" dirty="0" smtClean="0">
                <a:latin typeface="Traditional Arabic" pitchFamily="18" charset="-78"/>
                <a:cs typeface="Traditional Arabic" pitchFamily="18" charset="-78"/>
              </a:rPr>
              <a:t> </a:t>
            </a:r>
            <a:r>
              <a:rPr lang="ar-SA" sz="2800" dirty="0" smtClean="0">
                <a:solidFill>
                  <a:srgbClr val="C00000"/>
                </a:solidFill>
                <a:latin typeface="Traditional Arabic" pitchFamily="18" charset="-78"/>
                <a:ea typeface="Times New Roman" pitchFamily="18" charset="0"/>
                <a:cs typeface="Traditional Arabic" pitchFamily="18" charset="-78"/>
              </a:rPr>
              <a:t>اذكروا سببًا واحدًا يفسر لماذا سيجد الإنسان صعوبة كبيرة في العيش في </a:t>
            </a:r>
            <a:r>
              <a:rPr lang="ar-SA" sz="2800" dirty="0" err="1" smtClean="0">
                <a:solidFill>
                  <a:srgbClr val="C00000"/>
                </a:solidFill>
                <a:latin typeface="Traditional Arabic" pitchFamily="18" charset="-78"/>
                <a:ea typeface="Times New Roman" pitchFamily="18" charset="0"/>
                <a:cs typeface="Traditional Arabic" pitchFamily="18" charset="-78"/>
              </a:rPr>
              <a:t>كومودور.</a:t>
            </a:r>
            <a:r>
              <a:rPr lang="ar-SA" sz="2800" dirty="0" smtClean="0">
                <a:solidFill>
                  <a:srgbClr val="C00000"/>
                </a:solidFill>
                <a:latin typeface="Traditional Arabic" pitchFamily="18" charset="-78"/>
                <a:ea typeface="Times New Roman" pitchFamily="18" charset="0"/>
                <a:cs typeface="Traditional Arabic" pitchFamily="18" charset="-78"/>
              </a:rPr>
              <a:t> عللوا إجابتكم.</a:t>
            </a:r>
            <a:endParaRPr lang="ar-SA" sz="3600" dirty="0" smtClean="0">
              <a:solidFill>
                <a:srgbClr val="C00000"/>
              </a:solidFill>
              <a:latin typeface="Arial" pitchFamily="34" charset="0"/>
              <a:cs typeface="Arial" pitchFamily="34" charset="0"/>
            </a:endParaRPr>
          </a:p>
          <a:p>
            <a:pPr lvl="0">
              <a:lnSpc>
                <a:spcPct val="150000"/>
              </a:lnSpc>
            </a:pPr>
            <a:endParaRPr kumimoji="0" lang="en-US" sz="2400" b="1" i="0" u="none" strike="noStrike" kern="1200" cap="none" spc="0" normalizeH="0" baseline="0" noProof="0" dirty="0" smtClean="0">
              <a:ln w="50800"/>
              <a:solidFill>
                <a:schemeClr val="accent3">
                  <a:lumMod val="50000"/>
                </a:schemeClr>
              </a:solidFill>
              <a:effectLst/>
              <a:uLnTx/>
              <a:uFillTx/>
              <a:latin typeface="Traditional Arabic" pitchFamily="18" charset="-78"/>
              <a:cs typeface="Traditional Arabic" pitchFamily="18" charset="-78"/>
            </a:endParaRPr>
          </a:p>
        </p:txBody>
      </p:sp>
      <p:sp>
        <p:nvSpPr>
          <p:cNvPr id="5" name="Rectangle 8"/>
          <p:cNvSpPr/>
          <p:nvPr/>
        </p:nvSpPr>
        <p:spPr>
          <a:xfrm>
            <a:off x="7812360" y="5589240"/>
            <a:ext cx="1080120"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20</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nvGraphicFramePr>
        <p:xfrm>
          <a:off x="251520" y="404664"/>
          <a:ext cx="8352929" cy="5639211"/>
        </p:xfrm>
        <a:graphic>
          <a:graphicData uri="http://schemas.openxmlformats.org/drawingml/2006/table">
            <a:tbl>
              <a:tblPr rtl="1">
                <a:tableStyleId>{22838BEF-8BB2-4498-84A7-C5851F593DF1}</a:tableStyleId>
              </a:tblPr>
              <a:tblGrid>
                <a:gridCol w="2583703"/>
                <a:gridCol w="3217933"/>
                <a:gridCol w="2551293"/>
              </a:tblGrid>
              <a:tr h="338990">
                <a:tc>
                  <a:txBody>
                    <a:bodyPr/>
                    <a:lstStyle/>
                    <a:p>
                      <a:pPr marL="457200" algn="ctr" rtl="1">
                        <a:lnSpc>
                          <a:spcPct val="150000"/>
                        </a:lnSpc>
                        <a:spcBef>
                          <a:spcPts val="300"/>
                        </a:spcBef>
                        <a:spcAft>
                          <a:spcPts val="0"/>
                        </a:spcAft>
                      </a:pPr>
                      <a:endParaRPr lang="en-US" sz="2000" dirty="0">
                        <a:latin typeface="Traditional Arabic" pitchFamily="18" charset="-78"/>
                        <a:ea typeface="Times New Roman"/>
                        <a:cs typeface="Traditional Arabic" pitchFamily="18" charset="-78"/>
                      </a:endParaRPr>
                    </a:p>
                  </a:txBody>
                  <a:tcPr marL="59567" marR="59567" marT="0" marB="0">
                    <a:solidFill>
                      <a:schemeClr val="accent3"/>
                    </a:solidFill>
                  </a:tcPr>
                </a:tc>
                <a:tc>
                  <a:txBody>
                    <a:bodyPr/>
                    <a:lstStyle/>
                    <a:p>
                      <a:pPr algn="ctr" rtl="1">
                        <a:lnSpc>
                          <a:spcPct val="115000"/>
                        </a:lnSpc>
                        <a:spcAft>
                          <a:spcPts val="1000"/>
                        </a:spcAft>
                      </a:pPr>
                      <a:r>
                        <a:rPr lang="ar-SA" sz="2000" b="1" dirty="0">
                          <a:latin typeface="Traditional Arabic" pitchFamily="18" charset="-78"/>
                          <a:cs typeface="Traditional Arabic" pitchFamily="18" charset="-78"/>
                        </a:rPr>
                        <a:t>الكرة الأرضية</a:t>
                      </a:r>
                      <a:endParaRPr lang="en-US" sz="2000" b="1" dirty="0">
                        <a:latin typeface="Traditional Arabic" pitchFamily="18" charset="-78"/>
                        <a:ea typeface="Times New Roman"/>
                        <a:cs typeface="Traditional Arabic" pitchFamily="18" charset="-78"/>
                      </a:endParaRPr>
                    </a:p>
                  </a:txBody>
                  <a:tcPr marL="59567" marR="59567" marT="0" marB="0">
                    <a:solidFill>
                      <a:schemeClr val="accent3"/>
                    </a:solidFill>
                  </a:tcPr>
                </a:tc>
                <a:tc>
                  <a:txBody>
                    <a:bodyPr/>
                    <a:lstStyle/>
                    <a:p>
                      <a:pPr algn="ctr" rtl="1">
                        <a:lnSpc>
                          <a:spcPct val="115000"/>
                        </a:lnSpc>
                        <a:spcAft>
                          <a:spcPts val="1000"/>
                        </a:spcAft>
                      </a:pPr>
                      <a:r>
                        <a:rPr lang="ar-SA" sz="2000" b="1" dirty="0" err="1">
                          <a:latin typeface="Traditional Arabic" pitchFamily="18" charset="-78"/>
                          <a:cs typeface="Traditional Arabic" pitchFamily="18" charset="-78"/>
                        </a:rPr>
                        <a:t>كومودور</a:t>
                      </a:r>
                      <a:endParaRPr lang="en-US" sz="2000" b="1" dirty="0">
                        <a:latin typeface="Traditional Arabic" pitchFamily="18" charset="-78"/>
                        <a:ea typeface="Times New Roman"/>
                        <a:cs typeface="Traditional Arabic" pitchFamily="18" charset="-78"/>
                      </a:endParaRPr>
                    </a:p>
                  </a:txBody>
                  <a:tcPr marL="59567" marR="59567" marT="0" marB="0">
                    <a:solidFill>
                      <a:schemeClr val="accent3"/>
                    </a:solidFill>
                  </a:tcPr>
                </a:tc>
              </a:tr>
              <a:tr h="708797">
                <a:tc>
                  <a:txBody>
                    <a:bodyPr/>
                    <a:lstStyle/>
                    <a:p>
                      <a:pPr marL="457200" algn="ctr" rtl="1">
                        <a:lnSpc>
                          <a:spcPct val="150000"/>
                        </a:lnSpc>
                        <a:spcBef>
                          <a:spcPts val="300"/>
                        </a:spcBef>
                        <a:spcAft>
                          <a:spcPts val="0"/>
                        </a:spcAft>
                      </a:pPr>
                      <a:r>
                        <a:rPr lang="ar-SA" sz="2000" dirty="0">
                          <a:latin typeface="Traditional Arabic" pitchFamily="18" charset="-78"/>
                          <a:cs typeface="Traditional Arabic" pitchFamily="18" charset="-78"/>
                        </a:rPr>
                        <a:t>البُعد عن كوكب شبيه بالشمس</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50000"/>
                        </a:lnSpc>
                        <a:spcBef>
                          <a:spcPts val="300"/>
                        </a:spcBef>
                        <a:spcAft>
                          <a:spcPts val="0"/>
                        </a:spcAft>
                      </a:pPr>
                      <a:r>
                        <a:rPr kumimoji="0" lang="he-IL" sz="1800" kern="1200" dirty="0" smtClean="0">
                          <a:solidFill>
                            <a:schemeClr val="dk1"/>
                          </a:solidFill>
                          <a:latin typeface="Traditional Arabic" pitchFamily="18" charset="-78"/>
                          <a:ea typeface="+mn-ea"/>
                          <a:cs typeface="+mn-cs"/>
                        </a:rPr>
                        <a:t>148,640,000 </a:t>
                      </a:r>
                      <a:r>
                        <a:rPr kumimoji="0" lang="ar-SA" sz="1800" kern="1200" dirty="0" smtClean="0">
                          <a:solidFill>
                            <a:schemeClr val="dk1"/>
                          </a:solidFill>
                          <a:latin typeface="Traditional Arabic" pitchFamily="18" charset="-78"/>
                          <a:ea typeface="+mn-ea"/>
                          <a:cs typeface="Traditional Arabic" pitchFamily="18" charset="-78"/>
                        </a:rPr>
                        <a:t>كم</a:t>
                      </a:r>
                      <a:endParaRPr lang="he-IL" sz="2000" dirty="0">
                        <a:latin typeface="Traditional Arabic" pitchFamily="18" charset="-78"/>
                        <a:ea typeface="Times New Roman"/>
                        <a:cs typeface="David"/>
                      </a:endParaRPr>
                    </a:p>
                  </a:txBody>
                  <a:tcPr marL="59567" marR="59567" marT="0" marB="0"/>
                </a:tc>
                <a:tc>
                  <a:txBody>
                    <a:bodyPr/>
                    <a:lstStyle/>
                    <a:p>
                      <a:pPr marL="457200" algn="ctr" rtl="1">
                        <a:lnSpc>
                          <a:spcPct val="150000"/>
                        </a:lnSpc>
                        <a:spcBef>
                          <a:spcPts val="300"/>
                        </a:spcBef>
                        <a:spcAft>
                          <a:spcPts val="0"/>
                        </a:spcAft>
                      </a:pPr>
                      <a:r>
                        <a:rPr lang="he-IL" sz="2000">
                          <a:latin typeface="Traditional Arabic" pitchFamily="18" charset="-78"/>
                        </a:rPr>
                        <a:t>902,546,000</a:t>
                      </a:r>
                      <a:endParaRPr lang="en-US" sz="2000">
                        <a:latin typeface="Traditional Arabic" pitchFamily="18" charset="-78"/>
                        <a:ea typeface="Times New Roman"/>
                        <a:cs typeface="Traditional Arabic" pitchFamily="18" charset="-78"/>
                      </a:endParaRPr>
                    </a:p>
                  </a:txBody>
                  <a:tcPr marL="59567" marR="59567" marT="0" marB="0"/>
                </a:tc>
              </a:tr>
              <a:tr h="1134076">
                <a:tc>
                  <a:txBody>
                    <a:bodyPr/>
                    <a:lstStyle/>
                    <a:p>
                      <a:pPr marL="457200" algn="ctr" rtl="1">
                        <a:lnSpc>
                          <a:spcPct val="150000"/>
                        </a:lnSpc>
                        <a:spcBef>
                          <a:spcPts val="600"/>
                        </a:spcBef>
                        <a:spcAft>
                          <a:spcPts val="0"/>
                        </a:spcAft>
                      </a:pPr>
                      <a:r>
                        <a:rPr lang="ar-SA" sz="2000" dirty="0">
                          <a:latin typeface="Traditional Arabic" pitchFamily="18" charset="-78"/>
                          <a:cs typeface="Traditional Arabic" pitchFamily="18" charset="-78"/>
                        </a:rPr>
                        <a:t>تركيبة الغلاف </a:t>
                      </a:r>
                      <a:r>
                        <a:rPr lang="ar-JO" sz="2000" dirty="0">
                          <a:latin typeface="Traditional Arabic" pitchFamily="18" charset="-78"/>
                          <a:cs typeface="Traditional Arabic" pitchFamily="18" charset="-78"/>
                        </a:rPr>
                        <a:t>الجوّي</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20% </a:t>
                      </a:r>
                      <a:r>
                        <a:rPr lang="ar-SA" sz="2000" dirty="0">
                          <a:latin typeface="Traditional Arabic" pitchFamily="18" charset="-78"/>
                          <a:cs typeface="Traditional Arabic" pitchFamily="18" charset="-78"/>
                        </a:rPr>
                        <a:t>أوكسجين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80% </a:t>
                      </a:r>
                      <a:r>
                        <a:rPr lang="ar-SA" sz="2000" dirty="0">
                          <a:latin typeface="Traditional Arabic" pitchFamily="18" charset="-78"/>
                          <a:cs typeface="Traditional Arabic" pitchFamily="18" charset="-78"/>
                        </a:rPr>
                        <a:t>نيتروجين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0.037% </a:t>
                      </a:r>
                      <a:r>
                        <a:rPr lang="ar-SA" sz="2000" dirty="0">
                          <a:latin typeface="Traditional Arabic" pitchFamily="18" charset="-78"/>
                          <a:cs typeface="Traditional Arabic" pitchFamily="18" charset="-78"/>
                        </a:rPr>
                        <a:t>ثاني أكسيد الكربون</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5% </a:t>
                      </a:r>
                      <a:r>
                        <a:rPr lang="ar-SA" sz="2000" dirty="0">
                          <a:latin typeface="Traditional Arabic" pitchFamily="18" charset="-78"/>
                          <a:cs typeface="Traditional Arabic" pitchFamily="18" charset="-78"/>
                        </a:rPr>
                        <a:t>أوكسجين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5% </a:t>
                      </a:r>
                      <a:r>
                        <a:rPr lang="ar-SA" sz="2000" dirty="0">
                          <a:latin typeface="Traditional Arabic" pitchFamily="18" charset="-78"/>
                          <a:cs typeface="Traditional Arabic" pitchFamily="18" charset="-78"/>
                        </a:rPr>
                        <a:t>نيتروجين</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 </a:t>
                      </a:r>
                      <a:r>
                        <a:rPr lang="he-IL" sz="2000" dirty="0">
                          <a:latin typeface="Traditional Arabic" pitchFamily="18" charset="-78"/>
                        </a:rPr>
                        <a:t>90% </a:t>
                      </a:r>
                      <a:r>
                        <a:rPr lang="ar-SA" sz="2000" dirty="0">
                          <a:latin typeface="Traditional Arabic" pitchFamily="18" charset="-78"/>
                          <a:cs typeface="Traditional Arabic" pitchFamily="18" charset="-78"/>
                        </a:rPr>
                        <a:t>ثاني أكسيد الكربون</a:t>
                      </a:r>
                      <a:endParaRPr lang="en-US" sz="2000" dirty="0">
                        <a:latin typeface="Traditional Arabic" pitchFamily="18" charset="-78"/>
                        <a:ea typeface="Times New Roman"/>
                        <a:cs typeface="Traditional Arabic" pitchFamily="18" charset="-78"/>
                      </a:endParaRPr>
                    </a:p>
                  </a:txBody>
                  <a:tcPr marL="59567" marR="59567" marT="0" marB="0"/>
                </a:tc>
              </a:tr>
              <a:tr h="936845">
                <a:tc>
                  <a:txBody>
                    <a:bodyPr/>
                    <a:lstStyle/>
                    <a:p>
                      <a:pPr marL="457200" algn="ctr" rtl="1">
                        <a:lnSpc>
                          <a:spcPct val="150000"/>
                        </a:lnSpc>
                        <a:spcBef>
                          <a:spcPts val="300"/>
                        </a:spcBef>
                        <a:spcAft>
                          <a:spcPts val="0"/>
                        </a:spcAft>
                      </a:pPr>
                      <a:r>
                        <a:rPr lang="ar-SA" sz="2000">
                          <a:latin typeface="Traditional Arabic" pitchFamily="18" charset="-78"/>
                          <a:cs typeface="Traditional Arabic" pitchFamily="18" charset="-78"/>
                        </a:rPr>
                        <a:t>تواجد طبقة أوزون</a:t>
                      </a:r>
                      <a:endParaRPr lang="en-US" sz="200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توجد</a:t>
                      </a:r>
                      <a:endParaRPr lang="en-US" sz="2000" dirty="0">
                        <a:latin typeface="Traditional Arabic" pitchFamily="18" charset="-78"/>
                        <a:cs typeface="Traditional Arabic" pitchFamily="18" charset="-78"/>
                      </a:endParaRPr>
                    </a:p>
                    <a:p>
                      <a:pPr marL="457200" algn="ctr" rtl="1">
                        <a:lnSpc>
                          <a:spcPct val="115000"/>
                        </a:lnSpc>
                        <a:spcAft>
                          <a:spcPts val="0"/>
                        </a:spcAft>
                      </a:pPr>
                      <a:r>
                        <a:rPr lang="ar-SA" sz="2000" dirty="0">
                          <a:latin typeface="Traditional Arabic" pitchFamily="18" charset="-78"/>
                          <a:cs typeface="Traditional Arabic" pitchFamily="18" charset="-78"/>
                        </a:rPr>
                        <a:t>حوالي</a:t>
                      </a:r>
                      <a:r>
                        <a:rPr lang="he-IL" sz="2000" dirty="0">
                          <a:latin typeface="Traditional Arabic" pitchFamily="18" charset="-78"/>
                        </a:rPr>
                        <a:t> 80% </a:t>
                      </a:r>
                      <a:r>
                        <a:rPr lang="ar-SA" sz="2000" dirty="0">
                          <a:latin typeface="Traditional Arabic" pitchFamily="18" charset="-78"/>
                          <a:cs typeface="Traditional Arabic" pitchFamily="18" charset="-78"/>
                        </a:rPr>
                        <a:t>نيتروجين</a:t>
                      </a:r>
                      <a:endParaRPr lang="en-US" sz="2000" dirty="0">
                        <a:latin typeface="Traditional Arabic" pitchFamily="18" charset="-78"/>
                        <a:cs typeface="Traditional Arabic" pitchFamily="18" charset="-78"/>
                      </a:endParaRPr>
                    </a:p>
                    <a:p>
                      <a:pPr marL="457200" algn="ctr" rtl="1">
                        <a:lnSpc>
                          <a:spcPct val="150000"/>
                        </a:lnSpc>
                        <a:spcBef>
                          <a:spcPts val="300"/>
                        </a:spcBef>
                        <a:spcAft>
                          <a:spcPts val="0"/>
                        </a:spcAft>
                      </a:pPr>
                      <a:r>
                        <a:rPr lang="ar-SA" sz="2000" dirty="0">
                          <a:latin typeface="Traditional Arabic" pitchFamily="18" charset="-78"/>
                          <a:cs typeface="Traditional Arabic" pitchFamily="18" charset="-78"/>
                        </a:rPr>
                        <a:t>حوالي</a:t>
                      </a:r>
                      <a:r>
                        <a:rPr lang="he-IL" sz="2000" dirty="0">
                          <a:latin typeface="Traditional Arabic" pitchFamily="18" charset="-78"/>
                        </a:rPr>
                        <a:t> 0.037% </a:t>
                      </a:r>
                      <a:r>
                        <a:rPr lang="ar-SA" sz="2000" dirty="0">
                          <a:latin typeface="Traditional Arabic" pitchFamily="18" charset="-78"/>
                          <a:cs typeface="Traditional Arabic" pitchFamily="18" charset="-78"/>
                        </a:rPr>
                        <a:t>ثاني أكسيد الكربون</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algn="ctr" rtl="1">
                        <a:lnSpc>
                          <a:spcPct val="115000"/>
                        </a:lnSpc>
                        <a:spcAft>
                          <a:spcPts val="1000"/>
                        </a:spcAft>
                      </a:pPr>
                      <a:r>
                        <a:rPr lang="ar-SA" sz="2000" dirty="0">
                          <a:latin typeface="Traditional Arabic" pitchFamily="18" charset="-78"/>
                          <a:cs typeface="Traditional Arabic" pitchFamily="18" charset="-78"/>
                        </a:rPr>
                        <a:t>لا توجد</a:t>
                      </a:r>
                      <a:endParaRPr lang="en-US" sz="2000" dirty="0">
                        <a:latin typeface="Traditional Arabic" pitchFamily="18" charset="-78"/>
                        <a:ea typeface="Times New Roman"/>
                        <a:cs typeface="Traditional Arabic" pitchFamily="18" charset="-78"/>
                      </a:endParaRPr>
                    </a:p>
                  </a:txBody>
                  <a:tcPr marL="59567" marR="59567" marT="0" marB="0"/>
                </a:tc>
              </a:tr>
              <a:tr h="338990">
                <a:tc>
                  <a:txBody>
                    <a:bodyPr/>
                    <a:lstStyle/>
                    <a:p>
                      <a:pPr marL="457200" algn="ctr" rtl="1">
                        <a:lnSpc>
                          <a:spcPct val="150000"/>
                        </a:lnSpc>
                        <a:spcBef>
                          <a:spcPts val="300"/>
                        </a:spcBef>
                        <a:spcAft>
                          <a:spcPts val="0"/>
                        </a:spcAft>
                      </a:pPr>
                      <a:r>
                        <a:rPr lang="ar-SA" sz="2000" dirty="0">
                          <a:latin typeface="Traditional Arabic" pitchFamily="18" charset="-78"/>
                          <a:cs typeface="Traditional Arabic" pitchFamily="18" charset="-78"/>
                        </a:rPr>
                        <a:t>غيوم</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ar-SA" sz="2000" dirty="0">
                          <a:latin typeface="Traditional Arabic" pitchFamily="18" charset="-78"/>
                          <a:cs typeface="Traditional Arabic" pitchFamily="18" charset="-78"/>
                        </a:rPr>
                        <a:t>توجد</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algn="ctr" rtl="1">
                        <a:lnSpc>
                          <a:spcPct val="115000"/>
                        </a:lnSpc>
                        <a:spcAft>
                          <a:spcPts val="1000"/>
                        </a:spcAft>
                      </a:pPr>
                      <a:r>
                        <a:rPr lang="ar-SA" sz="2000" dirty="0">
                          <a:latin typeface="Traditional Arabic" pitchFamily="18" charset="-78"/>
                          <a:cs typeface="Traditional Arabic" pitchFamily="18" charset="-78"/>
                        </a:rPr>
                        <a:t>لا توجد</a:t>
                      </a:r>
                      <a:endParaRPr lang="en-US" sz="2000" dirty="0">
                        <a:latin typeface="Traditional Arabic" pitchFamily="18" charset="-78"/>
                        <a:ea typeface="Times New Roman"/>
                        <a:cs typeface="Traditional Arabic" pitchFamily="18" charset="-78"/>
                      </a:endParaRPr>
                    </a:p>
                  </a:txBody>
                  <a:tcPr marL="59567" marR="59567" marT="0" marB="0"/>
                </a:tc>
              </a:tr>
              <a:tr h="708797">
                <a:tc>
                  <a:txBody>
                    <a:bodyPr/>
                    <a:lstStyle/>
                    <a:p>
                      <a:pPr marL="457200" algn="ctr" rtl="1">
                        <a:lnSpc>
                          <a:spcPct val="150000"/>
                        </a:lnSpc>
                        <a:spcBef>
                          <a:spcPts val="300"/>
                        </a:spcBef>
                        <a:spcAft>
                          <a:spcPts val="0"/>
                        </a:spcAft>
                      </a:pPr>
                      <a:r>
                        <a:rPr lang="ar-SA" sz="2000" dirty="0" smtClean="0">
                          <a:latin typeface="Traditional Arabic" pitchFamily="18" charset="-78"/>
                          <a:cs typeface="Traditional Arabic" pitchFamily="18" charset="-78"/>
                        </a:rPr>
                        <a:t>مدة </a:t>
                      </a:r>
                      <a:r>
                        <a:rPr lang="ar-SA" sz="2000" dirty="0">
                          <a:latin typeface="Traditional Arabic" pitchFamily="18" charset="-78"/>
                          <a:cs typeface="Traditional Arabic" pitchFamily="18" charset="-78"/>
                        </a:rPr>
                        <a:t>الدوران حول المحور</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a:latin typeface="Traditional Arabic" pitchFamily="18" charset="-78"/>
                        </a:rPr>
                        <a:t>24 </a:t>
                      </a:r>
                      <a:r>
                        <a:rPr lang="ar-SA" sz="2000">
                          <a:latin typeface="Traditional Arabic" pitchFamily="18" charset="-78"/>
                          <a:cs typeface="Traditional Arabic" pitchFamily="18" charset="-78"/>
                        </a:rPr>
                        <a:t>ساعة</a:t>
                      </a:r>
                      <a:endParaRPr lang="en-US" sz="200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dirty="0">
                          <a:latin typeface="Traditional Arabic" pitchFamily="18" charset="-78"/>
                        </a:rPr>
                        <a:t>48 </a:t>
                      </a:r>
                      <a:r>
                        <a:rPr lang="ar-SA" sz="2000" dirty="0">
                          <a:latin typeface="Traditional Arabic" pitchFamily="18" charset="-78"/>
                          <a:cs typeface="Traditional Arabic" pitchFamily="18" charset="-78"/>
                        </a:rPr>
                        <a:t>ساعة</a:t>
                      </a:r>
                      <a:endParaRPr lang="en-US" sz="2000" dirty="0">
                        <a:latin typeface="Traditional Arabic" pitchFamily="18" charset="-78"/>
                        <a:ea typeface="Times New Roman"/>
                        <a:cs typeface="Traditional Arabic" pitchFamily="18" charset="-78"/>
                      </a:endParaRPr>
                    </a:p>
                  </a:txBody>
                  <a:tcPr marL="59567" marR="59567" marT="0" marB="0"/>
                </a:tc>
              </a:tr>
              <a:tr h="708797">
                <a:tc>
                  <a:txBody>
                    <a:bodyPr/>
                    <a:lstStyle/>
                    <a:p>
                      <a:pPr marL="457200" algn="ctr" rtl="1">
                        <a:lnSpc>
                          <a:spcPct val="150000"/>
                        </a:lnSpc>
                        <a:spcBef>
                          <a:spcPts val="300"/>
                        </a:spcBef>
                        <a:spcAft>
                          <a:spcPts val="0"/>
                        </a:spcAft>
                      </a:pPr>
                      <a:r>
                        <a:rPr lang="ar-SA" sz="2000" dirty="0" smtClean="0">
                          <a:latin typeface="Traditional Arabic" pitchFamily="18" charset="-78"/>
                          <a:cs typeface="Traditional Arabic" pitchFamily="18" charset="-78"/>
                        </a:rPr>
                        <a:t>مدة </a:t>
                      </a:r>
                      <a:r>
                        <a:rPr lang="ar-SA" sz="2000" dirty="0">
                          <a:latin typeface="Traditional Arabic" pitchFamily="18" charset="-78"/>
                          <a:cs typeface="Traditional Arabic" pitchFamily="18" charset="-78"/>
                        </a:rPr>
                        <a:t>الدوران حول الشمس</a:t>
                      </a:r>
                      <a:endParaRPr lang="en-US" sz="2000" dirty="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a:latin typeface="Traditional Arabic" pitchFamily="18" charset="-78"/>
                        </a:rPr>
                        <a:t>365.5 </a:t>
                      </a:r>
                      <a:r>
                        <a:rPr lang="ar-SA" sz="2000">
                          <a:latin typeface="Traditional Arabic" pitchFamily="18" charset="-78"/>
                          <a:cs typeface="Traditional Arabic" pitchFamily="18" charset="-78"/>
                        </a:rPr>
                        <a:t>يوم</a:t>
                      </a:r>
                      <a:endParaRPr lang="en-US" sz="2000">
                        <a:latin typeface="Traditional Arabic" pitchFamily="18" charset="-78"/>
                        <a:ea typeface="Times New Roman"/>
                        <a:cs typeface="Traditional Arabic" pitchFamily="18" charset="-78"/>
                      </a:endParaRPr>
                    </a:p>
                  </a:txBody>
                  <a:tcPr marL="59567" marR="59567" marT="0" marB="0"/>
                </a:tc>
                <a:tc>
                  <a:txBody>
                    <a:bodyPr/>
                    <a:lstStyle/>
                    <a:p>
                      <a:pPr marL="457200" algn="ctr" rtl="1">
                        <a:lnSpc>
                          <a:spcPct val="115000"/>
                        </a:lnSpc>
                        <a:spcBef>
                          <a:spcPts val="200"/>
                        </a:spcBef>
                        <a:spcAft>
                          <a:spcPts val="0"/>
                        </a:spcAft>
                      </a:pPr>
                      <a:r>
                        <a:rPr lang="he-IL" sz="2000" dirty="0">
                          <a:latin typeface="Traditional Arabic" pitchFamily="18" charset="-78"/>
                        </a:rPr>
                        <a:t>200 </a:t>
                      </a:r>
                      <a:r>
                        <a:rPr lang="ar-SA" sz="2000" dirty="0">
                          <a:latin typeface="Traditional Arabic" pitchFamily="18" charset="-78"/>
                          <a:cs typeface="Traditional Arabic" pitchFamily="18" charset="-78"/>
                        </a:rPr>
                        <a:t>يوم</a:t>
                      </a:r>
                      <a:endParaRPr lang="en-US" sz="2000" dirty="0">
                        <a:latin typeface="Traditional Arabic" pitchFamily="18" charset="-78"/>
                        <a:ea typeface="Times New Roman"/>
                        <a:cs typeface="Traditional Arabic" pitchFamily="18" charset="-78"/>
                      </a:endParaRPr>
                    </a:p>
                  </a:txBody>
                  <a:tcPr marL="59567" marR="59567" marT="0" marB="0"/>
                </a:tc>
              </a:tr>
            </a:tbl>
          </a:graphicData>
        </a:graphic>
      </p:graphicFrame>
      <p:sp>
        <p:nvSpPr>
          <p:cNvPr id="3"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21</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wheel spokes="2"/>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323528" y="476672"/>
            <a:ext cx="8280325" cy="5786199"/>
          </a:xfrm>
          <a:prstGeom prst="rect">
            <a:avLst/>
          </a:prstGeom>
          <a:solidFill>
            <a:schemeClr val="accent1">
              <a:lumMod val="20000"/>
              <a:lumOff val="8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مهمة </a:t>
            </a:r>
            <a:r>
              <a:rPr lang="ar-AE" sz="5400" b="1" spc="50" dirty="0" err="1"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بيتية</a:t>
            </a: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 العمل بأزواج</a:t>
            </a:r>
          </a:p>
          <a:p>
            <a:pPr algn="ct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r>
              <a:rPr lang="ar-AE" sz="54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hlinkClick r:id="rId2" action="ppaction://hlinkfile"/>
              </a:rPr>
              <a:t>*اضغط هنا للانتقال إلى ملف المهمة التعليمية.</a:t>
            </a:r>
            <a:endParaRPr lang="ar-AE" sz="54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endParaRPr>
          </a:p>
          <a:p>
            <a:pPr algn="ctr"/>
            <a:endParaRPr lang="ar-AE" sz="54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endParaRPr>
          </a:p>
          <a:p>
            <a:pPr algn="ctr"/>
            <a:r>
              <a:rPr lang="ar-AE" sz="44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hlinkClick r:id="rId3"/>
              </a:rPr>
              <a:t>*اضغط هنا للدخول إلى موقع آفاق</a:t>
            </a:r>
            <a:endParaRPr lang="ar-AE" sz="44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endParaRPr>
          </a:p>
          <a:p>
            <a:pPr algn="ctr"/>
            <a:r>
              <a:rPr lang="ar-AE"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rPr>
              <a:t>كلمة المستخدم:</a:t>
            </a:r>
            <a:r>
              <a:rPr lang="en-US"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rPr>
              <a:t>qsm_s3</a:t>
            </a:r>
            <a:endParaRPr lang="ar-AE"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endParaRPr>
          </a:p>
          <a:p>
            <a:pPr algn="ctr"/>
            <a:r>
              <a:rPr lang="ar-AE"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rPr>
              <a:t>كلمة السر:</a:t>
            </a:r>
            <a:r>
              <a:rPr lang="en-US"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rPr>
              <a:t>qsm_s3</a:t>
            </a:r>
            <a:endParaRPr lang="ar-SA" sz="2800" b="1" dirty="0" smtClean="0">
              <a:ln w="10541" cmpd="sng">
                <a:solidFill>
                  <a:srgbClr val="7D7D7D">
                    <a:tint val="100000"/>
                    <a:shade val="100000"/>
                    <a:satMod val="110000"/>
                  </a:srgbClr>
                </a:solidFill>
                <a:prstDash val="solid"/>
              </a:ln>
              <a:latin typeface="Traditional Arabic" pitchFamily="18" charset="-78"/>
              <a:cs typeface="Traditional Arabic" pitchFamily="18" charset="-78"/>
            </a:endParaRPr>
          </a:p>
        </p:txBody>
      </p:sp>
      <p:sp>
        <p:nvSpPr>
          <p:cNvPr id="3"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22</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323528" y="332656"/>
            <a:ext cx="8208912" cy="6264696"/>
          </a:xfrm>
          <a:prstGeom prst="roundRect">
            <a:avLst/>
          </a:prstGeom>
        </p:spPr>
        <p:style>
          <a:lnRef idx="2">
            <a:schemeClr val="accent3"/>
          </a:lnRef>
          <a:fillRef idx="1">
            <a:schemeClr val="lt1"/>
          </a:fillRef>
          <a:effectRef idx="0">
            <a:schemeClr val="accent3"/>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ar-AE" sz="3200" u="sng" spc="50" dirty="0" smtClean="0">
                <a:ln w="11430"/>
                <a:solidFill>
                  <a:sysClr val="windowText" lastClr="000000"/>
                </a:solidFill>
                <a:latin typeface="Traditional Arabic" pitchFamily="18" charset="-78"/>
                <a:cs typeface="Traditional Arabic" pitchFamily="18" charset="-78"/>
              </a:rPr>
              <a:t>لتنفيذ المهمة عليكم الدخول إلى </a:t>
            </a:r>
            <a:r>
              <a:rPr lang="ar-AE" sz="3200" u="sng" spc="50" dirty="0" smtClean="0">
                <a:ln w="11430"/>
                <a:solidFill>
                  <a:sysClr val="windowText" lastClr="000000"/>
                </a:solidFill>
                <a:latin typeface="Traditional Arabic" pitchFamily="18" charset="-78"/>
                <a:cs typeface="Traditional Arabic" pitchFamily="18" charset="-78"/>
                <a:hlinkClick r:id="rId2"/>
              </a:rPr>
              <a:t>موقع آفاق في العلوم والتكنولوجيا</a:t>
            </a:r>
            <a:r>
              <a:rPr lang="ar-AE" sz="3200" spc="50" dirty="0" smtClean="0">
                <a:ln w="11430"/>
                <a:solidFill>
                  <a:sysClr val="windowText" lastClr="000000"/>
                </a:solidFill>
                <a:latin typeface="Traditional Arabic" pitchFamily="18" charset="-78"/>
                <a:cs typeface="Traditional Arabic" pitchFamily="18" charset="-78"/>
              </a:rPr>
              <a:t>.</a:t>
            </a:r>
          </a:p>
          <a:p>
            <a:pPr>
              <a:lnSpc>
                <a:spcPct val="150000"/>
              </a:lnSpc>
            </a:pPr>
            <a:r>
              <a:rPr lang="ar-AE" sz="3200" b="1" spc="50" dirty="0" err="1" smtClean="0">
                <a:ln w="11430"/>
                <a:solidFill>
                  <a:sysClr val="windowText" lastClr="000000"/>
                </a:solidFill>
                <a:latin typeface="Traditional Arabic" pitchFamily="18" charset="-78"/>
                <a:cs typeface="Traditional Arabic" pitchFamily="18" charset="-78"/>
              </a:rPr>
              <a:t>أ.</a:t>
            </a:r>
            <a:r>
              <a:rPr lang="ar-AE" sz="3200" b="1" spc="50" dirty="0" smtClean="0">
                <a:ln w="11430"/>
                <a:solidFill>
                  <a:sysClr val="windowText" lastClr="000000"/>
                </a:solidFill>
                <a:latin typeface="Traditional Arabic" pitchFamily="18" charset="-78"/>
                <a:cs typeface="Traditional Arabic" pitchFamily="18" charset="-78"/>
              </a:rPr>
              <a:t> </a:t>
            </a:r>
            <a:r>
              <a:rPr lang="ar-AE" sz="3200" spc="50" dirty="0" smtClean="0">
                <a:ln w="11430"/>
                <a:solidFill>
                  <a:sysClr val="windowText" lastClr="000000"/>
                </a:solidFill>
                <a:latin typeface="Traditional Arabic" pitchFamily="18" charset="-78"/>
                <a:cs typeface="Traditional Arabic" pitchFamily="18" charset="-78"/>
              </a:rPr>
              <a:t>توجهوا إلى مضمون </a:t>
            </a:r>
            <a:r>
              <a:rPr lang="ar-AE" sz="3200" b="1" spc="50" dirty="0" smtClean="0">
                <a:ln w="11430"/>
                <a:solidFill>
                  <a:sysClr val="windowText" lastClr="000000"/>
                </a:solidFill>
                <a:latin typeface="Traditional Arabic" pitchFamily="18" charset="-78"/>
                <a:cs typeface="Traditional Arabic" pitchFamily="18" charset="-78"/>
              </a:rPr>
              <a:t>البيئة وجودة البيئة </a:t>
            </a:r>
            <a:r>
              <a:rPr lang="ar-AE" sz="3200" spc="50" dirty="0" smtClean="0">
                <a:ln w="11430"/>
                <a:solidFill>
                  <a:sysClr val="windowText" lastClr="000000"/>
                </a:solidFill>
                <a:latin typeface="Traditional Arabic" pitchFamily="18" charset="-78"/>
                <a:cs typeface="Traditional Arabic" pitchFamily="18" charset="-78"/>
              </a:rPr>
              <a:t>ثم اختاروا موضوع </a:t>
            </a:r>
            <a:r>
              <a:rPr lang="ar-AE" sz="3200" b="1" spc="50" dirty="0" smtClean="0">
                <a:ln w="11430"/>
                <a:solidFill>
                  <a:sysClr val="windowText" lastClr="000000"/>
                </a:solidFill>
                <a:latin typeface="Traditional Arabic" pitchFamily="18" charset="-78"/>
                <a:cs typeface="Traditional Arabic" pitchFamily="18" charset="-78"/>
              </a:rPr>
              <a:t>بيئات حياتية.</a:t>
            </a:r>
          </a:p>
          <a:p>
            <a:pPr>
              <a:lnSpc>
                <a:spcPct val="150000"/>
              </a:lnSpc>
            </a:pPr>
            <a:r>
              <a:rPr lang="ar-AE" sz="3200" b="1" spc="50" dirty="0" err="1" smtClean="0">
                <a:ln w="11430"/>
                <a:solidFill>
                  <a:sysClr val="windowText" lastClr="000000"/>
                </a:solidFill>
                <a:latin typeface="Traditional Arabic" pitchFamily="18" charset="-78"/>
                <a:cs typeface="Traditional Arabic" pitchFamily="18" charset="-78"/>
              </a:rPr>
              <a:t>ب.</a:t>
            </a:r>
            <a:r>
              <a:rPr lang="ar-AE" sz="3200" b="1" spc="50" dirty="0" smtClean="0">
                <a:ln w="11430"/>
                <a:solidFill>
                  <a:sysClr val="windowText" lastClr="000000"/>
                </a:solidFill>
                <a:latin typeface="Traditional Arabic" pitchFamily="18" charset="-78"/>
                <a:cs typeface="Traditional Arabic" pitchFamily="18" charset="-78"/>
              </a:rPr>
              <a:t> </a:t>
            </a:r>
            <a:r>
              <a:rPr lang="ar-AE" sz="3200" spc="50" dirty="0" smtClean="0">
                <a:ln w="11430"/>
                <a:solidFill>
                  <a:sysClr val="windowText" lastClr="000000"/>
                </a:solidFill>
                <a:latin typeface="Traditional Arabic" pitchFamily="18" charset="-78"/>
                <a:cs typeface="Traditional Arabic" pitchFamily="18" charset="-78"/>
              </a:rPr>
              <a:t>اختاروا البيئة الحياتية التي تجرون المهمة عليها.</a:t>
            </a:r>
          </a:p>
          <a:p>
            <a:pPr>
              <a:lnSpc>
                <a:spcPct val="150000"/>
              </a:lnSpc>
            </a:pPr>
            <a:r>
              <a:rPr lang="ar-AE" sz="3200" b="1" spc="50" dirty="0" err="1" smtClean="0">
                <a:ln w="11430"/>
                <a:solidFill>
                  <a:sysClr val="windowText" lastClr="000000"/>
                </a:solidFill>
                <a:latin typeface="Traditional Arabic" pitchFamily="18" charset="-78"/>
                <a:cs typeface="Traditional Arabic" pitchFamily="18" charset="-78"/>
              </a:rPr>
              <a:t>ج.</a:t>
            </a:r>
            <a:r>
              <a:rPr lang="ar-AE" sz="3200" b="1" spc="50" dirty="0" smtClean="0">
                <a:ln w="11430"/>
                <a:solidFill>
                  <a:sysClr val="windowText" lastClr="000000"/>
                </a:solidFill>
                <a:latin typeface="Traditional Arabic" pitchFamily="18" charset="-78"/>
                <a:cs typeface="Traditional Arabic" pitchFamily="18" charset="-78"/>
              </a:rPr>
              <a:t> استعينوا بمعلومات، بصور، بفعاليات تتعلق بالبيئة الحياتية التي تجرون المهمة عليها.</a:t>
            </a:r>
          </a:p>
          <a:p>
            <a:pPr>
              <a:lnSpc>
                <a:spcPct val="150000"/>
              </a:lnSpc>
            </a:pPr>
            <a:r>
              <a:rPr lang="ar-AE" sz="3200" b="1" spc="50" dirty="0" smtClean="0">
                <a:ln w="11430"/>
                <a:solidFill>
                  <a:sysClr val="windowText" lastClr="000000"/>
                </a:solidFill>
                <a:latin typeface="Traditional Arabic" pitchFamily="18" charset="-78"/>
                <a:cs typeface="Traditional Arabic" pitchFamily="18" charset="-78"/>
              </a:rPr>
              <a:t>د.</a:t>
            </a:r>
            <a:r>
              <a:rPr lang="ar-AE" sz="3200" spc="50" dirty="0" smtClean="0">
                <a:ln w="11430"/>
                <a:solidFill>
                  <a:sysClr val="windowText" lastClr="000000"/>
                </a:solidFill>
                <a:latin typeface="Traditional Arabic" pitchFamily="18" charset="-78"/>
                <a:cs typeface="Traditional Arabic" pitchFamily="18" charset="-78"/>
              </a:rPr>
              <a:t>انتقلوا إلى الشريحة التالية لاختيار البيئة </a:t>
            </a:r>
            <a:r>
              <a:rPr lang="ar-AE" sz="3200" spc="50" dirty="0" err="1" smtClean="0">
                <a:ln w="11430"/>
                <a:solidFill>
                  <a:sysClr val="windowText" lastClr="000000"/>
                </a:solidFill>
                <a:latin typeface="Traditional Arabic" pitchFamily="18" charset="-78"/>
                <a:cs typeface="Traditional Arabic" pitchFamily="18" charset="-78"/>
              </a:rPr>
              <a:t>الحياتية........</a:t>
            </a:r>
            <a:endParaRPr lang="ar-AE" sz="3200" spc="50" dirty="0" smtClean="0">
              <a:ln w="11430"/>
              <a:solidFill>
                <a:sysClr val="windowText" lastClr="000000"/>
              </a:solidFill>
              <a:latin typeface="Traditional Arabic" pitchFamily="18" charset="-78"/>
              <a:cs typeface="Traditional Arabic" pitchFamily="18" charset="-78"/>
            </a:endParaRPr>
          </a:p>
          <a:p>
            <a:endParaRPr lang="he-IL" sz="4000" b="1" spc="50" dirty="0">
              <a:ln w="11430"/>
              <a:solidFill>
                <a:sysClr val="windowText" lastClr="000000"/>
              </a:solidFill>
              <a:effectLst>
                <a:outerShdw blurRad="76200" dist="50800" dir="5400000" algn="tl" rotWithShape="0">
                  <a:srgbClr val="000000">
                    <a:alpha val="65000"/>
                  </a:srgbClr>
                </a:outerShdw>
              </a:effectLst>
              <a:latin typeface="Traditional Arabic" pitchFamily="18" charset="-78"/>
            </a:endParaRPr>
          </a:p>
        </p:txBody>
      </p:sp>
      <p:cxnSp>
        <p:nvCxnSpPr>
          <p:cNvPr id="7" name="رابط كسهم مستقيم 6"/>
          <p:cNvCxnSpPr/>
          <p:nvPr/>
        </p:nvCxnSpPr>
        <p:spPr>
          <a:xfrm flipH="1">
            <a:off x="827584" y="5445224"/>
            <a:ext cx="115212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4"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23</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5436096" y="836712"/>
            <a:ext cx="3000396" cy="92869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3600" b="1" dirty="0" err="1" smtClean="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rPr>
              <a:t>الحرش</a:t>
            </a:r>
            <a:endParaRPr lang="en-US" sz="3600" b="1" dirty="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7" name="Rectangle 3"/>
          <p:cNvSpPr/>
          <p:nvPr/>
        </p:nvSpPr>
        <p:spPr>
          <a:xfrm>
            <a:off x="5508104" y="2636912"/>
            <a:ext cx="3000396" cy="92869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3600" b="1" dirty="0" smtClean="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rPr>
              <a:t>حقل البور</a:t>
            </a:r>
            <a:endParaRPr lang="en-US" sz="3600" b="1" dirty="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8" name="Rectangle 10"/>
          <p:cNvSpPr/>
          <p:nvPr/>
        </p:nvSpPr>
        <p:spPr>
          <a:xfrm>
            <a:off x="8244408" y="1124744"/>
            <a:ext cx="423987" cy="429685"/>
          </a:xfrm>
          <a:prstGeom prst="rect">
            <a:avLst/>
          </a:prstGeom>
          <a:solidFill>
            <a:srgbClr val="29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AE" dirty="0" smtClean="0"/>
              <a:t>1</a:t>
            </a:r>
            <a:endParaRPr lang="he-IL" dirty="0"/>
          </a:p>
        </p:txBody>
      </p:sp>
      <p:sp>
        <p:nvSpPr>
          <p:cNvPr id="6" name="Rectangle 10"/>
          <p:cNvSpPr/>
          <p:nvPr/>
        </p:nvSpPr>
        <p:spPr>
          <a:xfrm>
            <a:off x="8388424" y="2924944"/>
            <a:ext cx="423987" cy="429685"/>
          </a:xfrm>
          <a:prstGeom prst="rect">
            <a:avLst/>
          </a:prstGeom>
          <a:solidFill>
            <a:srgbClr val="29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AE" dirty="0" smtClean="0"/>
              <a:t>2</a:t>
            </a:r>
            <a:endParaRPr lang="he-IL" dirty="0"/>
          </a:p>
        </p:txBody>
      </p:sp>
      <p:sp>
        <p:nvSpPr>
          <p:cNvPr id="10"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24</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
        <p:nvSpPr>
          <p:cNvPr id="13" name="Rectangle 3"/>
          <p:cNvSpPr/>
          <p:nvPr/>
        </p:nvSpPr>
        <p:spPr>
          <a:xfrm>
            <a:off x="5508104" y="4437112"/>
            <a:ext cx="3000396" cy="92869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3600" b="1" dirty="0" smtClean="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rPr>
              <a:t>النهر</a:t>
            </a:r>
            <a:endParaRPr lang="en-US" sz="3600" b="1" dirty="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pic>
        <p:nvPicPr>
          <p:cNvPr id="14" name="Picture 4"/>
          <p:cNvPicPr>
            <a:picLocks noChangeAspect="1" noChangeArrowheads="1"/>
          </p:cNvPicPr>
          <p:nvPr/>
        </p:nvPicPr>
        <p:blipFill>
          <a:blip r:embed="rId2" cstate="print"/>
          <a:srcRect l="3571" t="12500" r="1786" b="21875"/>
          <a:stretch>
            <a:fillRect/>
          </a:stretch>
        </p:blipFill>
        <p:spPr bwMode="auto">
          <a:xfrm>
            <a:off x="1187624" y="404664"/>
            <a:ext cx="4104456" cy="1728192"/>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l="5774" t="10633" r="3306" b="22913"/>
          <a:stretch>
            <a:fillRect/>
          </a:stretch>
        </p:blipFill>
        <p:spPr bwMode="auto">
          <a:xfrm>
            <a:off x="1187624" y="2348880"/>
            <a:ext cx="4176464" cy="1656184"/>
          </a:xfrm>
          <a:prstGeom prst="rect">
            <a:avLst/>
          </a:prstGeom>
          <a:noFill/>
          <a:ln w="9525">
            <a:noFill/>
            <a:miter lim="800000"/>
            <a:headEnd/>
            <a:tailEnd/>
          </a:ln>
        </p:spPr>
      </p:pic>
      <p:pic>
        <p:nvPicPr>
          <p:cNvPr id="16" name="Picture 5"/>
          <p:cNvPicPr>
            <a:picLocks noChangeAspect="1" noChangeArrowheads="1"/>
          </p:cNvPicPr>
          <p:nvPr/>
        </p:nvPicPr>
        <p:blipFill>
          <a:blip r:embed="rId4" cstate="print"/>
          <a:srcRect l="3740" t="12532" b="18542"/>
          <a:stretch>
            <a:fillRect/>
          </a:stretch>
        </p:blipFill>
        <p:spPr bwMode="auto">
          <a:xfrm>
            <a:off x="1187624" y="4365104"/>
            <a:ext cx="4325665" cy="1656184"/>
          </a:xfrm>
          <a:prstGeom prst="rect">
            <a:avLst/>
          </a:prstGeom>
          <a:noFill/>
          <a:ln w="9525">
            <a:noFill/>
            <a:miter lim="800000"/>
            <a:headEnd/>
            <a:tailEnd/>
          </a:ln>
        </p:spPr>
      </p:pic>
      <p:sp>
        <p:nvSpPr>
          <p:cNvPr id="17" name="Rectangle 10"/>
          <p:cNvSpPr/>
          <p:nvPr/>
        </p:nvSpPr>
        <p:spPr>
          <a:xfrm>
            <a:off x="8316416" y="4725144"/>
            <a:ext cx="423987" cy="429685"/>
          </a:xfrm>
          <a:prstGeom prst="rect">
            <a:avLst/>
          </a:prstGeom>
          <a:solidFill>
            <a:srgbClr val="29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AE" dirty="0" smtClean="0"/>
              <a:t>3</a:t>
            </a:r>
            <a:endParaRPr lang="he-IL" dirty="0"/>
          </a:p>
        </p:txBody>
      </p:sp>
    </p:spTree>
  </p:cSld>
  <p:clrMapOvr>
    <a:masterClrMapping/>
  </p:clrMapOvr>
  <p:transition spd="med">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10625" r="1786" b="22966"/>
          <a:stretch>
            <a:fillRect/>
          </a:stretch>
        </p:blipFill>
        <p:spPr bwMode="auto">
          <a:xfrm>
            <a:off x="755576" y="764704"/>
            <a:ext cx="4248472" cy="2088232"/>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l="779" t="9035" r="2041" b="23931"/>
          <a:stretch>
            <a:fillRect/>
          </a:stretch>
        </p:blipFill>
        <p:spPr bwMode="auto">
          <a:xfrm>
            <a:off x="827584" y="3573016"/>
            <a:ext cx="4320480" cy="2232248"/>
          </a:xfrm>
          <a:prstGeom prst="rect">
            <a:avLst/>
          </a:prstGeom>
          <a:noFill/>
          <a:ln w="9525">
            <a:noFill/>
            <a:miter lim="800000"/>
            <a:headEnd/>
            <a:tailEnd/>
          </a:ln>
        </p:spPr>
      </p:pic>
      <p:sp>
        <p:nvSpPr>
          <p:cNvPr id="9" name="Rectangle 3"/>
          <p:cNvSpPr/>
          <p:nvPr/>
        </p:nvSpPr>
        <p:spPr>
          <a:xfrm>
            <a:off x="5220072" y="1484784"/>
            <a:ext cx="3000396" cy="92869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3600" b="1" dirty="0" smtClean="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rPr>
              <a:t>شاطئ البحر</a:t>
            </a:r>
          </a:p>
        </p:txBody>
      </p:sp>
      <p:sp>
        <p:nvSpPr>
          <p:cNvPr id="10" name="Rectangle 3"/>
          <p:cNvSpPr/>
          <p:nvPr/>
        </p:nvSpPr>
        <p:spPr>
          <a:xfrm>
            <a:off x="5292080" y="4221088"/>
            <a:ext cx="3000396" cy="928694"/>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3600" b="1" dirty="0" smtClean="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rPr>
              <a:t>الصحراء</a:t>
            </a:r>
            <a:endParaRPr lang="en-US" sz="3600" b="1" dirty="0">
              <a:ln w="11430"/>
              <a:solidFill>
                <a:schemeClr val="accent3">
                  <a:lumMod val="75000"/>
                </a:schemeClr>
              </a:solidFill>
              <a:effectLst>
                <a:outerShdw blurRad="50800" dist="39000" dir="5460000" algn="tl">
                  <a:srgbClr val="000000">
                    <a:alpha val="38000"/>
                  </a:srgbClr>
                </a:outerShdw>
              </a:effectLst>
              <a:latin typeface="Traditional Arabic" pitchFamily="18" charset="-78"/>
              <a:cs typeface="Traditional Arabic" pitchFamily="18" charset="-78"/>
            </a:endParaRPr>
          </a:p>
        </p:txBody>
      </p:sp>
      <p:sp>
        <p:nvSpPr>
          <p:cNvPr id="11" name="Rectangle 10"/>
          <p:cNvSpPr/>
          <p:nvPr/>
        </p:nvSpPr>
        <p:spPr>
          <a:xfrm>
            <a:off x="8028384" y="1772816"/>
            <a:ext cx="423987" cy="429685"/>
          </a:xfrm>
          <a:prstGeom prst="rect">
            <a:avLst/>
          </a:prstGeom>
          <a:solidFill>
            <a:srgbClr val="29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AE" dirty="0" smtClean="0"/>
              <a:t>4</a:t>
            </a:r>
            <a:endParaRPr lang="he-IL" dirty="0"/>
          </a:p>
        </p:txBody>
      </p:sp>
      <p:sp>
        <p:nvSpPr>
          <p:cNvPr id="12" name="Rectangle 10"/>
          <p:cNvSpPr/>
          <p:nvPr/>
        </p:nvSpPr>
        <p:spPr>
          <a:xfrm>
            <a:off x="8172400" y="4509120"/>
            <a:ext cx="423987" cy="429685"/>
          </a:xfrm>
          <a:prstGeom prst="rect">
            <a:avLst/>
          </a:prstGeom>
          <a:solidFill>
            <a:srgbClr val="29904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ar-AE" dirty="0" smtClean="0"/>
              <a:t>5</a:t>
            </a:r>
            <a:endParaRPr lang="he-IL" dirty="0"/>
          </a:p>
        </p:txBody>
      </p:sp>
      <p:sp>
        <p:nvSpPr>
          <p:cNvPr id="8" name="Rectangle 8"/>
          <p:cNvSpPr/>
          <p:nvPr/>
        </p:nvSpPr>
        <p:spPr>
          <a:xfrm>
            <a:off x="7884368" y="5589240"/>
            <a:ext cx="1008112"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25</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eekalerts.com/u/The-End-Bookend.jpg"/>
          <p:cNvPicPr>
            <a:picLocks noChangeAspect="1" noChangeArrowheads="1"/>
          </p:cNvPicPr>
          <p:nvPr/>
        </p:nvPicPr>
        <p:blipFill>
          <a:blip r:embed="rId2" cstate="print"/>
          <a:srcRect/>
          <a:stretch>
            <a:fillRect/>
          </a:stretch>
        </p:blipFill>
        <p:spPr bwMode="auto">
          <a:xfrm>
            <a:off x="3923928" y="548680"/>
            <a:ext cx="4235971" cy="4235971"/>
          </a:xfrm>
          <a:prstGeom prst="rect">
            <a:avLst/>
          </a:prstGeom>
          <a:noFill/>
        </p:spPr>
      </p:pic>
      <p:pic>
        <p:nvPicPr>
          <p:cNvPr id="5" name="Picture 2" descr="http://comments16.com/wp-content/uploads/2009/07/flower030.gif"/>
          <p:cNvPicPr>
            <a:picLocks noChangeAspect="1" noChangeArrowheads="1" noCrop="1"/>
          </p:cNvPicPr>
          <p:nvPr/>
        </p:nvPicPr>
        <p:blipFill>
          <a:blip r:embed="rId3" cstate="print"/>
          <a:srcRect/>
          <a:stretch>
            <a:fillRect/>
          </a:stretch>
        </p:blipFill>
        <p:spPr bwMode="auto">
          <a:xfrm rot="1427780">
            <a:off x="0" y="2492896"/>
            <a:ext cx="3754388" cy="3754388"/>
          </a:xfrm>
          <a:prstGeom prst="ellipse">
            <a:avLst/>
          </a:prstGeom>
          <a:ln>
            <a:noFill/>
          </a:ln>
          <a:effectLst>
            <a:softEdge rad="112500"/>
          </a:effectLst>
        </p:spPr>
      </p:pic>
    </p:spTree>
  </p:cSld>
  <p:clrMapOvr>
    <a:masterClrMapping/>
  </p:clrMapOvr>
  <p:transition spd="med">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in7\Documents\עבודות- שנה ג\مهارات القرن الواحد والعشرين\תמונות\Computer 'sAcronyms.jpg"/>
          <p:cNvPicPr>
            <a:picLocks noChangeAspect="1" noChangeArrowheads="1"/>
          </p:cNvPicPr>
          <p:nvPr/>
        </p:nvPicPr>
        <p:blipFill>
          <a:blip r:embed="rId2" cstate="print"/>
          <a:srcRect/>
          <a:stretch>
            <a:fillRect/>
          </a:stretch>
        </p:blipFill>
        <p:spPr bwMode="auto">
          <a:xfrm>
            <a:off x="285720" y="4286256"/>
            <a:ext cx="2071702" cy="2143140"/>
          </a:xfrm>
          <a:prstGeom prst="rect">
            <a:avLst/>
          </a:prstGeom>
          <a:noFill/>
        </p:spPr>
      </p:pic>
      <p:sp>
        <p:nvSpPr>
          <p:cNvPr id="6" name="وسيلة شرح على شكل سحابة 5"/>
          <p:cNvSpPr/>
          <p:nvPr/>
        </p:nvSpPr>
        <p:spPr>
          <a:xfrm>
            <a:off x="1000100" y="0"/>
            <a:ext cx="7500990" cy="4357694"/>
          </a:xfrm>
          <a:prstGeom prst="cloudCallout">
            <a:avLst>
              <a:gd name="adj1" fmla="val -34184"/>
              <a:gd name="adj2" fmla="val 62501"/>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AE" sz="60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ماذا نعني بمصطلح </a:t>
            </a:r>
            <a:r>
              <a:rPr lang="ar-AE" sz="6000" b="1" dirty="0" err="1"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rPr>
              <a:t>التنوع؟؟</a:t>
            </a:r>
            <a:endParaRPr lang="ar-SA" sz="6000" b="1" dirty="0" smtClean="0">
              <a:ln w="12700">
                <a:solidFill>
                  <a:schemeClr val="tx2">
                    <a:satMod val="155000"/>
                  </a:schemeClr>
                </a:solidFill>
                <a:prstDash val="solid"/>
              </a:ln>
              <a:solidFill>
                <a:schemeClr val="accent3">
                  <a:lumMod val="7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endParaRPr>
          </a:p>
          <a:p>
            <a:pPr algn="ctr"/>
            <a:endParaRPr lang="he-IL" sz="2400" dirty="0"/>
          </a:p>
        </p:txBody>
      </p:sp>
      <p:sp>
        <p:nvSpPr>
          <p:cNvPr id="4"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2</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rot="20710588">
            <a:off x="548851" y="1513805"/>
            <a:ext cx="6538970" cy="923330"/>
          </a:xfrm>
          <a:prstGeom prst="rect">
            <a:avLst/>
          </a:prstGeom>
          <a:ln w="38100"/>
          <a:effectLst>
            <a:glow rad="101600">
              <a:schemeClr val="accent5">
                <a:satMod val="175000"/>
                <a:alpha val="40000"/>
              </a:schemeClr>
            </a:glow>
            <a:outerShdw blurRad="50800" dist="25000" dir="5400000" rotWithShape="0">
              <a:srgbClr val="000000">
                <a:alpha val="40000"/>
              </a:srgbClr>
            </a:outerShdw>
          </a:effectLst>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ar-AE"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hlinkClick r:id="rId2"/>
              </a:rPr>
              <a:t>مقطع فيديو عن التنوع</a:t>
            </a:r>
            <a:endParaRPr lang="ar-S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aditional Arabic" pitchFamily="18" charset="-78"/>
              <a:cs typeface="Traditional Arabic" pitchFamily="18" charset="-78"/>
            </a:endParaRPr>
          </a:p>
        </p:txBody>
      </p:sp>
      <p:pic>
        <p:nvPicPr>
          <p:cNvPr id="1026" name="Picture 2" descr="C:\Users\win7\Documents\שימא-שנה ג\טיפוח חשיבה מדעית וטכנולוגית ומה שביניהם\مهارات القرن الواحد والعشرين\فيديو مهارات القرن الــ21\ססס.jpg"/>
          <p:cNvPicPr>
            <a:picLocks noChangeAspect="1" noChangeArrowheads="1"/>
          </p:cNvPicPr>
          <p:nvPr/>
        </p:nvPicPr>
        <p:blipFill>
          <a:blip r:embed="rId3" cstate="print"/>
          <a:srcRect/>
          <a:stretch>
            <a:fillRect/>
          </a:stretch>
        </p:blipFill>
        <p:spPr bwMode="auto">
          <a:xfrm>
            <a:off x="827584" y="3826396"/>
            <a:ext cx="6985000" cy="3031604"/>
          </a:xfrm>
          <a:prstGeom prst="rect">
            <a:avLst/>
          </a:prstGeom>
          <a:noFill/>
        </p:spPr>
      </p:pic>
      <p:sp>
        <p:nvSpPr>
          <p:cNvPr id="5"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3</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755576" y="836712"/>
            <a:ext cx="7056785" cy="2860358"/>
          </a:xfrm>
          <a:prstGeom prst="roundRect">
            <a:avLst/>
          </a:prstGeom>
          <a:solidFill>
            <a:schemeClr val="accent3">
              <a:lumMod val="20000"/>
              <a:lumOff val="80000"/>
            </a:schemeClr>
          </a:solidFill>
          <a:ln w="76200">
            <a:solidFill>
              <a:schemeClr val="accent1">
                <a:lumMod val="40000"/>
                <a:lumOff val="60000"/>
              </a:schemeClr>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2">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التنوع هو وجود انواع متعددة من الكائنات الحية في بيئة حياتية واحدة.</a:t>
            </a:r>
            <a:endParaRPr lang="ar-SA" sz="5400" b="1" spc="50" dirty="0">
              <a:ln w="11430"/>
              <a:solidFill>
                <a:schemeClr val="accent2">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cxnSp>
        <p:nvCxnSpPr>
          <p:cNvPr id="6" name="رابط كسهم مستقيم 5"/>
          <p:cNvCxnSpPr>
            <a:stCxn id="4" idx="2"/>
          </p:cNvCxnSpPr>
          <p:nvPr/>
        </p:nvCxnSpPr>
        <p:spPr>
          <a:xfrm flipH="1">
            <a:off x="4283968" y="3697070"/>
            <a:ext cx="1" cy="102807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9" name="مستطيل مستدير الزوايا 8"/>
          <p:cNvSpPr/>
          <p:nvPr/>
        </p:nvSpPr>
        <p:spPr>
          <a:xfrm>
            <a:off x="2483768" y="4869160"/>
            <a:ext cx="3384377" cy="1021556"/>
          </a:xfrm>
          <a:prstGeom prst="roundRect">
            <a:avLst/>
          </a:prstGeom>
          <a:solidFill>
            <a:schemeClr val="accent5">
              <a:lumMod val="20000"/>
              <a:lumOff val="80000"/>
            </a:schemeClr>
          </a:solidFill>
          <a:ln w="76200">
            <a:solidFill>
              <a:schemeClr val="accent1">
                <a:lumMod val="40000"/>
                <a:lumOff val="60000"/>
              </a:schemeClr>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2">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تنوع الأنواع</a:t>
            </a:r>
            <a:endParaRPr lang="ar-SA" sz="5400" b="1" spc="50" dirty="0">
              <a:ln w="11430"/>
              <a:solidFill>
                <a:schemeClr val="accent2">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5"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4</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23528" y="548680"/>
            <a:ext cx="8280325" cy="5909310"/>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هيا نذكر </a:t>
            </a:r>
            <a:r>
              <a:rPr lang="ar-SA"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أسماء مخلوقات حية قدر الإمكان</a:t>
            </a:r>
            <a:r>
              <a:rPr lang="ar-AE" sz="5400" b="1" spc="50" dirty="0" err="1"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a:t>
            </a: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endPar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a:p>
            <a:pPr algn="ctr"/>
            <a:endParaRPr lang="ar-SA" sz="5400" b="1" spc="50" dirty="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7" name="مستطيل 6"/>
          <p:cNvSpPr/>
          <p:nvPr/>
        </p:nvSpPr>
        <p:spPr>
          <a:xfrm>
            <a:off x="1979712" y="5229200"/>
            <a:ext cx="4680520" cy="923330"/>
          </a:xfrm>
          <a:prstGeom prst="rect">
            <a:avLst/>
          </a:prstGeom>
          <a:solidFill>
            <a:schemeClr val="accent1">
              <a:lumMod val="60000"/>
              <a:lumOff val="4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في المستنقع</a:t>
            </a:r>
            <a:endParaRPr lang="ar-SA" sz="5400" b="1" spc="50" dirty="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8"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5</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
        <p:nvSpPr>
          <p:cNvPr id="9" name="مستطيل 8"/>
          <p:cNvSpPr/>
          <p:nvPr/>
        </p:nvSpPr>
        <p:spPr>
          <a:xfrm>
            <a:off x="1979712" y="2564904"/>
            <a:ext cx="4680521" cy="923330"/>
          </a:xfrm>
          <a:prstGeom prst="rect">
            <a:avLst/>
          </a:prstGeom>
          <a:solidFill>
            <a:schemeClr val="accent6">
              <a:lumMod val="40000"/>
              <a:lumOff val="6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في البحر</a:t>
            </a:r>
            <a:endParaRPr lang="ar-SA" sz="5400" b="1" spc="50" dirty="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10" name="مستطيل 9"/>
          <p:cNvSpPr/>
          <p:nvPr/>
        </p:nvSpPr>
        <p:spPr>
          <a:xfrm>
            <a:off x="1979712" y="3861048"/>
            <a:ext cx="4680521" cy="923330"/>
          </a:xfrm>
          <a:prstGeom prst="rect">
            <a:avLst/>
          </a:prstGeom>
          <a:solidFill>
            <a:schemeClr val="accent3">
              <a:lumMod val="40000"/>
              <a:lumOff val="60000"/>
            </a:schemeClr>
          </a:solidFill>
          <a:ln>
            <a:solidFill>
              <a:srgbClr val="7030A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5400" b="1" spc="50" dirty="0" smtClean="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في الغابة</a:t>
            </a:r>
            <a:endParaRPr lang="ar-SA" sz="5400" b="1" spc="50" dirty="0">
              <a:ln w="11430"/>
              <a:solidFill>
                <a:schemeClr val="accent5">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Tree>
  </p:cSld>
  <p:clrMapOvr>
    <a:masterClrMapping/>
  </p:clrMapOvr>
  <p:transition spd="med">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3"/>
          <p:cNvSpPr/>
          <p:nvPr/>
        </p:nvSpPr>
        <p:spPr>
          <a:xfrm>
            <a:off x="827585" y="260648"/>
            <a:ext cx="7128792" cy="1940957"/>
          </a:xfrm>
          <a:prstGeom prst="roundRect">
            <a:avLst/>
          </a:prstGeom>
          <a:solidFill>
            <a:schemeClr val="accent3">
              <a:lumMod val="20000"/>
              <a:lumOff val="80000"/>
            </a:schemeClr>
          </a:solidFill>
          <a:ln w="76200">
            <a:solidFill>
              <a:schemeClr val="accent1">
                <a:lumMod val="40000"/>
                <a:lumOff val="60000"/>
              </a:schemeClr>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SA" sz="4000" b="1" spc="50" dirty="0" smtClean="0">
                <a:ln w="11430"/>
                <a:solidFill>
                  <a:schemeClr val="accent2">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تنوع </a:t>
            </a:r>
            <a:r>
              <a:rPr lang="ar-AE" sz="4000" b="1" spc="50" dirty="0" smtClean="0">
                <a:ln w="11430"/>
                <a:solidFill>
                  <a:schemeClr val="accent2">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البيئات الحياتية </a:t>
            </a:r>
            <a:r>
              <a:rPr lang="ar-SA" sz="4000" b="1" spc="50" dirty="0" smtClean="0">
                <a:ln w="11430"/>
                <a:solidFill>
                  <a:schemeClr val="accent2">
                    <a:lumMod val="75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في الكرة الأرضية: </a:t>
            </a:r>
            <a:r>
              <a:rPr lang="ar-SA" sz="3200" dirty="0" smtClean="0">
                <a:latin typeface="Traditional Arabic" pitchFamily="18" charset="-78"/>
                <a:cs typeface="Traditional Arabic" pitchFamily="18" charset="-78"/>
              </a:rPr>
              <a:t>تتميز البيئات الحياتية على الكرة الأرضية عن بعضها البعض </a:t>
            </a:r>
            <a:r>
              <a:rPr lang="ar-SA" sz="3200" dirty="0" err="1" smtClean="0">
                <a:latin typeface="Traditional Arabic" pitchFamily="18" charset="-78"/>
                <a:cs typeface="Traditional Arabic" pitchFamily="18" charset="-78"/>
              </a:rPr>
              <a:t>بكِبَرِها.</a:t>
            </a:r>
            <a:r>
              <a:rPr lang="ar-SA" sz="3200" dirty="0" smtClean="0">
                <a:latin typeface="Traditional Arabic" pitchFamily="18" charset="-78"/>
                <a:cs typeface="Traditional Arabic" pitchFamily="18" charset="-78"/>
              </a:rPr>
              <a:t> </a:t>
            </a:r>
            <a:endParaRPr lang="ar-SA" sz="3200" b="1" spc="50" dirty="0">
              <a:ln w="11430"/>
              <a:solidFill>
                <a:schemeClr val="accent2">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5" name="مستطيل مستدير الزوايا 4"/>
          <p:cNvSpPr/>
          <p:nvPr/>
        </p:nvSpPr>
        <p:spPr>
          <a:xfrm>
            <a:off x="539552" y="2492896"/>
            <a:ext cx="7704857" cy="851297"/>
          </a:xfrm>
          <a:prstGeom prst="roundRect">
            <a:avLst/>
          </a:prstGeom>
          <a:solidFill>
            <a:schemeClr val="accent3">
              <a:lumMod val="20000"/>
              <a:lumOff val="80000"/>
            </a:schemeClr>
          </a:solidFill>
          <a:ln w="76200">
            <a:solidFill>
              <a:schemeClr val="accent1">
                <a:lumMod val="40000"/>
                <a:lumOff val="60000"/>
              </a:schemeClr>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SA" sz="3200" dirty="0" smtClean="0">
                <a:latin typeface="Traditional Arabic" pitchFamily="18" charset="-78"/>
                <a:cs typeface="Traditional Arabic" pitchFamily="18" charset="-78"/>
              </a:rPr>
              <a:t>هناك بيئات </a:t>
            </a:r>
            <a:r>
              <a:rPr lang="ar-SA" sz="3200" smtClean="0">
                <a:latin typeface="Traditional Arabic" pitchFamily="18" charset="-78"/>
                <a:cs typeface="Traditional Arabic" pitchFamily="18" charset="-78"/>
              </a:rPr>
              <a:t>حياتية تمتد </a:t>
            </a:r>
            <a:r>
              <a:rPr lang="ar-SA" sz="3200" dirty="0" smtClean="0">
                <a:latin typeface="Traditional Arabic" pitchFamily="18" charset="-78"/>
                <a:cs typeface="Traditional Arabic" pitchFamily="18" charset="-78"/>
              </a:rPr>
              <a:t>على منطقة هائلة كالمحيطات </a:t>
            </a:r>
            <a:r>
              <a:rPr lang="ar-SA" sz="3200" dirty="0" err="1" smtClean="0">
                <a:latin typeface="Traditional Arabic" pitchFamily="18" charset="-78"/>
                <a:cs typeface="Traditional Arabic" pitchFamily="18" charset="-78"/>
              </a:rPr>
              <a:t>مثلاً.</a:t>
            </a:r>
            <a:r>
              <a:rPr lang="ar-SA" sz="3200" dirty="0" smtClean="0">
                <a:latin typeface="Traditional Arabic" pitchFamily="18" charset="-78"/>
                <a:cs typeface="Traditional Arabic" pitchFamily="18" charset="-78"/>
              </a:rPr>
              <a:t> </a:t>
            </a:r>
            <a:endParaRPr lang="ar-SA" sz="3200" b="1" spc="50" dirty="0">
              <a:ln w="11430"/>
              <a:solidFill>
                <a:schemeClr val="accent2">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6" name="مستطيل مستدير الزوايا 5"/>
          <p:cNvSpPr/>
          <p:nvPr/>
        </p:nvSpPr>
        <p:spPr>
          <a:xfrm>
            <a:off x="395536" y="3645024"/>
            <a:ext cx="8073281" cy="919401"/>
          </a:xfrm>
          <a:prstGeom prst="roundRect">
            <a:avLst/>
          </a:prstGeom>
          <a:solidFill>
            <a:schemeClr val="accent3">
              <a:lumMod val="20000"/>
              <a:lumOff val="80000"/>
            </a:schemeClr>
          </a:solidFill>
          <a:ln w="76200">
            <a:solidFill>
              <a:schemeClr val="accent1">
                <a:lumMod val="40000"/>
                <a:lumOff val="60000"/>
              </a:schemeClr>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SA" sz="3200" dirty="0" smtClean="0">
                <a:latin typeface="Traditional Arabic" pitchFamily="18" charset="-78"/>
                <a:cs typeface="Traditional Arabic" pitchFamily="18" charset="-78"/>
              </a:rPr>
              <a:t>وهناك بيئات مساحتها أصغر كصحراء النقب مثلاً أو رمال شاطئ البحر.</a:t>
            </a:r>
            <a:endParaRPr lang="ar-SA" sz="3200" b="1" spc="50" dirty="0">
              <a:ln w="11430"/>
              <a:solidFill>
                <a:schemeClr val="accent2">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7" name="مستطيل مستدير الزوايا 6"/>
          <p:cNvSpPr/>
          <p:nvPr/>
        </p:nvSpPr>
        <p:spPr>
          <a:xfrm>
            <a:off x="251520" y="4941168"/>
            <a:ext cx="8424936" cy="1736646"/>
          </a:xfrm>
          <a:prstGeom prst="roundRect">
            <a:avLst/>
          </a:prstGeom>
          <a:solidFill>
            <a:schemeClr val="accent3">
              <a:lumMod val="20000"/>
              <a:lumOff val="80000"/>
            </a:schemeClr>
          </a:solidFill>
          <a:ln w="76200">
            <a:solidFill>
              <a:schemeClr val="accent1">
                <a:lumMod val="40000"/>
                <a:lumOff val="60000"/>
              </a:schemeClr>
            </a:solidFill>
          </a:ln>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SA" sz="3200" dirty="0" smtClean="0">
                <a:latin typeface="Traditional Arabic" pitchFamily="18" charset="-78"/>
                <a:cs typeface="Traditional Arabic" pitchFamily="18" charset="-78"/>
              </a:rPr>
              <a:t>وهناك أيضًا بيئات حياتية أصغر بكثير كشجرة التين مثلاً التي تنمو في أطراف البلدة</a:t>
            </a:r>
            <a:r>
              <a:rPr lang="ar-AE" sz="3200" dirty="0" err="1" smtClean="0">
                <a:latin typeface="Traditional Arabic" pitchFamily="18" charset="-78"/>
                <a:cs typeface="Traditional Arabic" pitchFamily="18" charset="-78"/>
              </a:rPr>
              <a:t>.</a:t>
            </a:r>
            <a:endParaRPr lang="ar-SA" sz="3200" b="1" spc="50" dirty="0">
              <a:ln w="11430"/>
              <a:solidFill>
                <a:schemeClr val="accent2">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endParaRPr>
          </a:p>
        </p:txBody>
      </p:sp>
      <p:sp>
        <p:nvSpPr>
          <p:cNvPr id="8" name="Rectangle 8"/>
          <p:cNvSpPr/>
          <p:nvPr/>
        </p:nvSpPr>
        <p:spPr>
          <a:xfrm>
            <a:off x="8028384" y="5733256"/>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6</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pic>
        <p:nvPicPr>
          <p:cNvPr id="17409" name="Picture 1" descr="C:\Users\win7\Pictures\NACAK8VBGACA6C15EDCAMAW7ZPCA61GJUUCAHXXDTTCAPEPSWNCA71Y55UCA212BNJCAFI1KA3CANX4A3DCARUQDLCCAJ25FZUCAY00BJGCA68EEK5CAI5R6WWCA2HK90ACAM4ST06CAA116DMCARQ2G2N.jpg"/>
          <p:cNvPicPr>
            <a:picLocks noChangeAspect="1" noChangeArrowheads="1"/>
          </p:cNvPicPr>
          <p:nvPr/>
        </p:nvPicPr>
        <p:blipFill>
          <a:blip r:embed="rId2" cstate="print"/>
          <a:srcRect/>
          <a:stretch>
            <a:fillRect/>
          </a:stretch>
        </p:blipFill>
        <p:spPr bwMode="auto">
          <a:xfrm>
            <a:off x="2771800" y="5733256"/>
            <a:ext cx="971599" cy="792088"/>
          </a:xfrm>
          <a:prstGeom prst="rect">
            <a:avLst/>
          </a:prstGeom>
          <a:noFill/>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clccharter.org/griffon1/Images/oceans_alive.png"/>
          <p:cNvPicPr>
            <a:picLocks noChangeAspect="1" noChangeArrowheads="1"/>
          </p:cNvPicPr>
          <p:nvPr/>
        </p:nvPicPr>
        <p:blipFill>
          <a:blip r:embed="rId2" cstate="print"/>
          <a:srcRect/>
          <a:stretch>
            <a:fillRect/>
          </a:stretch>
        </p:blipFill>
        <p:spPr bwMode="auto">
          <a:xfrm>
            <a:off x="2123728" y="0"/>
            <a:ext cx="4968552" cy="1556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48" name="Picture 4" descr="http://imagesus.homeaway.com/mda01/fcdc8f83-8fd0-4b8f-92e8-00cc07b48bb6.1.12"/>
          <p:cNvPicPr>
            <a:picLocks noChangeAspect="1" noChangeArrowheads="1"/>
          </p:cNvPicPr>
          <p:nvPr/>
        </p:nvPicPr>
        <p:blipFill>
          <a:blip r:embed="rId3" cstate="print"/>
          <a:srcRect/>
          <a:stretch>
            <a:fillRect/>
          </a:stretch>
        </p:blipFill>
        <p:spPr bwMode="auto">
          <a:xfrm>
            <a:off x="251520" y="2276872"/>
            <a:ext cx="3528392"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50" name="Picture 6" descr="http://chronicwanderlust.files.wordpress.com/2010/01/p1110981.jpg"/>
          <p:cNvPicPr>
            <a:picLocks noChangeAspect="1" noChangeArrowheads="1"/>
          </p:cNvPicPr>
          <p:nvPr/>
        </p:nvPicPr>
        <p:blipFill>
          <a:blip r:embed="rId4" cstate="print"/>
          <a:srcRect/>
          <a:stretch>
            <a:fillRect/>
          </a:stretch>
        </p:blipFill>
        <p:spPr bwMode="auto">
          <a:xfrm>
            <a:off x="4355976" y="2348880"/>
            <a:ext cx="4320480"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756" name="Picture 12"/>
          <p:cNvPicPr>
            <a:picLocks noChangeAspect="1" noChangeArrowheads="1"/>
          </p:cNvPicPr>
          <p:nvPr/>
        </p:nvPicPr>
        <p:blipFill>
          <a:blip r:embed="rId5" cstate="print"/>
          <a:srcRect/>
          <a:stretch>
            <a:fillRect/>
          </a:stretch>
        </p:blipFill>
        <p:spPr bwMode="auto">
          <a:xfrm>
            <a:off x="2627784" y="4769321"/>
            <a:ext cx="4032448" cy="20886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1" name="رابط كسهم مستقيم 10"/>
          <p:cNvCxnSpPr/>
          <p:nvPr/>
        </p:nvCxnSpPr>
        <p:spPr>
          <a:xfrm flipH="1">
            <a:off x="2267744" y="1556792"/>
            <a:ext cx="1224138" cy="576064"/>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a:off x="5004050" y="1628800"/>
            <a:ext cx="1080118" cy="648072"/>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6732240" y="4077072"/>
            <a:ext cx="720082" cy="72008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رابط كسهم مستقيم 16"/>
          <p:cNvCxnSpPr/>
          <p:nvPr/>
        </p:nvCxnSpPr>
        <p:spPr>
          <a:xfrm>
            <a:off x="1475656" y="4077072"/>
            <a:ext cx="936104" cy="576064"/>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8"/>
          <p:cNvSpPr/>
          <p:nvPr/>
        </p:nvSpPr>
        <p:spPr>
          <a:xfrm>
            <a:off x="7956376" y="5589240"/>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7</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descr="untitled2.bmp"/>
          <p:cNvPicPr>
            <a:picLocks noChangeAspect="1"/>
          </p:cNvPicPr>
          <p:nvPr/>
        </p:nvPicPr>
        <p:blipFill>
          <a:blip r:embed="rId2" cstate="print"/>
          <a:stretch>
            <a:fillRect/>
          </a:stretch>
        </p:blipFill>
        <p:spPr>
          <a:xfrm rot="1036085" flipH="1">
            <a:off x="281810" y="249561"/>
            <a:ext cx="2016224" cy="2204864"/>
          </a:xfrm>
          <a:prstGeom prst="rect">
            <a:avLst/>
          </a:prstGeom>
          <a:ln>
            <a:noFill/>
          </a:ln>
          <a:effectLst>
            <a:softEdge rad="112500"/>
          </a:effectLst>
        </p:spPr>
      </p:pic>
      <p:sp>
        <p:nvSpPr>
          <p:cNvPr id="4" name="مستطيل 3"/>
          <p:cNvSpPr/>
          <p:nvPr/>
        </p:nvSpPr>
        <p:spPr>
          <a:xfrm>
            <a:off x="1763688" y="1700808"/>
            <a:ext cx="6408712" cy="1938992"/>
          </a:xfrm>
          <a:prstGeom prst="rect">
            <a:avLst/>
          </a:prstGeom>
          <a:solidFill>
            <a:schemeClr val="bg2">
              <a:lumMod val="90000"/>
            </a:schemeClr>
          </a:solidFill>
        </p:spPr>
        <p:style>
          <a:lnRef idx="2">
            <a:schemeClr val="accent5"/>
          </a:lnRef>
          <a:fillRef idx="1">
            <a:schemeClr val="lt1"/>
          </a:fillRef>
          <a:effectRef idx="0">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SA" sz="4000" b="1" spc="50" dirty="0"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تتميز البيئات الحياتية عن بعضها البعض في كِبَرِها فقط</a:t>
            </a:r>
            <a:r>
              <a:rPr lang="ar-AE" sz="4000" b="1" spc="50" dirty="0" err="1"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a:t>
            </a:r>
            <a:r>
              <a:rPr lang="ar-SA" sz="4000" b="1" spc="50" dirty="0" smtClean="0">
                <a:ln w="11430"/>
                <a:solidFill>
                  <a:schemeClr val="accent1">
                    <a:lumMod val="50000"/>
                  </a:schemeClr>
                </a:solidFill>
                <a:effectLst>
                  <a:outerShdw blurRad="76200" dist="50800" dir="5400000" algn="tl" rotWithShape="0">
                    <a:srgbClr val="000000">
                      <a:alpha val="65000"/>
                    </a:srgbClr>
                  </a:outerShdw>
                </a:effectLst>
                <a:latin typeface="Traditional Arabic" pitchFamily="18" charset="-78"/>
                <a:cs typeface="Traditional Arabic" pitchFamily="18" charset="-78"/>
              </a:rPr>
              <a:t> </a:t>
            </a:r>
            <a:endParaRPr lang="ar-SA" sz="4000" b="1" spc="50" dirty="0">
              <a:ln w="11430"/>
              <a:solidFill>
                <a:schemeClr val="accent1">
                  <a:lumMod val="50000"/>
                </a:schemeClr>
              </a:solidFill>
              <a:effectLst>
                <a:outerShdw blurRad="76200" dist="50800" dir="5400000" algn="tl" rotWithShape="0">
                  <a:srgbClr val="000000">
                    <a:alpha val="65000"/>
                  </a:srgbClr>
                </a:outerShdw>
              </a:effectLst>
            </a:endParaRPr>
          </a:p>
        </p:txBody>
      </p:sp>
      <p:pic>
        <p:nvPicPr>
          <p:cNvPr id="5" name="Picture 5"/>
          <p:cNvPicPr/>
          <p:nvPr/>
        </p:nvPicPr>
        <p:blipFill>
          <a:blip r:embed="rId3" cstate="print"/>
          <a:srcRect b="5263"/>
          <a:stretch>
            <a:fillRect/>
          </a:stretch>
        </p:blipFill>
        <p:spPr bwMode="auto">
          <a:xfrm>
            <a:off x="4067944" y="3933056"/>
            <a:ext cx="2664296" cy="2261022"/>
          </a:xfrm>
          <a:prstGeom prst="rect">
            <a:avLst/>
          </a:prstGeom>
          <a:ln>
            <a:noFill/>
          </a:ln>
          <a:effectLst>
            <a:softEdge rad="112500"/>
          </a:effectLst>
        </p:spPr>
      </p:pic>
      <p:sp>
        <p:nvSpPr>
          <p:cNvPr id="7" name="Rectangle 8"/>
          <p:cNvSpPr/>
          <p:nvPr/>
        </p:nvSpPr>
        <p:spPr>
          <a:xfrm>
            <a:off x="7956376" y="5517232"/>
            <a:ext cx="936104"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8</a:t>
            </a:r>
            <a:endParaRPr lang="en-US" sz="54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cSld>
  <p:clrMapOvr>
    <a:masterClrMapping/>
  </p:clrMapOvr>
  <p:transition spd="med">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1217</TotalTime>
  <Words>657</Words>
  <Application>Microsoft Office PowerPoint</Application>
  <PresentationFormat>عرض على الشاشة (3:4)‏</PresentationFormat>
  <Paragraphs>149</Paragraphs>
  <Slides>27</Slides>
  <Notes>1</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27</vt:i4>
      </vt:variant>
    </vt:vector>
  </HeadingPairs>
  <TitlesOfParts>
    <vt:vector size="29" baseType="lpstr">
      <vt:lpstr>مشربية</vt:lpstr>
      <vt:lpstr>אובייקט מעטפת של כורך האובייקטים</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win7</dc:creator>
  <cp:lastModifiedBy>מוחמד</cp:lastModifiedBy>
  <cp:revision>123</cp:revision>
  <dcterms:created xsi:type="dcterms:W3CDTF">2012-11-29T15:58:54Z</dcterms:created>
  <dcterms:modified xsi:type="dcterms:W3CDTF">2013-03-21T17:16:30Z</dcterms:modified>
</cp:coreProperties>
</file>