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24"/>
  </p:notesMasterIdLst>
  <p:sldIdLst>
    <p:sldId id="256" r:id="rId2"/>
    <p:sldId id="260" r:id="rId3"/>
    <p:sldId id="257" r:id="rId4"/>
    <p:sldId id="258" r:id="rId5"/>
    <p:sldId id="272" r:id="rId6"/>
    <p:sldId id="276" r:id="rId7"/>
    <p:sldId id="280" r:id="rId8"/>
    <p:sldId id="277" r:id="rId9"/>
    <p:sldId id="278" r:id="rId10"/>
    <p:sldId id="279" r:id="rId11"/>
    <p:sldId id="274" r:id="rId12"/>
    <p:sldId id="261" r:id="rId13"/>
    <p:sldId id="268" r:id="rId14"/>
    <p:sldId id="267" r:id="rId15"/>
    <p:sldId id="269" r:id="rId16"/>
    <p:sldId id="270" r:id="rId17"/>
    <p:sldId id="271" r:id="rId18"/>
    <p:sldId id="283" r:id="rId19"/>
    <p:sldId id="282" r:id="rId20"/>
    <p:sldId id="259" r:id="rId21"/>
    <p:sldId id="281" r:id="rId22"/>
    <p:sldId id="284"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7497"/>
    <a:srgbClr val="956B01"/>
    <a:srgbClr val="D59801"/>
  </p:clrMru>
</p:presentationPr>
</file>

<file path=ppt/tableStyles.xml><?xml version="1.0" encoding="utf-8"?>
<a:tblStyleLst xmlns:a="http://schemas.openxmlformats.org/drawingml/2006/main" def="{5C22544A-7EE6-4342-B048-85BDC9FD1C3A}">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0" d="100"/>
          <a:sy n="60" d="100"/>
        </p:scale>
        <p:origin x="-16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008BDD6-6C0B-46C2-8007-458B7B7E295F}" type="datetimeFigureOut">
              <a:rPr lang="he-IL" smtClean="0"/>
              <a:pPr/>
              <a:t>י'/ניסן/תשע"ג</a:t>
            </a:fld>
            <a:endParaRPr lang="he-IL"/>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900DD10-0C2A-4323-AC58-CD1A4BECDCB6}"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B3AF2538-1CB2-4A6D-A3A1-A003C9AF26C4}" type="slidenum">
              <a:rPr lang="he-IL" smtClean="0"/>
              <a:pPr/>
              <a:t>12</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10/05/1434</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10/05/1434</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10/05/1434</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10/05/1434</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10/05/1434</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10/05/1434</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10/05/1434</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r.ofek.cet.ac.il/units/ar/science/intro.aspx" TargetMode="External"/><Relationship Id="rId2" Type="http://schemas.openxmlformats.org/officeDocument/2006/relationships/hyperlink" Target="&#1605;&#1607;&#1605;&#1577;%20&#1576;&#1610;&#1578;&#1610;&#1577;-%20&#1578;&#1589;&#1606;&#1610;&#1601;%20&#1605;&#1585;&#1603;&#1576;&#1575;&#1578;%20&#1575;&#1604;&#1576;&#1610;&#1574;&#1577;.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r.ofek.cet.ac.il/units/ar/science/intro.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TTThdKiy_Y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7\Documents\עבודות- שנה ג\مهارات القرن الواحد والعشرين\תמונות\imagesCAGE636K.jpg"/>
          <p:cNvPicPr>
            <a:picLocks noChangeAspect="1" noChangeArrowheads="1"/>
          </p:cNvPicPr>
          <p:nvPr/>
        </p:nvPicPr>
        <p:blipFill>
          <a:blip r:embed="rId2" cstate="print"/>
          <a:srcRect/>
          <a:stretch>
            <a:fillRect/>
          </a:stretch>
        </p:blipFill>
        <p:spPr bwMode="auto">
          <a:xfrm rot="20510411">
            <a:off x="178246" y="325076"/>
            <a:ext cx="2328310" cy="151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4"/>
          <p:cNvSpPr txBox="1"/>
          <p:nvPr/>
        </p:nvSpPr>
        <p:spPr>
          <a:xfrm>
            <a:off x="1785918" y="928670"/>
            <a:ext cx="7053364" cy="6032421"/>
          </a:xfrm>
          <a:prstGeom prst="rect">
            <a:avLst/>
          </a:prstGeom>
          <a:noFill/>
        </p:spPr>
        <p:txBody>
          <a:bodyPr wrap="square" rtlCol="1">
            <a:spAutoFit/>
          </a:bodyPr>
          <a:lstStyle/>
          <a:p>
            <a:pPr algn="ctr">
              <a:lnSpc>
                <a:spcPct val="150000"/>
              </a:lnSpc>
            </a:pPr>
            <a:r>
              <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العارضة مُعدة لطلاب </a:t>
            </a:r>
            <a:r>
              <a:rPr lang="ar-AE" sz="4400" b="1"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الصف السادس(أ)</a:t>
            </a:r>
            <a:endPar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a:p>
            <a:pPr algn="ctr">
              <a:lnSpc>
                <a:spcPct val="150000"/>
              </a:lnSpc>
            </a:pPr>
            <a:r>
              <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مدرسة الرازي الابتدائية</a:t>
            </a:r>
          </a:p>
          <a:p>
            <a:pPr algn="ctr">
              <a:lnSpc>
                <a:spcPct val="150000"/>
              </a:lnSpc>
            </a:pPr>
            <a:r>
              <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إعداد: شيماء </a:t>
            </a:r>
            <a:r>
              <a:rPr lang="ar-SA" sz="4400" b="1" dirty="0" err="1"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اغباري</a:t>
            </a:r>
            <a:r>
              <a:rPr lang="ar-AE"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ه</a:t>
            </a:r>
          </a:p>
          <a:p>
            <a:pPr algn="ctr">
              <a:lnSpc>
                <a:spcPct val="150000"/>
              </a:lnSpc>
            </a:pPr>
            <a:r>
              <a:rPr lang="ar-AE" sz="3600" b="1" u="sng"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الدرس رقم 1</a:t>
            </a:r>
          </a:p>
          <a:p>
            <a:pPr algn="ctr">
              <a:lnSpc>
                <a:spcPct val="150000"/>
              </a:lnSpc>
            </a:pPr>
            <a:r>
              <a:rPr lang="ar-AE" sz="36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 ضمن مشروع التخرج</a:t>
            </a:r>
            <a:endParaRPr lang="ar-SA" sz="3600" b="1" dirty="0" smtClean="0">
              <a:ln w="10160">
                <a:solidFill>
                  <a:schemeClr val="accent1"/>
                </a:solidFill>
                <a:prstDash val="solid"/>
              </a:ln>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endParaRPr>
          </a:p>
          <a:p>
            <a:pPr algn="ctr"/>
            <a:endParaRPr lang="he-IL" sz="4000" dirty="0" smtClean="0">
              <a:latin typeface="David" pitchFamily="34" charset="-79"/>
              <a:cs typeface="David" pitchFamily="34" charset="-79"/>
            </a:endParaRPr>
          </a:p>
          <a:p>
            <a:pPr algn="ctr"/>
            <a:endParaRPr lang="he-IL" sz="4000" dirty="0">
              <a:latin typeface="David" pitchFamily="34" charset="-79"/>
              <a:cs typeface="David" pitchFamily="34" charset="-79"/>
            </a:endParaRPr>
          </a:p>
        </p:txBody>
      </p:sp>
      <p:pic>
        <p:nvPicPr>
          <p:cNvPr id="1027" name="Picture 3" descr="C:\Users\win7\Documents\עבודות- שנה ג\مهارات القرن الواحد والعشرين\תמונות\c.jpg"/>
          <p:cNvPicPr>
            <a:picLocks noChangeAspect="1" noChangeArrowheads="1"/>
          </p:cNvPicPr>
          <p:nvPr/>
        </p:nvPicPr>
        <p:blipFill>
          <a:blip r:embed="rId3" cstate="print"/>
          <a:srcRect l="7601" b="2940"/>
          <a:stretch>
            <a:fillRect/>
          </a:stretch>
        </p:blipFill>
        <p:spPr bwMode="auto">
          <a:xfrm>
            <a:off x="6767736" y="4581128"/>
            <a:ext cx="2376264" cy="1988840"/>
          </a:xfrm>
          <a:prstGeom prst="rect">
            <a:avLst/>
          </a:prstGeom>
          <a:noFill/>
        </p:spPr>
      </p:pic>
      <p:sp>
        <p:nvSpPr>
          <p:cNvPr id="5" name="مستطيل 4"/>
          <p:cNvSpPr/>
          <p:nvPr/>
        </p:nvSpPr>
        <p:spPr>
          <a:xfrm>
            <a:off x="1187624" y="6165304"/>
            <a:ext cx="2565126" cy="523220"/>
          </a:xfrm>
          <a:prstGeom prst="rect">
            <a:avLst/>
          </a:prstGeom>
          <a:noFill/>
        </p:spPr>
        <p:txBody>
          <a:bodyPr wrap="none" lIns="91440" tIns="45720" rIns="91440" bIns="45720">
            <a:spAutoFit/>
          </a:bodyPr>
          <a:lstStyle/>
          <a:p>
            <a:pPr algn="ctr"/>
            <a:r>
              <a:rPr lang="ar-AE" sz="28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rPr>
              <a:t>*رمز لملاحظات المعلم.</a:t>
            </a:r>
            <a:endParaRPr lang="ar-SA" sz="28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p:txBody>
      </p:sp>
    </p:spTree>
  </p:cSld>
  <p:clrMapOvr>
    <a:masterClrMapping/>
  </p:clrMapOvr>
  <p:transition spd="med">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548680"/>
            <a:ext cx="8280325" cy="1508105"/>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AE" sz="32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التشابه:</a:t>
            </a:r>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endParaRPr lang="ar-AE" sz="28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r>
              <a:rPr lang="ar-AE" sz="32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المختلف:</a:t>
            </a:r>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5" name="مستطيل 4"/>
          <p:cNvSpPr/>
          <p:nvPr/>
        </p:nvSpPr>
        <p:spPr>
          <a:xfrm>
            <a:off x="251520" y="3573016"/>
            <a:ext cx="8280325" cy="1077218"/>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AE" sz="32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الاستنتاج:</a:t>
            </a:r>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cxnSp>
        <p:nvCxnSpPr>
          <p:cNvPr id="6" name="رابط كسهم مستقيم 5"/>
          <p:cNvCxnSpPr/>
          <p:nvPr/>
        </p:nvCxnSpPr>
        <p:spPr>
          <a:xfrm>
            <a:off x="4355976" y="2204864"/>
            <a:ext cx="0" cy="1224136"/>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13"/>
          <p:cNvSpPr/>
          <p:nvPr/>
        </p:nvSpPr>
        <p:spPr>
          <a:xfrm>
            <a:off x="4473542" y="2420888"/>
            <a:ext cx="96532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AE" sz="3200" b="1" cap="none" spc="0" dirty="0" smtClean="0">
                <a:ln w="50800"/>
                <a:effectLst/>
                <a:latin typeface="Traditional Arabic" pitchFamily="18" charset="-78"/>
                <a:cs typeface="Traditional Arabic" pitchFamily="18" charset="-78"/>
              </a:rPr>
              <a:t>ومن ثُمَّ</a:t>
            </a:r>
            <a:endParaRPr lang="en-US" sz="3200" b="1" cap="none" spc="0" dirty="0">
              <a:ln w="50800"/>
              <a:effectLst/>
              <a:latin typeface="Traditional Arabic" pitchFamily="18" charset="-78"/>
              <a:cs typeface="Traditional Arabic" pitchFamily="18" charset="-78"/>
            </a:endParaRPr>
          </a:p>
        </p:txBody>
      </p:sp>
      <p:pic>
        <p:nvPicPr>
          <p:cNvPr id="37890" name="Picture 2" descr="C:\Users\win7\Pictures\blueFigure.jpg"/>
          <p:cNvPicPr>
            <a:picLocks noChangeAspect="1" noChangeArrowheads="1"/>
          </p:cNvPicPr>
          <p:nvPr/>
        </p:nvPicPr>
        <p:blipFill>
          <a:blip r:embed="rId2" cstate="print"/>
          <a:srcRect/>
          <a:stretch>
            <a:fillRect/>
          </a:stretch>
        </p:blipFill>
        <p:spPr bwMode="auto">
          <a:xfrm>
            <a:off x="251520" y="4797152"/>
            <a:ext cx="3384376" cy="2060848"/>
          </a:xfrm>
          <a:prstGeom prst="rect">
            <a:avLst/>
          </a:prstGeom>
          <a:noFill/>
        </p:spPr>
      </p:pic>
      <p:sp>
        <p:nvSpPr>
          <p:cNvPr id="10" name="Rectangle 8"/>
          <p:cNvSpPr/>
          <p:nvPr/>
        </p:nvSpPr>
        <p:spPr>
          <a:xfrm>
            <a:off x="7956376" y="5589240"/>
            <a:ext cx="118762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9</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خدوشة 3"/>
          <p:cNvSpPr/>
          <p:nvPr/>
        </p:nvSpPr>
        <p:spPr>
          <a:xfrm>
            <a:off x="827584" y="1484784"/>
            <a:ext cx="6912768" cy="2222212"/>
          </a:xfrm>
          <a:prstGeom prst="snip2DiagRect">
            <a:avLst/>
          </a:prstGeom>
          <a:solidFill>
            <a:schemeClr val="accent1">
              <a:lumMod val="20000"/>
              <a:lumOff val="80000"/>
            </a:schemeClr>
          </a:solidFill>
          <a:ln>
            <a:solidFill>
              <a:schemeClr val="accent1"/>
            </a:solidFill>
          </a:ln>
          <a:effectLst>
            <a:glow rad="228600">
              <a:schemeClr val="accent3">
                <a:satMod val="175000"/>
                <a:alpha val="40000"/>
              </a:schemeClr>
            </a:glow>
          </a:effectLst>
          <a:scene3d>
            <a:camera prst="isometricOffAxis1Righ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11500" b="1" spc="50" dirty="0" smtClean="0">
                <a:ln w="11430"/>
                <a:solidFill>
                  <a:schemeClr val="accent3">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بنظرة جديدة</a:t>
            </a:r>
            <a:endParaRPr lang="ar-SA" sz="11500" b="1" spc="50" dirty="0">
              <a:ln w="11430"/>
              <a:solidFill>
                <a:schemeClr val="accent3">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3"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10</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13313" name="Picture 1" descr="C:\Users\win7\Pictures\NewRelease150.jpg"/>
          <p:cNvPicPr>
            <a:picLocks noChangeAspect="1" noChangeArrowheads="1"/>
          </p:cNvPicPr>
          <p:nvPr/>
        </p:nvPicPr>
        <p:blipFill>
          <a:blip r:embed="rId2" cstate="print"/>
          <a:srcRect/>
          <a:stretch>
            <a:fillRect/>
          </a:stretch>
        </p:blipFill>
        <p:spPr bwMode="auto">
          <a:xfrm>
            <a:off x="3995936" y="3717032"/>
            <a:ext cx="3156942" cy="2808312"/>
          </a:xfrm>
          <a:prstGeom prst="rect">
            <a:avLst/>
          </a:prstGeom>
          <a:noFill/>
        </p:spPr>
      </p:pic>
    </p:spTree>
  </p:cSld>
  <p:clrMapOvr>
    <a:masterClrMapping/>
  </p:clrMapOvr>
  <p:transition spd="med">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69342" y="332656"/>
            <a:ext cx="2116285" cy="646331"/>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طبقة </a:t>
            </a:r>
            <a:r>
              <a:rPr lang="ar-SA" sz="3600" b="1" spc="50" dirty="0" err="1"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البيوسفيرا</a:t>
            </a:r>
            <a:endParaRPr lang="en-US" sz="3600" b="1" spc="50" dirty="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cxnSp>
        <p:nvCxnSpPr>
          <p:cNvPr id="10" name="Straight Arrow Connector 9"/>
          <p:cNvCxnSpPr>
            <a:stCxn id="8" idx="2"/>
          </p:cNvCxnSpPr>
          <p:nvPr/>
        </p:nvCxnSpPr>
        <p:spPr>
          <a:xfrm>
            <a:off x="5127485" y="978987"/>
            <a:ext cx="20579" cy="7938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5580112" y="1124744"/>
            <a:ext cx="841897"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تشمل</a:t>
            </a:r>
            <a:endParaRPr lang="en-US" sz="3200" b="1" cap="none" spc="0" dirty="0">
              <a:ln w="50800"/>
              <a:effectLst/>
              <a:latin typeface="Traditional Arabic" pitchFamily="18" charset="-78"/>
              <a:cs typeface="Traditional Arabic" pitchFamily="18" charset="-78"/>
            </a:endParaRPr>
          </a:p>
        </p:txBody>
      </p:sp>
      <p:sp>
        <p:nvSpPr>
          <p:cNvPr id="18" name="Rectangle 17"/>
          <p:cNvSpPr/>
          <p:nvPr/>
        </p:nvSpPr>
        <p:spPr>
          <a:xfrm>
            <a:off x="4211960" y="1772816"/>
            <a:ext cx="1774845"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cap="none" spc="0" dirty="0" smtClean="0">
                <a:ln w="50800"/>
                <a:effectLst/>
                <a:latin typeface="Traditional Arabic" pitchFamily="18" charset="-78"/>
                <a:cs typeface="Traditional Arabic" pitchFamily="18" charset="-78"/>
              </a:rPr>
              <a:t>بيئات متنوعة</a:t>
            </a:r>
            <a:endParaRPr lang="en-US" sz="3600" b="1" cap="none" spc="0" dirty="0">
              <a:ln w="50800"/>
              <a:effectLst/>
              <a:latin typeface="Traditional Arabic" pitchFamily="18" charset="-78"/>
              <a:cs typeface="Traditional Arabic" pitchFamily="18" charset="-78"/>
            </a:endParaRPr>
          </a:p>
        </p:txBody>
      </p:sp>
      <p:cxnSp>
        <p:nvCxnSpPr>
          <p:cNvPr id="20" name="Straight Arrow Connector 19"/>
          <p:cNvCxnSpPr>
            <a:endCxn id="22" idx="0"/>
          </p:cNvCxnSpPr>
          <p:nvPr/>
        </p:nvCxnSpPr>
        <p:spPr>
          <a:xfrm flipH="1">
            <a:off x="5148064" y="2420888"/>
            <a:ext cx="2"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5724128" y="2636912"/>
            <a:ext cx="561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كُلّ</a:t>
            </a:r>
            <a:endParaRPr lang="en-US" sz="3200" b="1" cap="none" spc="0" dirty="0">
              <a:ln w="50800"/>
              <a:effectLst/>
              <a:latin typeface="Traditional Arabic" pitchFamily="18" charset="-78"/>
              <a:cs typeface="Traditional Arabic" pitchFamily="18" charset="-78"/>
            </a:endParaRPr>
          </a:p>
        </p:txBody>
      </p:sp>
      <p:sp>
        <p:nvSpPr>
          <p:cNvPr id="22" name="Rectangle 21"/>
          <p:cNvSpPr/>
          <p:nvPr/>
        </p:nvSpPr>
        <p:spPr>
          <a:xfrm>
            <a:off x="4211960" y="3212976"/>
            <a:ext cx="1872208"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3600" b="1" cap="none" spc="0" dirty="0">
              <a:ln w="50800"/>
              <a:effectLst/>
              <a:latin typeface="Traditional Arabic" pitchFamily="18" charset="-78"/>
              <a:cs typeface="Traditional Arabic" pitchFamily="18" charset="-78"/>
            </a:endParaRPr>
          </a:p>
        </p:txBody>
      </p:sp>
      <p:cxnSp>
        <p:nvCxnSpPr>
          <p:cNvPr id="12" name="Shape 11"/>
          <p:cNvCxnSpPr>
            <a:stCxn id="22" idx="2"/>
          </p:cNvCxnSpPr>
          <p:nvPr/>
        </p:nvCxnSpPr>
        <p:spPr>
          <a:xfrm rot="16200000" flipH="1">
            <a:off x="5939281" y="3068090"/>
            <a:ext cx="433788" cy="201622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22" idx="2"/>
          </p:cNvCxnSpPr>
          <p:nvPr/>
        </p:nvCxnSpPr>
        <p:spPr>
          <a:xfrm rot="5400000">
            <a:off x="3959068" y="3104101"/>
            <a:ext cx="433790" cy="194420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75856" y="429309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92280" y="429309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868144" y="4725144"/>
            <a:ext cx="2592288"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3600" b="1" cap="none" spc="0" dirty="0">
              <a:ln w="50800"/>
              <a:effectLst/>
              <a:latin typeface="Traditional Arabic" pitchFamily="18" charset="-78"/>
              <a:cs typeface="Traditional Arabic" pitchFamily="18" charset="-78"/>
            </a:endParaRPr>
          </a:p>
        </p:txBody>
      </p:sp>
      <p:sp>
        <p:nvSpPr>
          <p:cNvPr id="31" name="Rectangle 30"/>
          <p:cNvSpPr/>
          <p:nvPr/>
        </p:nvSpPr>
        <p:spPr>
          <a:xfrm>
            <a:off x="1979712" y="4725144"/>
            <a:ext cx="2592288"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3600" b="1" cap="none" spc="0" dirty="0">
              <a:ln w="50800"/>
              <a:effectLst/>
              <a:latin typeface="Traditional Arabic" pitchFamily="18" charset="-78"/>
              <a:cs typeface="Traditional Arabic" pitchFamily="18" charset="-78"/>
            </a:endParaRPr>
          </a:p>
        </p:txBody>
      </p:sp>
      <p:sp>
        <p:nvSpPr>
          <p:cNvPr id="32" name="Rectangle 31"/>
          <p:cNvSpPr/>
          <p:nvPr/>
        </p:nvSpPr>
        <p:spPr>
          <a:xfrm>
            <a:off x="5796136" y="3789040"/>
            <a:ext cx="115288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مركَّبة من</a:t>
            </a:r>
            <a:endParaRPr lang="en-US" sz="3200" b="1" cap="none" spc="0" dirty="0">
              <a:ln w="50800"/>
              <a:effectLst/>
              <a:latin typeface="Traditional Arabic" pitchFamily="18" charset="-78"/>
              <a:cs typeface="Traditional Arabic" pitchFamily="18" charset="-78"/>
            </a:endParaRPr>
          </a:p>
        </p:txBody>
      </p:sp>
      <p:sp>
        <p:nvSpPr>
          <p:cNvPr id="19"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11</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12289" name="Picture 1" descr="C:\Users\win7\Pictures\imagesCA31EZ49.jpg"/>
          <p:cNvPicPr>
            <a:picLocks noChangeAspect="1" noChangeArrowheads="1"/>
          </p:cNvPicPr>
          <p:nvPr/>
        </p:nvPicPr>
        <p:blipFill>
          <a:blip r:embed="rId3" cstate="print"/>
          <a:srcRect/>
          <a:stretch>
            <a:fillRect/>
          </a:stretch>
        </p:blipFill>
        <p:spPr bwMode="auto">
          <a:xfrm>
            <a:off x="7020272" y="0"/>
            <a:ext cx="1914525" cy="2390775"/>
          </a:xfrm>
          <a:prstGeom prst="rect">
            <a:avLst/>
          </a:prstGeom>
          <a:noFill/>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rot="20690064">
            <a:off x="1111002" y="1887712"/>
            <a:ext cx="7128792" cy="1464231"/>
          </a:xfrm>
          <a:prstGeom prst="round2DiagRect">
            <a:avLst>
              <a:gd name="adj1" fmla="val 16667"/>
              <a:gd name="adj2" fmla="val 0"/>
            </a:avLst>
          </a:prstGeom>
          <a:solidFill>
            <a:schemeClr val="accent5">
              <a:lumMod val="20000"/>
              <a:lumOff val="80000"/>
            </a:schemeClr>
          </a:solidFill>
          <a:effectLst>
            <a:glow rad="228600">
              <a:schemeClr val="accent5">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أسئلة التقييم</a:t>
            </a:r>
            <a:endPar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pic>
        <p:nvPicPr>
          <p:cNvPr id="5" name="Picture 2" descr="http://benlib.files.wordpress.com/2011/04/boy-on-globe1.jpg"/>
          <p:cNvPicPr>
            <a:picLocks noChangeAspect="1" noChangeArrowheads="1"/>
          </p:cNvPicPr>
          <p:nvPr/>
        </p:nvPicPr>
        <p:blipFill>
          <a:blip r:embed="rId2" cstate="print"/>
          <a:srcRect/>
          <a:stretch>
            <a:fillRect/>
          </a:stretch>
        </p:blipFill>
        <p:spPr bwMode="auto">
          <a:xfrm>
            <a:off x="5220072" y="3501008"/>
            <a:ext cx="2736304" cy="3356992"/>
          </a:xfrm>
          <a:prstGeom prst="rect">
            <a:avLst/>
          </a:prstGeom>
          <a:noFill/>
        </p:spPr>
      </p:pic>
      <p:sp>
        <p:nvSpPr>
          <p:cNvPr id="6"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12</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8193" name="Picture 1" descr="C:\Users\win7\Pictures\5.png"/>
          <p:cNvPicPr>
            <a:picLocks noChangeAspect="1" noChangeArrowheads="1"/>
          </p:cNvPicPr>
          <p:nvPr/>
        </p:nvPicPr>
        <p:blipFill>
          <a:blip r:embed="rId3" cstate="print"/>
          <a:srcRect/>
          <a:stretch>
            <a:fillRect/>
          </a:stretch>
        </p:blipFill>
        <p:spPr bwMode="auto">
          <a:xfrm>
            <a:off x="0" y="3762375"/>
            <a:ext cx="2228850" cy="3095625"/>
          </a:xfrm>
          <a:prstGeom prst="rect">
            <a:avLst/>
          </a:prstGeom>
          <a:noFill/>
        </p:spPr>
      </p:pic>
      <p:pic>
        <p:nvPicPr>
          <p:cNvPr id="7" name="Picture 2" descr="crowd of kids"/>
          <p:cNvPicPr>
            <a:picLocks noChangeAspect="1" noChangeArrowheads="1" noCrop="1"/>
          </p:cNvPicPr>
          <p:nvPr/>
        </p:nvPicPr>
        <p:blipFill>
          <a:blip r:embed="rId4" cstate="print"/>
          <a:srcRect/>
          <a:stretch>
            <a:fillRect/>
          </a:stretch>
        </p:blipFill>
        <p:spPr bwMode="auto">
          <a:xfrm>
            <a:off x="179512" y="260648"/>
            <a:ext cx="3960440" cy="1512168"/>
          </a:xfrm>
          <a:prstGeom prst="rect">
            <a:avLst/>
          </a:prstGeom>
          <a:noFill/>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67544" y="260648"/>
            <a:ext cx="8115672" cy="2160240"/>
          </a:xfrm>
          <a:prstGeom prst="rect">
            <a:avLst/>
          </a:prstGeom>
          <a:blipFill>
            <a:blip r:embed="rId2" cstate="print"/>
            <a:tile tx="0" ty="0" sx="100000" sy="100000" flip="none" algn="tl"/>
          </a:blipFill>
        </p:spPr>
        <p:style>
          <a:lnRef idx="2">
            <a:schemeClr val="accent3"/>
          </a:lnRef>
          <a:fillRef idx="1">
            <a:schemeClr val="lt1"/>
          </a:fillRef>
          <a:effectRef idx="0">
            <a:schemeClr val="accent3"/>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lnSpc>
                <a:spcPct val="150000"/>
              </a:lnSpc>
              <a:buAutoNum type="arabicParenBoth"/>
            </a:pPr>
            <a:r>
              <a:rPr lang="ar-SA" sz="2800" dirty="0" smtClean="0">
                <a:latin typeface="Traditional Arabic" pitchFamily="18" charset="-78"/>
                <a:cs typeface="Traditional Arabic" pitchFamily="18" charset="-78"/>
              </a:rPr>
              <a:t>لفت انتباه بعض الطلاب أنه بجانب جذع شجرة الصنوبر تطورت فطريات </a:t>
            </a:r>
            <a:r>
              <a:rPr lang="ar-SA" sz="2800" dirty="0" err="1" smtClean="0">
                <a:latin typeface="Traditional Arabic" pitchFamily="18" charset="-78"/>
                <a:cs typeface="Traditional Arabic" pitchFamily="18" charset="-78"/>
              </a:rPr>
              <a:t>كثيرة.</a:t>
            </a:r>
            <a:r>
              <a:rPr lang="ar-SA" sz="2800" dirty="0" smtClean="0">
                <a:latin typeface="Traditional Arabic" pitchFamily="18" charset="-78"/>
                <a:cs typeface="Traditional Arabic" pitchFamily="18" charset="-78"/>
              </a:rPr>
              <a:t> وجد الطلاب على جذع الشجرة نملاً وحرباء </a:t>
            </a:r>
            <a:r>
              <a:rPr lang="ar-SA" sz="2800" dirty="0" err="1" smtClean="0">
                <a:latin typeface="Traditional Arabic" pitchFamily="18" charset="-78"/>
                <a:cs typeface="Traditional Arabic" pitchFamily="18" charset="-78"/>
              </a:rPr>
              <a:t>أيضًا.</a:t>
            </a:r>
            <a:r>
              <a:rPr lang="ar-SA" sz="2800" dirty="0" smtClean="0">
                <a:latin typeface="Traditional Arabic" pitchFamily="18" charset="-78"/>
                <a:cs typeface="Traditional Arabic" pitchFamily="18" charset="-78"/>
              </a:rPr>
              <a:t> ورأوا بين أغصان الشجرة عش عصافير.</a:t>
            </a:r>
            <a:endParaRPr lang="ar-AE" sz="2800" dirty="0" smtClean="0">
              <a:latin typeface="Traditional Arabic" pitchFamily="18" charset="-78"/>
              <a:cs typeface="Traditional Arabic" pitchFamily="18" charset="-78"/>
            </a:endParaRPr>
          </a:p>
        </p:txBody>
      </p:sp>
      <p:sp>
        <p:nvSpPr>
          <p:cNvPr id="12" name="Content Placeholder 2"/>
          <p:cNvSpPr txBox="1">
            <a:spLocks/>
          </p:cNvSpPr>
          <p:nvPr/>
        </p:nvSpPr>
        <p:spPr>
          <a:xfrm>
            <a:off x="467544" y="2492896"/>
            <a:ext cx="8115672" cy="3240360"/>
          </a:xfrm>
          <a:prstGeom prst="rect">
            <a:avLst/>
          </a:prstGeom>
        </p:spPr>
        <p:style>
          <a:lnRef idx="2">
            <a:schemeClr val="accent4"/>
          </a:lnRef>
          <a:fillRef idx="1">
            <a:schemeClr val="lt1"/>
          </a:fillRef>
          <a:effectRef idx="0">
            <a:schemeClr val="accent4"/>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lnSpc>
                <a:spcPct val="150000"/>
              </a:lnSpc>
            </a:pPr>
            <a:r>
              <a:rPr lang="ar-AE" sz="3200" dirty="0" smtClean="0">
                <a:solidFill>
                  <a:srgbClr val="C00000"/>
                </a:solidFill>
                <a:latin typeface="Traditional Arabic" pitchFamily="18" charset="-78"/>
                <a:cs typeface="Traditional Arabic" pitchFamily="18" charset="-78"/>
              </a:rPr>
              <a:t>ا</a:t>
            </a:r>
            <a:r>
              <a:rPr lang="ar-SA" sz="2800" dirty="0" smtClean="0">
                <a:solidFill>
                  <a:srgbClr val="C00000"/>
                </a:solidFill>
                <a:latin typeface="Traditional Arabic" pitchFamily="18" charset="-78"/>
                <a:cs typeface="Traditional Arabic" pitchFamily="18" charset="-78"/>
              </a:rPr>
              <a:t>دعى الطلاب أن شجرة الصنوبر هي بيئة حياتية.</a:t>
            </a:r>
            <a:endParaRPr lang="en-US" sz="2800" dirty="0" smtClean="0">
              <a:solidFill>
                <a:srgbClr val="C00000"/>
              </a:solidFill>
              <a:latin typeface="Traditional Arabic" pitchFamily="18" charset="-78"/>
              <a:cs typeface="Traditional Arabic" pitchFamily="18" charset="-78"/>
            </a:endParaRPr>
          </a:p>
          <a:p>
            <a:pPr>
              <a:lnSpc>
                <a:spcPct val="150000"/>
              </a:lnSpc>
            </a:pPr>
            <a:r>
              <a:rPr lang="ar-AE" sz="2800" dirty="0" smtClean="0">
                <a:solidFill>
                  <a:schemeClr val="accent5">
                    <a:lumMod val="50000"/>
                  </a:schemeClr>
                </a:solidFill>
                <a:latin typeface="Traditional Arabic" pitchFamily="18" charset="-78"/>
                <a:cs typeface="Traditional Arabic" pitchFamily="18" charset="-78"/>
              </a:rPr>
              <a:t> </a:t>
            </a:r>
            <a:r>
              <a:rPr lang="ar-SA" sz="2800" dirty="0" smtClean="0">
                <a:solidFill>
                  <a:schemeClr val="accent5">
                    <a:lumMod val="50000"/>
                  </a:schemeClr>
                </a:solidFill>
                <a:latin typeface="Traditional Arabic" pitchFamily="18" charset="-78"/>
                <a:cs typeface="Traditional Arabic" pitchFamily="18" charset="-78"/>
              </a:rPr>
              <a:t>هل الطلاب محقون في </a:t>
            </a:r>
            <a:r>
              <a:rPr lang="ar-SA" sz="2800" dirty="0" err="1" smtClean="0">
                <a:solidFill>
                  <a:schemeClr val="accent5">
                    <a:lumMod val="50000"/>
                  </a:schemeClr>
                </a:solidFill>
                <a:latin typeface="Traditional Arabic" pitchFamily="18" charset="-78"/>
                <a:cs typeface="Traditional Arabic" pitchFamily="18" charset="-78"/>
              </a:rPr>
              <a:t>ادعائهم؟</a:t>
            </a:r>
            <a:r>
              <a:rPr lang="ar-SA" sz="2800" dirty="0" smtClean="0">
                <a:solidFill>
                  <a:schemeClr val="accent5">
                    <a:lumMod val="50000"/>
                  </a:schemeClr>
                </a:solidFill>
                <a:latin typeface="Traditional Arabic" pitchFamily="18" charset="-78"/>
                <a:cs typeface="Traditional Arabic" pitchFamily="18" charset="-78"/>
              </a:rPr>
              <a:t> عللوا موقفكم</a:t>
            </a:r>
            <a:r>
              <a:rPr lang="ar-SA" sz="3200" dirty="0" smtClean="0">
                <a:solidFill>
                  <a:schemeClr val="accent5">
                    <a:lumMod val="50000"/>
                  </a:schemeClr>
                </a:solidFill>
                <a:latin typeface="Traditional Arabic" pitchFamily="18" charset="-78"/>
                <a:cs typeface="Traditional Arabic" pitchFamily="18" charset="-78"/>
              </a:rPr>
              <a:t>.</a:t>
            </a:r>
            <a:endParaRPr lang="ar-AE" sz="3200" dirty="0" smtClean="0">
              <a:solidFill>
                <a:schemeClr val="accent5">
                  <a:lumMod val="50000"/>
                </a:schemeClr>
              </a:solidFill>
              <a:latin typeface="Traditional Arabic" pitchFamily="18" charset="-78"/>
              <a:cs typeface="Traditional Arabic" pitchFamily="18" charset="-78"/>
            </a:endParaRPr>
          </a:p>
          <a:p>
            <a:pPr>
              <a:lnSpc>
                <a:spcPct val="150000"/>
              </a:lnSpc>
            </a:pPr>
            <a:r>
              <a:rPr lang="ar-AE" sz="2400" b="1" u="sng" dirty="0" err="1" smtClean="0">
                <a:solidFill>
                  <a:srgbClr val="C00000"/>
                </a:solidFill>
                <a:latin typeface="Traditional Arabic" pitchFamily="18" charset="-78"/>
                <a:cs typeface="Traditional Arabic" pitchFamily="18" charset="-78"/>
              </a:rPr>
              <a:t>الإجابة:</a:t>
            </a:r>
            <a:endParaRPr lang="ar-AE" sz="2400" b="1" u="sng" dirty="0" smtClean="0">
              <a:solidFill>
                <a:srgbClr val="C00000"/>
              </a:solidFill>
              <a:latin typeface="Traditional Arabic" pitchFamily="18" charset="-78"/>
              <a:cs typeface="Traditional Arabic" pitchFamily="18" charset="-78"/>
            </a:endParaRPr>
          </a:p>
        </p:txBody>
      </p:sp>
      <p:sp>
        <p:nvSpPr>
          <p:cNvPr id="4"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13</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332656"/>
            <a:ext cx="8136904" cy="2376264"/>
          </a:xfrm>
          <a:solidFill>
            <a:schemeClr val="accent5">
              <a:lumMod val="20000"/>
              <a:lumOff val="80000"/>
            </a:schemeClr>
          </a:solidFill>
          <a:ln>
            <a:solidFill>
              <a:srgbClr val="697497"/>
            </a:solidFill>
            <a:prstDash val="sysDot"/>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lvl="0" rtl="0">
              <a:lnSpc>
                <a:spcPct val="150000"/>
              </a:lnSpc>
              <a:buNone/>
            </a:pPr>
            <a:r>
              <a:rPr lang="ar-AE" sz="3200" dirty="0" smtClean="0">
                <a:latin typeface="Traditional Arabic" pitchFamily="18" charset="-78"/>
                <a:cs typeface="Traditional Arabic" pitchFamily="18" charset="-78"/>
              </a:rPr>
              <a:t>(2) </a:t>
            </a:r>
            <a:r>
              <a:rPr lang="ar-AE" sz="2600" dirty="0" smtClean="0">
                <a:latin typeface="Traditional Arabic" pitchFamily="18" charset="-78"/>
                <a:cs typeface="Traditional Arabic" pitchFamily="18" charset="-78"/>
              </a:rPr>
              <a:t>بعد </a:t>
            </a:r>
            <a:r>
              <a:rPr lang="ar-SA" sz="2600" dirty="0" smtClean="0">
                <a:solidFill>
                  <a:schemeClr val="bg2">
                    <a:lumMod val="10000"/>
                  </a:schemeClr>
                </a:solidFill>
                <a:latin typeface="Traditional Arabic" pitchFamily="18" charset="-78"/>
                <a:cs typeface="Traditional Arabic" pitchFamily="18" charset="-78"/>
              </a:rPr>
              <a:t>الأمطار الغزيرة التي هطلت خلال عدة أيام متواصلة تكونت تجمعات مياه كثيرة.</a:t>
            </a:r>
            <a:endParaRPr lang="en-US" sz="2600" dirty="0" smtClean="0">
              <a:solidFill>
                <a:schemeClr val="bg2">
                  <a:lumMod val="10000"/>
                </a:schemeClr>
              </a:solidFill>
              <a:latin typeface="Traditional Arabic" pitchFamily="18" charset="-78"/>
              <a:cs typeface="Traditional Arabic" pitchFamily="18" charset="-78"/>
            </a:endParaRPr>
          </a:p>
          <a:p>
            <a:pPr rtl="0">
              <a:lnSpc>
                <a:spcPct val="150000"/>
              </a:lnSpc>
              <a:buNone/>
            </a:pPr>
            <a:r>
              <a:rPr lang="ar-SA" sz="2600" dirty="0" smtClean="0">
                <a:latin typeface="Traditional Arabic" pitchFamily="18" charset="-78"/>
                <a:cs typeface="Traditional Arabic" pitchFamily="18" charset="-78"/>
              </a:rPr>
              <a:t>دار جدل بين بعض الطلاب إذا كان يمكن اعتبار كل تجمع مياه بيئة حياتية، أو أنه فقط يمكن اعتبار التجمع الذي يتواجد في نفس المكان كل سنة وخلال كل فصل الشتاء بيئة حياتية</a:t>
            </a:r>
            <a:r>
              <a:rPr lang="he-IL" sz="2600" dirty="0" smtClean="0">
                <a:latin typeface="Traditional Arabic" pitchFamily="18" charset="-78"/>
              </a:rPr>
              <a:t>.  </a:t>
            </a:r>
            <a:endParaRPr lang="en-US" sz="2600" dirty="0" smtClean="0">
              <a:latin typeface="Traditional Arabic" pitchFamily="18" charset="-78"/>
              <a:cs typeface="Traditional Arabic" pitchFamily="18" charset="-78"/>
            </a:endParaRPr>
          </a:p>
          <a:p>
            <a:pPr>
              <a:buNone/>
            </a:pPr>
            <a:endParaRPr lang="he-IL" b="1" dirty="0">
              <a:ln w="50800"/>
              <a:solidFill>
                <a:schemeClr val="bg1">
                  <a:shade val="50000"/>
                </a:schemeClr>
              </a:solidFill>
            </a:endParaRPr>
          </a:p>
        </p:txBody>
      </p:sp>
      <p:sp>
        <p:nvSpPr>
          <p:cNvPr id="5" name="Content Placeholder 2"/>
          <p:cNvSpPr txBox="1">
            <a:spLocks/>
          </p:cNvSpPr>
          <p:nvPr/>
        </p:nvSpPr>
        <p:spPr>
          <a:xfrm>
            <a:off x="323528" y="2780928"/>
            <a:ext cx="8115672" cy="1296144"/>
          </a:xfrm>
          <a:prstGeom prst="rect">
            <a:avLst/>
          </a:prstGeom>
        </p:spPr>
        <p:style>
          <a:lnRef idx="2">
            <a:schemeClr val="accent3"/>
          </a:lnRef>
          <a:fillRef idx="1">
            <a:schemeClr val="lt1"/>
          </a:fillRef>
          <a:effectRef idx="0">
            <a:schemeClr val="accent3"/>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indent="-457200">
              <a:spcBef>
                <a:spcPts val="600"/>
              </a:spcBef>
              <a:buClr>
                <a:schemeClr val="accent1"/>
              </a:buClr>
              <a:buSzPct val="70000"/>
              <a:defRPr/>
            </a:pPr>
            <a:r>
              <a:rPr kumimoji="0" lang="ar-AE" sz="2600" b="1" i="0" u="none" strike="noStrike" kern="1200" cap="none" spc="0" normalizeH="0" baseline="0" noProof="0" dirty="0" err="1" smtClean="0">
                <a:ln w="50800"/>
                <a:solidFill>
                  <a:schemeClr val="accent3">
                    <a:lumMod val="50000"/>
                  </a:schemeClr>
                </a:solidFill>
                <a:effectLst/>
                <a:uLnTx/>
                <a:uFillTx/>
                <a:latin typeface="Traditional Arabic" pitchFamily="18" charset="-78"/>
                <a:cs typeface="Traditional Arabic" pitchFamily="18" charset="-78"/>
              </a:rPr>
              <a:t>أ.</a:t>
            </a:r>
            <a:r>
              <a:rPr kumimoji="0" lang="ar-AE" sz="26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 </a:t>
            </a:r>
            <a:r>
              <a:rPr lang="ar-SA" sz="2600" dirty="0" smtClean="0">
                <a:solidFill>
                  <a:srgbClr val="C00000"/>
                </a:solidFill>
                <a:latin typeface="Traditional Arabic" pitchFamily="18" charset="-78"/>
                <a:cs typeface="Traditional Arabic" pitchFamily="18" charset="-78"/>
              </a:rPr>
              <a:t>اشرحوا ما هي البيئة الحياتية.</a:t>
            </a:r>
            <a:endParaRPr lang="en-US" sz="2600" dirty="0" smtClean="0">
              <a:solidFill>
                <a:srgbClr val="C00000"/>
              </a:solidFill>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6" name="Content Placeholder 2"/>
          <p:cNvSpPr txBox="1">
            <a:spLocks/>
          </p:cNvSpPr>
          <p:nvPr/>
        </p:nvSpPr>
        <p:spPr>
          <a:xfrm>
            <a:off x="323528" y="4149080"/>
            <a:ext cx="8115672" cy="2304256"/>
          </a:xfrm>
          <a:prstGeom prst="rect">
            <a:avLst/>
          </a:prstGeom>
        </p:spPr>
        <p:style>
          <a:lnRef idx="2">
            <a:schemeClr val="accent2"/>
          </a:lnRef>
          <a:fillRef idx="1">
            <a:schemeClr val="lt1"/>
          </a:fillRef>
          <a:effectRef idx="0">
            <a:schemeClr val="accent2"/>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spcBef>
                <a:spcPts val="600"/>
              </a:spcBef>
              <a:buClr>
                <a:schemeClr val="accent1"/>
              </a:buClr>
              <a:buSzPct val="70000"/>
              <a:defRPr/>
            </a:pPr>
            <a:r>
              <a:rPr kumimoji="0" lang="ar-AE" sz="26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ب.</a:t>
            </a:r>
            <a:r>
              <a:rPr lang="ar-SA" sz="2600" dirty="0" smtClean="0">
                <a:solidFill>
                  <a:srgbClr val="C00000"/>
                </a:solidFill>
                <a:latin typeface="Traditional Arabic" pitchFamily="18" charset="-78"/>
                <a:cs typeface="Traditional Arabic" pitchFamily="18" charset="-78"/>
              </a:rPr>
              <a:t> هل كل تجمع مياه هو بيئة </a:t>
            </a:r>
            <a:r>
              <a:rPr lang="ar-SA" sz="2600" dirty="0" err="1" smtClean="0">
                <a:solidFill>
                  <a:srgbClr val="C00000"/>
                </a:solidFill>
                <a:latin typeface="Traditional Arabic" pitchFamily="18" charset="-78"/>
                <a:cs typeface="Traditional Arabic" pitchFamily="18" charset="-78"/>
              </a:rPr>
              <a:t>حياتية؟</a:t>
            </a:r>
            <a:r>
              <a:rPr lang="ar-SA" sz="2600" dirty="0" smtClean="0">
                <a:solidFill>
                  <a:srgbClr val="C00000"/>
                </a:solidFill>
                <a:latin typeface="Traditional Arabic" pitchFamily="18" charset="-78"/>
                <a:cs typeface="Traditional Arabic" pitchFamily="18" charset="-78"/>
              </a:rPr>
              <a:t> عللوا إجابتكم.</a:t>
            </a:r>
            <a:endParaRPr lang="en-US" sz="2600" dirty="0" smtClean="0">
              <a:solidFill>
                <a:srgbClr val="C00000"/>
              </a:solidFill>
              <a:latin typeface="Traditional Arabic" pitchFamily="18" charset="-78"/>
              <a:cs typeface="Traditional Arabic" pitchFamily="18" charset="-78"/>
            </a:endParaRPr>
          </a:p>
          <a:p>
            <a:pPr marL="457200" indent="-457200">
              <a:spcBef>
                <a:spcPts val="600"/>
              </a:spcBef>
              <a:buClr>
                <a:schemeClr val="accent1"/>
              </a:buClr>
              <a:buSzPct val="70000"/>
              <a:defRPr/>
            </a:pPr>
            <a:r>
              <a:rPr kumimoji="0" lang="ar-AE" sz="32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 </a:t>
            </a:r>
            <a:endParaRPr lang="en-US" sz="3200" dirty="0" smtClean="0">
              <a:solidFill>
                <a:srgbClr val="C00000"/>
              </a:solidFill>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7" name="Rectangle 8"/>
          <p:cNvSpPr/>
          <p:nvPr/>
        </p:nvSpPr>
        <p:spPr>
          <a:xfrm>
            <a:off x="7956376"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14</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04664"/>
            <a:ext cx="8115672" cy="201622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horz">
            <a:normAutofit fontScale="92500"/>
            <a:scene3d>
              <a:camera prst="orthographicFront"/>
              <a:lightRig rig="balanced" dir="t">
                <a:rot lat="0" lon="0" rev="2100000"/>
              </a:lightRig>
            </a:scene3d>
            <a:sp3d extrusionH="57150" prstMaterial="metal">
              <a:bevelT w="38100" h="25400"/>
              <a:contourClr>
                <a:schemeClr val="bg2"/>
              </a:contourClr>
            </a:sp3d>
          </a:bodyPr>
          <a:lstStyle/>
          <a:p>
            <a:pPr lvl="0">
              <a:lnSpc>
                <a:spcPct val="150000"/>
              </a:lnSpc>
            </a:pPr>
            <a:r>
              <a:rPr lang="en-US" sz="2800" dirty="0" smtClean="0">
                <a:latin typeface="Traditional Arabic" pitchFamily="18" charset="-78"/>
                <a:cs typeface="Traditional Arabic" pitchFamily="18" charset="-78"/>
              </a:rPr>
              <a:t> </a:t>
            </a: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raditional Arabic" pitchFamily="18" charset="-78"/>
                <a:cs typeface="Traditional Arabic" pitchFamily="18" charset="-78"/>
              </a:rPr>
              <a:t>(3)</a:t>
            </a:r>
            <a:r>
              <a:rPr lang="ar-SA" sz="2800" dirty="0" smtClean="0">
                <a:latin typeface="Traditional Arabic" pitchFamily="18" charset="-78"/>
                <a:cs typeface="Traditional Arabic" pitchFamily="18" charset="-78"/>
              </a:rPr>
              <a:t>تحدث داني ودينا عن الحياة على سطح كواكب سيارة أخرى.</a:t>
            </a:r>
            <a:endParaRPr lang="en-US" sz="2800" dirty="0" smtClean="0">
              <a:latin typeface="Traditional Arabic" pitchFamily="18" charset="-78"/>
              <a:cs typeface="Traditional Arabic" pitchFamily="18" charset="-78"/>
            </a:endParaRPr>
          </a:p>
          <a:p>
            <a:pPr>
              <a:lnSpc>
                <a:spcPct val="150000"/>
              </a:lnSpc>
            </a:pPr>
            <a:r>
              <a:rPr lang="ar-SA" sz="2800" dirty="0" smtClean="0">
                <a:latin typeface="Traditional Arabic" pitchFamily="18" charset="-78"/>
                <a:cs typeface="Traditional Arabic" pitchFamily="18" charset="-78"/>
              </a:rPr>
              <a:t>عرض معلم الطبيعة أمامهما معطيات عن الكرة الأرضية وعن كوكب </a:t>
            </a:r>
            <a:r>
              <a:rPr lang="ar-SA" sz="2800" dirty="0" err="1" smtClean="0">
                <a:latin typeface="Traditional Arabic" pitchFamily="18" charset="-78"/>
                <a:cs typeface="Traditional Arabic" pitchFamily="18" charset="-78"/>
              </a:rPr>
              <a:t>سيار</a:t>
            </a:r>
            <a:r>
              <a:rPr lang="ar-SA" sz="2800" dirty="0" smtClean="0">
                <a:latin typeface="Traditional Arabic" pitchFamily="18" charset="-78"/>
                <a:cs typeface="Traditional Arabic" pitchFamily="18" charset="-78"/>
              </a:rPr>
              <a:t> </a:t>
            </a:r>
            <a:r>
              <a:rPr lang="ar-SA" sz="2800" dirty="0" err="1" smtClean="0">
                <a:latin typeface="Traditional Arabic" pitchFamily="18" charset="-78"/>
                <a:cs typeface="Traditional Arabic" pitchFamily="18" charset="-78"/>
              </a:rPr>
              <a:t>وهمي </a:t>
            </a:r>
            <a:r>
              <a:rPr lang="ar-SA" sz="2800" dirty="0" smtClean="0">
                <a:latin typeface="Traditional Arabic" pitchFamily="18" charset="-78"/>
                <a:cs typeface="Traditional Arabic" pitchFamily="18" charset="-78"/>
              </a:rPr>
              <a:t>"</a:t>
            </a:r>
            <a:r>
              <a:rPr lang="ar-SA" sz="2800" dirty="0" err="1" smtClean="0">
                <a:latin typeface="Traditional Arabic" pitchFamily="18" charset="-78"/>
                <a:cs typeface="Traditional Arabic" pitchFamily="18" charset="-78"/>
              </a:rPr>
              <a:t>كومودور".</a:t>
            </a:r>
            <a:endParaRPr lang="en-US" sz="2800" dirty="0" smtClean="0">
              <a:latin typeface="Traditional Arabic" pitchFamily="18" charset="-78"/>
              <a:cs typeface="Traditional Arabic" pitchFamily="18" charset="-78"/>
            </a:endParaRPr>
          </a:p>
          <a:p>
            <a:pPr>
              <a:lnSpc>
                <a:spcPct val="150000"/>
              </a:lnSpc>
            </a:pPr>
            <a:r>
              <a:rPr lang="ar-SA" sz="2800" dirty="0" smtClean="0">
                <a:latin typeface="Traditional Arabic" pitchFamily="18" charset="-78"/>
                <a:cs typeface="Traditional Arabic" pitchFamily="18" charset="-78"/>
              </a:rPr>
              <a:t>فيما يلي المعطيات:</a:t>
            </a:r>
            <a:r>
              <a:rPr lang="he-IL" sz="2800" dirty="0" smtClean="0">
                <a:latin typeface="Traditional Arabic" pitchFamily="18" charset="-78"/>
                <a:cs typeface="Traditional Arabic" pitchFamily="18" charset="-78"/>
              </a:rPr>
              <a:t> </a:t>
            </a:r>
            <a:r>
              <a:rPr lang="ar-AE" sz="2800" dirty="0" smtClean="0">
                <a:latin typeface="Traditional Arabic" pitchFamily="18" charset="-78"/>
                <a:cs typeface="Traditional Arabic" pitchFamily="18" charset="-78"/>
              </a:rPr>
              <a:t>الجدول في الشريحة التالية.</a:t>
            </a:r>
            <a:endParaRPr lang="en-US" sz="2800" dirty="0" smtClean="0">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7" name="Content Placeholder 2"/>
          <p:cNvSpPr txBox="1">
            <a:spLocks/>
          </p:cNvSpPr>
          <p:nvPr/>
        </p:nvSpPr>
        <p:spPr>
          <a:xfrm>
            <a:off x="395536" y="2492896"/>
            <a:ext cx="8115672" cy="2952328"/>
          </a:xfrm>
          <a:prstGeom prst="rect">
            <a:avLst/>
          </a:prstGeom>
        </p:spPr>
        <p:style>
          <a:lnRef idx="2">
            <a:schemeClr val="accent6"/>
          </a:lnRef>
          <a:fillRef idx="1">
            <a:schemeClr val="lt1"/>
          </a:fillRef>
          <a:effectRef idx="0">
            <a:schemeClr val="accent6"/>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a:lnSpc>
                <a:spcPct val="150000"/>
              </a:lnSpc>
            </a:pPr>
            <a:r>
              <a:rPr lang="en-US" sz="2800" dirty="0" smtClean="0">
                <a:latin typeface="Traditional Arabic" pitchFamily="18" charset="-78"/>
                <a:cs typeface="Traditional Arabic" pitchFamily="18" charset="-78"/>
              </a:rPr>
              <a:t> </a:t>
            </a:r>
            <a:r>
              <a:rPr lang="ar-SA" sz="2600" dirty="0" smtClean="0">
                <a:solidFill>
                  <a:srgbClr val="C00000"/>
                </a:solidFill>
                <a:latin typeface="Traditional Arabic" pitchFamily="18" charset="-78"/>
                <a:ea typeface="Times New Roman" pitchFamily="18" charset="0"/>
                <a:cs typeface="Traditional Arabic" pitchFamily="18" charset="-78"/>
              </a:rPr>
              <a:t>اذكروا سببًا واحدًا يفسر لماذا سيجد الإنسان صعوبة كبيرة في العيش في </a:t>
            </a:r>
            <a:r>
              <a:rPr lang="ar-SA" sz="2600" dirty="0" err="1" smtClean="0">
                <a:solidFill>
                  <a:srgbClr val="C00000"/>
                </a:solidFill>
                <a:latin typeface="Traditional Arabic" pitchFamily="18" charset="-78"/>
                <a:ea typeface="Times New Roman" pitchFamily="18" charset="0"/>
                <a:cs typeface="Traditional Arabic" pitchFamily="18" charset="-78"/>
              </a:rPr>
              <a:t>كومودور.</a:t>
            </a:r>
            <a:r>
              <a:rPr lang="ar-SA" sz="2600" dirty="0" smtClean="0">
                <a:solidFill>
                  <a:srgbClr val="C00000"/>
                </a:solidFill>
                <a:latin typeface="Traditional Arabic" pitchFamily="18" charset="-78"/>
                <a:ea typeface="Times New Roman" pitchFamily="18" charset="0"/>
                <a:cs typeface="Traditional Arabic" pitchFamily="18" charset="-78"/>
              </a:rPr>
              <a:t> عللوا إجابتكم.</a:t>
            </a:r>
            <a:endParaRPr lang="ar-SA" sz="2600" dirty="0" smtClean="0">
              <a:solidFill>
                <a:srgbClr val="C00000"/>
              </a:solidFill>
              <a:latin typeface="Arial" pitchFamily="34" charset="0"/>
              <a:cs typeface="Arial" pitchFamily="34" charset="0"/>
            </a:endParaRPr>
          </a:p>
          <a:p>
            <a:pPr lvl="0">
              <a:lnSpc>
                <a:spcPct val="150000"/>
              </a:lnSpc>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5" name="Rectangle 8"/>
          <p:cNvSpPr/>
          <p:nvPr/>
        </p:nvSpPr>
        <p:spPr>
          <a:xfrm>
            <a:off x="7812360" y="5589240"/>
            <a:ext cx="1080120"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15</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251520" y="404664"/>
          <a:ext cx="8352929" cy="5639211"/>
        </p:xfrm>
        <a:graphic>
          <a:graphicData uri="http://schemas.openxmlformats.org/drawingml/2006/table">
            <a:tbl>
              <a:tblPr rtl="1">
                <a:tableStyleId>{22838BEF-8BB2-4498-84A7-C5851F593DF1}</a:tableStyleId>
              </a:tblPr>
              <a:tblGrid>
                <a:gridCol w="2583703"/>
                <a:gridCol w="3217933"/>
                <a:gridCol w="2551293"/>
              </a:tblGrid>
              <a:tr h="338990">
                <a:tc>
                  <a:txBody>
                    <a:bodyPr/>
                    <a:lstStyle/>
                    <a:p>
                      <a:pPr marL="457200" algn="ctr" rtl="1">
                        <a:lnSpc>
                          <a:spcPct val="150000"/>
                        </a:lnSpc>
                        <a:spcBef>
                          <a:spcPts val="300"/>
                        </a:spcBef>
                        <a:spcAft>
                          <a:spcPts val="0"/>
                        </a:spcAft>
                      </a:pPr>
                      <a:endParaRPr lang="en-US" sz="2000" dirty="0">
                        <a:latin typeface="Traditional Arabic" pitchFamily="18" charset="-78"/>
                        <a:ea typeface="Times New Roman"/>
                        <a:cs typeface="Traditional Arabic" pitchFamily="18" charset="-78"/>
                      </a:endParaRPr>
                    </a:p>
                  </a:txBody>
                  <a:tcPr marL="59567" marR="59567" marT="0" marB="0">
                    <a:solidFill>
                      <a:schemeClr val="accent3"/>
                    </a:solidFill>
                  </a:tcPr>
                </a:tc>
                <a:tc>
                  <a:txBody>
                    <a:bodyPr/>
                    <a:lstStyle/>
                    <a:p>
                      <a:pPr algn="ctr" rtl="1">
                        <a:lnSpc>
                          <a:spcPct val="115000"/>
                        </a:lnSpc>
                        <a:spcAft>
                          <a:spcPts val="1000"/>
                        </a:spcAft>
                      </a:pPr>
                      <a:r>
                        <a:rPr lang="ar-SA" sz="2000" b="1" dirty="0">
                          <a:latin typeface="Traditional Arabic" pitchFamily="18" charset="-78"/>
                          <a:cs typeface="Traditional Arabic" pitchFamily="18" charset="-78"/>
                        </a:rPr>
                        <a:t>الكرة الأرضية</a:t>
                      </a:r>
                      <a:endParaRPr lang="en-US" sz="2000" b="1" dirty="0">
                        <a:latin typeface="Traditional Arabic" pitchFamily="18" charset="-78"/>
                        <a:ea typeface="Times New Roman"/>
                        <a:cs typeface="Traditional Arabic" pitchFamily="18" charset="-78"/>
                      </a:endParaRPr>
                    </a:p>
                  </a:txBody>
                  <a:tcPr marL="59567" marR="59567" marT="0" marB="0">
                    <a:solidFill>
                      <a:schemeClr val="accent3"/>
                    </a:solidFill>
                  </a:tcPr>
                </a:tc>
                <a:tc>
                  <a:txBody>
                    <a:bodyPr/>
                    <a:lstStyle/>
                    <a:p>
                      <a:pPr algn="ctr" rtl="1">
                        <a:lnSpc>
                          <a:spcPct val="115000"/>
                        </a:lnSpc>
                        <a:spcAft>
                          <a:spcPts val="1000"/>
                        </a:spcAft>
                      </a:pPr>
                      <a:r>
                        <a:rPr lang="ar-SA" sz="2000" b="1" dirty="0" err="1">
                          <a:latin typeface="Traditional Arabic" pitchFamily="18" charset="-78"/>
                          <a:cs typeface="Traditional Arabic" pitchFamily="18" charset="-78"/>
                        </a:rPr>
                        <a:t>كومودور</a:t>
                      </a:r>
                      <a:endParaRPr lang="en-US" sz="2000" b="1" dirty="0">
                        <a:latin typeface="Traditional Arabic" pitchFamily="18" charset="-78"/>
                        <a:ea typeface="Times New Roman"/>
                        <a:cs typeface="Traditional Arabic" pitchFamily="18" charset="-78"/>
                      </a:endParaRPr>
                    </a:p>
                  </a:txBody>
                  <a:tcPr marL="59567" marR="59567" marT="0" marB="0">
                    <a:solidFill>
                      <a:schemeClr val="accent3"/>
                    </a:solidFill>
                  </a:tcPr>
                </a:tc>
              </a:tr>
              <a:tr h="708797">
                <a:tc>
                  <a:txBody>
                    <a:bodyPr/>
                    <a:lstStyle/>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البُعد عن كوكب شبيه بالشمس</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50000"/>
                        </a:lnSpc>
                        <a:spcBef>
                          <a:spcPts val="300"/>
                        </a:spcBef>
                        <a:spcAft>
                          <a:spcPts val="0"/>
                        </a:spcAft>
                      </a:pPr>
                      <a:r>
                        <a:rPr kumimoji="0" lang="he-IL" sz="1800" kern="1200" dirty="0" smtClean="0">
                          <a:solidFill>
                            <a:schemeClr val="dk1"/>
                          </a:solidFill>
                          <a:latin typeface="Traditional Arabic" pitchFamily="18" charset="-78"/>
                          <a:ea typeface="+mn-ea"/>
                          <a:cs typeface="+mn-cs"/>
                        </a:rPr>
                        <a:t>148,640,000 </a:t>
                      </a:r>
                      <a:r>
                        <a:rPr kumimoji="0" lang="ar-SA" sz="1800" kern="1200" dirty="0" smtClean="0">
                          <a:solidFill>
                            <a:schemeClr val="dk1"/>
                          </a:solidFill>
                          <a:latin typeface="Traditional Arabic" pitchFamily="18" charset="-78"/>
                          <a:ea typeface="+mn-ea"/>
                          <a:cs typeface="Traditional Arabic" pitchFamily="18" charset="-78"/>
                        </a:rPr>
                        <a:t>كم</a:t>
                      </a:r>
                      <a:endParaRPr lang="he-IL" sz="2000" dirty="0">
                        <a:latin typeface="Traditional Arabic" pitchFamily="18" charset="-78"/>
                        <a:ea typeface="Times New Roman"/>
                        <a:cs typeface="David"/>
                      </a:endParaRPr>
                    </a:p>
                  </a:txBody>
                  <a:tcPr marL="59567" marR="59567" marT="0" marB="0"/>
                </a:tc>
                <a:tc>
                  <a:txBody>
                    <a:bodyPr/>
                    <a:lstStyle/>
                    <a:p>
                      <a:pPr marL="457200" algn="ctr" rtl="1">
                        <a:lnSpc>
                          <a:spcPct val="150000"/>
                        </a:lnSpc>
                        <a:spcBef>
                          <a:spcPts val="300"/>
                        </a:spcBef>
                        <a:spcAft>
                          <a:spcPts val="0"/>
                        </a:spcAft>
                      </a:pPr>
                      <a:r>
                        <a:rPr lang="he-IL" sz="2000">
                          <a:latin typeface="Traditional Arabic" pitchFamily="18" charset="-78"/>
                        </a:rPr>
                        <a:t>902,546,000</a:t>
                      </a:r>
                      <a:endParaRPr lang="en-US" sz="2000">
                        <a:latin typeface="Traditional Arabic" pitchFamily="18" charset="-78"/>
                        <a:ea typeface="Times New Roman"/>
                        <a:cs typeface="Traditional Arabic" pitchFamily="18" charset="-78"/>
                      </a:endParaRPr>
                    </a:p>
                  </a:txBody>
                  <a:tcPr marL="59567" marR="59567" marT="0" marB="0"/>
                </a:tc>
              </a:tr>
              <a:tr h="1134076">
                <a:tc>
                  <a:txBody>
                    <a:bodyPr/>
                    <a:lstStyle/>
                    <a:p>
                      <a:pPr marL="457200" algn="ctr" rtl="1">
                        <a:lnSpc>
                          <a:spcPct val="150000"/>
                        </a:lnSpc>
                        <a:spcBef>
                          <a:spcPts val="600"/>
                        </a:spcBef>
                        <a:spcAft>
                          <a:spcPts val="0"/>
                        </a:spcAft>
                      </a:pPr>
                      <a:r>
                        <a:rPr lang="ar-SA" sz="2000" dirty="0">
                          <a:latin typeface="Traditional Arabic" pitchFamily="18" charset="-78"/>
                          <a:cs typeface="Traditional Arabic" pitchFamily="18" charset="-78"/>
                        </a:rPr>
                        <a:t>تركيبة الغلاف </a:t>
                      </a:r>
                      <a:r>
                        <a:rPr lang="ar-JO" sz="2000" dirty="0">
                          <a:latin typeface="Traditional Arabic" pitchFamily="18" charset="-78"/>
                          <a:cs typeface="Traditional Arabic" pitchFamily="18" charset="-78"/>
                        </a:rPr>
                        <a:t>الجوّي</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20% </a:t>
                      </a:r>
                      <a:r>
                        <a:rPr lang="ar-SA" sz="2000" dirty="0">
                          <a:latin typeface="Traditional Arabic" pitchFamily="18" charset="-78"/>
                          <a:cs typeface="Traditional Arabic" pitchFamily="18" charset="-78"/>
                        </a:rPr>
                        <a:t>أوكسجين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80%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0.037%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5% </a:t>
                      </a:r>
                      <a:r>
                        <a:rPr lang="ar-SA" sz="2000" dirty="0">
                          <a:latin typeface="Traditional Arabic" pitchFamily="18" charset="-78"/>
                          <a:cs typeface="Traditional Arabic" pitchFamily="18" charset="-78"/>
                        </a:rPr>
                        <a:t>أوكسجين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5%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90%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r>
              <a:tr h="936845">
                <a:tc>
                  <a:txBody>
                    <a:bodyPr/>
                    <a:lstStyle/>
                    <a:p>
                      <a:pPr marL="457200" algn="ctr" rtl="1">
                        <a:lnSpc>
                          <a:spcPct val="150000"/>
                        </a:lnSpc>
                        <a:spcBef>
                          <a:spcPts val="300"/>
                        </a:spcBef>
                        <a:spcAft>
                          <a:spcPts val="0"/>
                        </a:spcAft>
                      </a:pPr>
                      <a:r>
                        <a:rPr lang="ar-SA" sz="2000">
                          <a:latin typeface="Traditional Arabic" pitchFamily="18" charset="-78"/>
                          <a:cs typeface="Traditional Arabic" pitchFamily="18" charset="-78"/>
                        </a:rPr>
                        <a:t>تواجد طبقة أوزون</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توجد</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a:t>
                      </a:r>
                      <a:r>
                        <a:rPr lang="he-IL" sz="2000" dirty="0">
                          <a:latin typeface="Traditional Arabic" pitchFamily="18" charset="-78"/>
                        </a:rPr>
                        <a:t> 80%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حوالي</a:t>
                      </a:r>
                      <a:r>
                        <a:rPr lang="he-IL" sz="2000" dirty="0">
                          <a:latin typeface="Traditional Arabic" pitchFamily="18" charset="-78"/>
                        </a:rPr>
                        <a:t> 0.037%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algn="ctr" rtl="1">
                        <a:lnSpc>
                          <a:spcPct val="115000"/>
                        </a:lnSpc>
                        <a:spcAft>
                          <a:spcPts val="1000"/>
                        </a:spcAft>
                      </a:pPr>
                      <a:r>
                        <a:rPr lang="ar-SA" sz="2000" dirty="0">
                          <a:latin typeface="Traditional Arabic" pitchFamily="18" charset="-78"/>
                          <a:cs typeface="Traditional Arabic" pitchFamily="18" charset="-78"/>
                        </a:rPr>
                        <a:t>لا توجد</a:t>
                      </a:r>
                      <a:endParaRPr lang="en-US" sz="2000" dirty="0">
                        <a:latin typeface="Traditional Arabic" pitchFamily="18" charset="-78"/>
                        <a:ea typeface="Times New Roman"/>
                        <a:cs typeface="Traditional Arabic" pitchFamily="18" charset="-78"/>
                      </a:endParaRPr>
                    </a:p>
                  </a:txBody>
                  <a:tcPr marL="59567" marR="59567" marT="0" marB="0"/>
                </a:tc>
              </a:tr>
              <a:tr h="338990">
                <a:tc>
                  <a:txBody>
                    <a:bodyPr/>
                    <a:lstStyle/>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غيوم</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توجد</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algn="ctr" rtl="1">
                        <a:lnSpc>
                          <a:spcPct val="115000"/>
                        </a:lnSpc>
                        <a:spcAft>
                          <a:spcPts val="1000"/>
                        </a:spcAft>
                      </a:pPr>
                      <a:r>
                        <a:rPr lang="ar-SA" sz="2000" dirty="0">
                          <a:latin typeface="Traditional Arabic" pitchFamily="18" charset="-78"/>
                          <a:cs typeface="Traditional Arabic" pitchFamily="18" charset="-78"/>
                        </a:rPr>
                        <a:t>لا توجد</a:t>
                      </a:r>
                      <a:endParaRPr lang="en-US" sz="2000" dirty="0">
                        <a:latin typeface="Traditional Arabic" pitchFamily="18" charset="-78"/>
                        <a:ea typeface="Times New Roman"/>
                        <a:cs typeface="Traditional Arabic" pitchFamily="18" charset="-78"/>
                      </a:endParaRPr>
                    </a:p>
                  </a:txBody>
                  <a:tcPr marL="59567" marR="59567" marT="0" marB="0"/>
                </a:tc>
              </a:tr>
              <a:tr h="708797">
                <a:tc>
                  <a:txBody>
                    <a:bodyPr/>
                    <a:lstStyle/>
                    <a:p>
                      <a:pPr marL="457200" algn="ctr" rtl="1">
                        <a:lnSpc>
                          <a:spcPct val="150000"/>
                        </a:lnSpc>
                        <a:spcBef>
                          <a:spcPts val="300"/>
                        </a:spcBef>
                        <a:spcAft>
                          <a:spcPts val="0"/>
                        </a:spcAft>
                      </a:pPr>
                      <a:r>
                        <a:rPr lang="ar-SA" sz="2000" dirty="0" smtClean="0">
                          <a:latin typeface="Traditional Arabic" pitchFamily="18" charset="-78"/>
                          <a:cs typeface="Traditional Arabic" pitchFamily="18" charset="-78"/>
                        </a:rPr>
                        <a:t>مدة </a:t>
                      </a:r>
                      <a:r>
                        <a:rPr lang="ar-SA" sz="2000" dirty="0">
                          <a:latin typeface="Traditional Arabic" pitchFamily="18" charset="-78"/>
                          <a:cs typeface="Traditional Arabic" pitchFamily="18" charset="-78"/>
                        </a:rPr>
                        <a:t>الدوران حول المحور</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a:latin typeface="Traditional Arabic" pitchFamily="18" charset="-78"/>
                        </a:rPr>
                        <a:t>24 </a:t>
                      </a:r>
                      <a:r>
                        <a:rPr lang="ar-SA" sz="2000">
                          <a:latin typeface="Traditional Arabic" pitchFamily="18" charset="-78"/>
                          <a:cs typeface="Traditional Arabic" pitchFamily="18" charset="-78"/>
                        </a:rPr>
                        <a:t>ساعة</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dirty="0">
                          <a:latin typeface="Traditional Arabic" pitchFamily="18" charset="-78"/>
                        </a:rPr>
                        <a:t>48 </a:t>
                      </a:r>
                      <a:r>
                        <a:rPr lang="ar-SA" sz="2000" dirty="0">
                          <a:latin typeface="Traditional Arabic" pitchFamily="18" charset="-78"/>
                          <a:cs typeface="Traditional Arabic" pitchFamily="18" charset="-78"/>
                        </a:rPr>
                        <a:t>ساعة</a:t>
                      </a:r>
                      <a:endParaRPr lang="en-US" sz="2000" dirty="0">
                        <a:latin typeface="Traditional Arabic" pitchFamily="18" charset="-78"/>
                        <a:ea typeface="Times New Roman"/>
                        <a:cs typeface="Traditional Arabic" pitchFamily="18" charset="-78"/>
                      </a:endParaRPr>
                    </a:p>
                  </a:txBody>
                  <a:tcPr marL="59567" marR="59567" marT="0" marB="0"/>
                </a:tc>
              </a:tr>
              <a:tr h="708797">
                <a:tc>
                  <a:txBody>
                    <a:bodyPr/>
                    <a:lstStyle/>
                    <a:p>
                      <a:pPr marL="457200" algn="ctr" rtl="1">
                        <a:lnSpc>
                          <a:spcPct val="150000"/>
                        </a:lnSpc>
                        <a:spcBef>
                          <a:spcPts val="300"/>
                        </a:spcBef>
                        <a:spcAft>
                          <a:spcPts val="0"/>
                        </a:spcAft>
                      </a:pPr>
                      <a:r>
                        <a:rPr lang="ar-SA" sz="2000" dirty="0" smtClean="0">
                          <a:latin typeface="Traditional Arabic" pitchFamily="18" charset="-78"/>
                          <a:cs typeface="Traditional Arabic" pitchFamily="18" charset="-78"/>
                        </a:rPr>
                        <a:t>مدة </a:t>
                      </a:r>
                      <a:r>
                        <a:rPr lang="ar-SA" sz="2000" dirty="0">
                          <a:latin typeface="Traditional Arabic" pitchFamily="18" charset="-78"/>
                          <a:cs typeface="Traditional Arabic" pitchFamily="18" charset="-78"/>
                        </a:rPr>
                        <a:t>الدوران حول الشمس</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a:latin typeface="Traditional Arabic" pitchFamily="18" charset="-78"/>
                        </a:rPr>
                        <a:t>365.5 </a:t>
                      </a:r>
                      <a:r>
                        <a:rPr lang="ar-SA" sz="2000">
                          <a:latin typeface="Traditional Arabic" pitchFamily="18" charset="-78"/>
                          <a:cs typeface="Traditional Arabic" pitchFamily="18" charset="-78"/>
                        </a:rPr>
                        <a:t>يوم</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dirty="0">
                          <a:latin typeface="Traditional Arabic" pitchFamily="18" charset="-78"/>
                        </a:rPr>
                        <a:t>200 </a:t>
                      </a:r>
                      <a:r>
                        <a:rPr lang="ar-SA" sz="2000" dirty="0">
                          <a:latin typeface="Traditional Arabic" pitchFamily="18" charset="-78"/>
                          <a:cs typeface="Traditional Arabic" pitchFamily="18" charset="-78"/>
                        </a:rPr>
                        <a:t>يوم</a:t>
                      </a:r>
                      <a:endParaRPr lang="en-US" sz="2000" dirty="0">
                        <a:latin typeface="Traditional Arabic" pitchFamily="18" charset="-78"/>
                        <a:ea typeface="Times New Roman"/>
                        <a:cs typeface="Traditional Arabic" pitchFamily="18" charset="-78"/>
                      </a:endParaRPr>
                    </a:p>
                  </a:txBody>
                  <a:tcPr marL="59567" marR="59567" marT="0" marB="0"/>
                </a:tc>
              </a:tr>
            </a:tbl>
          </a:graphicData>
        </a:graphic>
      </p:graphicFrame>
      <p:sp>
        <p:nvSpPr>
          <p:cNvPr id="3"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16</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23528" y="476672"/>
            <a:ext cx="8280325" cy="5786199"/>
          </a:xfrm>
          <a:prstGeom prst="rect">
            <a:avLst/>
          </a:prstGeom>
          <a:solidFill>
            <a:schemeClr val="accent1">
              <a:lumMod val="20000"/>
              <a:lumOff val="8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مهمة </a:t>
            </a:r>
            <a:r>
              <a:rPr lang="ar-AE" sz="54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بيتية</a:t>
            </a: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 العمل بأزواج</a:t>
            </a: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r>
              <a:rPr lang="ar-AE" sz="5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hlinkClick r:id="rId2" action="ppaction://hlinkfile"/>
              </a:rPr>
              <a:t>*اضغط هنا للانتقال إلى ملف المهمة التعليمية.</a:t>
            </a:r>
            <a:endParaRPr lang="ar-AE" sz="5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endParaRPr lang="ar-AE" sz="5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r>
              <a:rPr lang="ar-AE" sz="4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hlinkClick r:id="rId3"/>
              </a:rPr>
              <a:t>*اضغط هنا للدخول إلى موقع آفاق</a:t>
            </a:r>
            <a:endParaRPr lang="ar-AE" sz="4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r>
              <a:rPr lang="ar-AE"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كلمة المستخدم:</a:t>
            </a:r>
            <a:r>
              <a:rPr lang="en-US"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qsm_s3</a:t>
            </a:r>
            <a:endParaRPr lang="ar-AE"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r>
              <a:rPr lang="ar-AE"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كلمة السر:</a:t>
            </a:r>
            <a:r>
              <a:rPr lang="en-US"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qsm_s3</a:t>
            </a:r>
            <a:endParaRPr lang="ar-SA"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p:txBody>
      </p:sp>
      <p:sp>
        <p:nvSpPr>
          <p:cNvPr id="3"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17</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323528" y="332656"/>
            <a:ext cx="8208912" cy="6264696"/>
          </a:xfrm>
          <a:prstGeom prst="roundRect">
            <a:avLst/>
          </a:prstGeom>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ar-AE" sz="3200" u="sng" spc="50" dirty="0" smtClean="0">
                <a:ln w="11430"/>
                <a:solidFill>
                  <a:sysClr val="windowText" lastClr="000000"/>
                </a:solidFill>
                <a:latin typeface="Traditional Arabic" pitchFamily="18" charset="-78"/>
                <a:cs typeface="Traditional Arabic" pitchFamily="18" charset="-78"/>
              </a:rPr>
              <a:t>لتنفيذ المهمة عليكم الدخول إلى </a:t>
            </a:r>
            <a:r>
              <a:rPr lang="ar-AE" sz="3200" u="sng" spc="50" dirty="0" smtClean="0">
                <a:ln w="11430"/>
                <a:solidFill>
                  <a:sysClr val="windowText" lastClr="000000"/>
                </a:solidFill>
                <a:latin typeface="Traditional Arabic" pitchFamily="18" charset="-78"/>
                <a:cs typeface="Traditional Arabic" pitchFamily="18" charset="-78"/>
                <a:hlinkClick r:id="rId2"/>
              </a:rPr>
              <a:t>موقع آفاق في العلوم والتكنولوجيا</a:t>
            </a:r>
            <a:r>
              <a:rPr lang="ar-AE" sz="3200" spc="50" dirty="0" smtClean="0">
                <a:ln w="11430"/>
                <a:solidFill>
                  <a:sysClr val="windowText" lastClr="000000"/>
                </a:solidFill>
                <a:latin typeface="Traditional Arabic" pitchFamily="18" charset="-78"/>
                <a:cs typeface="Traditional Arabic" pitchFamily="18" charset="-78"/>
              </a:rPr>
              <a:t>.</a:t>
            </a:r>
          </a:p>
          <a:p>
            <a:pPr>
              <a:lnSpc>
                <a:spcPct val="150000"/>
              </a:lnSpc>
            </a:pPr>
            <a:r>
              <a:rPr lang="ar-AE" sz="3200" b="1" spc="50" dirty="0" err="1" smtClean="0">
                <a:ln w="11430"/>
                <a:solidFill>
                  <a:sysClr val="windowText" lastClr="000000"/>
                </a:solidFill>
                <a:latin typeface="Traditional Arabic" pitchFamily="18" charset="-78"/>
                <a:cs typeface="Traditional Arabic" pitchFamily="18" charset="-78"/>
              </a:rPr>
              <a:t>أ.</a:t>
            </a:r>
            <a:r>
              <a:rPr lang="ar-AE" sz="3200" b="1" spc="50" dirty="0" smtClean="0">
                <a:ln w="11430"/>
                <a:solidFill>
                  <a:sysClr val="windowText" lastClr="000000"/>
                </a:solidFill>
                <a:latin typeface="Traditional Arabic" pitchFamily="18" charset="-78"/>
                <a:cs typeface="Traditional Arabic" pitchFamily="18" charset="-78"/>
              </a:rPr>
              <a:t> </a:t>
            </a:r>
            <a:r>
              <a:rPr lang="ar-AE" sz="3200" spc="50" dirty="0" smtClean="0">
                <a:ln w="11430"/>
                <a:solidFill>
                  <a:sysClr val="windowText" lastClr="000000"/>
                </a:solidFill>
                <a:latin typeface="Traditional Arabic" pitchFamily="18" charset="-78"/>
                <a:cs typeface="Traditional Arabic" pitchFamily="18" charset="-78"/>
              </a:rPr>
              <a:t>توجهوا إلى مضمون </a:t>
            </a:r>
            <a:r>
              <a:rPr lang="ar-AE" sz="3200" b="1" spc="50" dirty="0" smtClean="0">
                <a:ln w="11430"/>
                <a:solidFill>
                  <a:sysClr val="windowText" lastClr="000000"/>
                </a:solidFill>
                <a:latin typeface="Traditional Arabic" pitchFamily="18" charset="-78"/>
                <a:cs typeface="Traditional Arabic" pitchFamily="18" charset="-78"/>
              </a:rPr>
              <a:t>البيئة وجودة البيئة </a:t>
            </a:r>
            <a:r>
              <a:rPr lang="ar-AE" sz="3200" spc="50" dirty="0" smtClean="0">
                <a:ln w="11430"/>
                <a:solidFill>
                  <a:sysClr val="windowText" lastClr="000000"/>
                </a:solidFill>
                <a:latin typeface="Traditional Arabic" pitchFamily="18" charset="-78"/>
                <a:cs typeface="Traditional Arabic" pitchFamily="18" charset="-78"/>
              </a:rPr>
              <a:t>ثم اختاروا موضوع </a:t>
            </a:r>
            <a:r>
              <a:rPr lang="ar-AE" sz="3200" b="1" spc="50" dirty="0" smtClean="0">
                <a:ln w="11430"/>
                <a:solidFill>
                  <a:sysClr val="windowText" lastClr="000000"/>
                </a:solidFill>
                <a:latin typeface="Traditional Arabic" pitchFamily="18" charset="-78"/>
                <a:cs typeface="Traditional Arabic" pitchFamily="18" charset="-78"/>
              </a:rPr>
              <a:t>بيئات حياتية.</a:t>
            </a:r>
          </a:p>
          <a:p>
            <a:pPr>
              <a:lnSpc>
                <a:spcPct val="150000"/>
              </a:lnSpc>
            </a:pPr>
            <a:r>
              <a:rPr lang="ar-AE" sz="3200" b="1" spc="50" dirty="0" err="1" smtClean="0">
                <a:ln w="11430"/>
                <a:solidFill>
                  <a:sysClr val="windowText" lastClr="000000"/>
                </a:solidFill>
                <a:latin typeface="Traditional Arabic" pitchFamily="18" charset="-78"/>
                <a:cs typeface="Traditional Arabic" pitchFamily="18" charset="-78"/>
              </a:rPr>
              <a:t>ب.</a:t>
            </a:r>
            <a:r>
              <a:rPr lang="ar-AE" sz="3200" b="1" spc="50" dirty="0" smtClean="0">
                <a:ln w="11430"/>
                <a:solidFill>
                  <a:sysClr val="windowText" lastClr="000000"/>
                </a:solidFill>
                <a:latin typeface="Traditional Arabic" pitchFamily="18" charset="-78"/>
                <a:cs typeface="Traditional Arabic" pitchFamily="18" charset="-78"/>
              </a:rPr>
              <a:t> </a:t>
            </a:r>
            <a:r>
              <a:rPr lang="ar-AE" sz="3200" spc="50" dirty="0" smtClean="0">
                <a:ln w="11430"/>
                <a:solidFill>
                  <a:sysClr val="windowText" lastClr="000000"/>
                </a:solidFill>
                <a:latin typeface="Traditional Arabic" pitchFamily="18" charset="-78"/>
                <a:cs typeface="Traditional Arabic" pitchFamily="18" charset="-78"/>
              </a:rPr>
              <a:t>اختاروا البيئة الحياتية التي تجرون المهمة عليها.</a:t>
            </a:r>
          </a:p>
          <a:p>
            <a:pPr>
              <a:lnSpc>
                <a:spcPct val="150000"/>
              </a:lnSpc>
            </a:pPr>
            <a:r>
              <a:rPr lang="ar-AE" sz="3200" b="1" spc="50" dirty="0" err="1" smtClean="0">
                <a:ln w="11430"/>
                <a:solidFill>
                  <a:sysClr val="windowText" lastClr="000000"/>
                </a:solidFill>
                <a:latin typeface="Traditional Arabic" pitchFamily="18" charset="-78"/>
                <a:cs typeface="Traditional Arabic" pitchFamily="18" charset="-78"/>
              </a:rPr>
              <a:t>ج.</a:t>
            </a:r>
            <a:r>
              <a:rPr lang="ar-AE" sz="3200" b="1" spc="50" dirty="0" smtClean="0">
                <a:ln w="11430"/>
                <a:solidFill>
                  <a:sysClr val="windowText" lastClr="000000"/>
                </a:solidFill>
                <a:latin typeface="Traditional Arabic" pitchFamily="18" charset="-78"/>
                <a:cs typeface="Traditional Arabic" pitchFamily="18" charset="-78"/>
              </a:rPr>
              <a:t> استعينوا بمعلومات، بصور، بفعاليات تتعلق بالبيئة الحياتية التي تجرون المهمة عليها.</a:t>
            </a:r>
          </a:p>
          <a:p>
            <a:pPr>
              <a:lnSpc>
                <a:spcPct val="150000"/>
              </a:lnSpc>
            </a:pPr>
            <a:r>
              <a:rPr lang="ar-AE" sz="3200" b="1" spc="50" dirty="0" smtClean="0">
                <a:ln w="11430"/>
                <a:solidFill>
                  <a:sysClr val="windowText" lastClr="000000"/>
                </a:solidFill>
                <a:latin typeface="Traditional Arabic" pitchFamily="18" charset="-78"/>
                <a:cs typeface="Traditional Arabic" pitchFamily="18" charset="-78"/>
              </a:rPr>
              <a:t>د.</a:t>
            </a:r>
            <a:r>
              <a:rPr lang="ar-AE" sz="3200" spc="50" dirty="0" smtClean="0">
                <a:ln w="11430"/>
                <a:solidFill>
                  <a:sysClr val="windowText" lastClr="000000"/>
                </a:solidFill>
                <a:latin typeface="Traditional Arabic" pitchFamily="18" charset="-78"/>
                <a:cs typeface="Traditional Arabic" pitchFamily="18" charset="-78"/>
              </a:rPr>
              <a:t>انتقلوا إلى الشريحة التالية لاختيار البيئة </a:t>
            </a:r>
            <a:r>
              <a:rPr lang="ar-AE" sz="3200" spc="50" dirty="0" err="1" smtClean="0">
                <a:ln w="11430"/>
                <a:solidFill>
                  <a:sysClr val="windowText" lastClr="000000"/>
                </a:solidFill>
                <a:latin typeface="Traditional Arabic" pitchFamily="18" charset="-78"/>
                <a:cs typeface="Traditional Arabic" pitchFamily="18" charset="-78"/>
              </a:rPr>
              <a:t>الحياتية........</a:t>
            </a:r>
            <a:endParaRPr lang="ar-AE" sz="3200" spc="50" dirty="0" smtClean="0">
              <a:ln w="11430"/>
              <a:solidFill>
                <a:sysClr val="windowText" lastClr="000000"/>
              </a:solidFill>
              <a:latin typeface="Traditional Arabic" pitchFamily="18" charset="-78"/>
              <a:cs typeface="Traditional Arabic" pitchFamily="18" charset="-78"/>
            </a:endParaRPr>
          </a:p>
          <a:p>
            <a:endParaRPr lang="he-IL" sz="4000" b="1" spc="50" dirty="0">
              <a:ln w="11430"/>
              <a:solidFill>
                <a:sysClr val="windowText" lastClr="000000"/>
              </a:solidFill>
              <a:effectLst>
                <a:outerShdw blurRad="76200" dist="50800" dir="5400000" algn="tl" rotWithShape="0">
                  <a:srgbClr val="000000">
                    <a:alpha val="65000"/>
                  </a:srgbClr>
                </a:outerShdw>
              </a:effectLst>
              <a:latin typeface="Traditional Arabic" pitchFamily="18" charset="-78"/>
            </a:endParaRPr>
          </a:p>
        </p:txBody>
      </p:sp>
      <p:cxnSp>
        <p:nvCxnSpPr>
          <p:cNvPr id="7" name="رابط كسهم مستقيم 6"/>
          <p:cNvCxnSpPr/>
          <p:nvPr/>
        </p:nvCxnSpPr>
        <p:spPr>
          <a:xfrm flipH="1">
            <a:off x="827584" y="5445224"/>
            <a:ext cx="115212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18</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4572000" y="4653136"/>
            <a:ext cx="3487688" cy="2204864"/>
          </a:xfrm>
          <a:prstGeom prst="rect">
            <a:avLst/>
          </a:prstGeom>
          <a:ln>
            <a:noFill/>
          </a:ln>
          <a:effectLst>
            <a:softEdge rad="112500"/>
          </a:effectLst>
        </p:spPr>
      </p:pic>
      <p:pic>
        <p:nvPicPr>
          <p:cNvPr id="1035" name="Picture 11" descr="http://eoedu.belspo.be/images/VGT/reefs-1.jpg"/>
          <p:cNvPicPr>
            <a:picLocks noChangeAspect="1" noChangeArrowheads="1"/>
          </p:cNvPicPr>
          <p:nvPr/>
        </p:nvPicPr>
        <p:blipFill>
          <a:blip r:embed="rId3" cstate="print"/>
          <a:srcRect/>
          <a:stretch>
            <a:fillRect/>
          </a:stretch>
        </p:blipFill>
        <p:spPr bwMode="auto">
          <a:xfrm>
            <a:off x="2267744" y="332656"/>
            <a:ext cx="3240360" cy="2232248"/>
          </a:xfrm>
          <a:prstGeom prst="rect">
            <a:avLst/>
          </a:prstGeom>
          <a:ln>
            <a:noFill/>
          </a:ln>
          <a:effectLst>
            <a:softEdge rad="112500"/>
          </a:effectLst>
        </p:spPr>
      </p:pic>
      <p:sp>
        <p:nvSpPr>
          <p:cNvPr id="9"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7170" name="Picture 2" descr="http://dingo.care2.com/pictures/c2c/share/96/968/891/968919_370.jpg"/>
          <p:cNvPicPr>
            <a:picLocks noChangeAspect="1" noChangeArrowheads="1"/>
          </p:cNvPicPr>
          <p:nvPr/>
        </p:nvPicPr>
        <p:blipFill>
          <a:blip r:embed="rId4" cstate="print"/>
          <a:srcRect/>
          <a:stretch>
            <a:fillRect/>
          </a:stretch>
        </p:blipFill>
        <p:spPr bwMode="auto">
          <a:xfrm>
            <a:off x="5508104" y="260648"/>
            <a:ext cx="3096344" cy="2183905"/>
          </a:xfrm>
          <a:prstGeom prst="rect">
            <a:avLst/>
          </a:prstGeom>
          <a:ln>
            <a:noFill/>
          </a:ln>
          <a:effectLst>
            <a:softEdge rad="112500"/>
          </a:effectLst>
        </p:spPr>
      </p:pic>
      <p:pic>
        <p:nvPicPr>
          <p:cNvPr id="7172" name="Picture 4" descr="http://t2.gstatic.com/images?q=tbn:ANd9GcQUhCNQ92wb1iF4Ab8GMHO5DaTSU9J2Oa8jJVDJ1mQ-iyGs5w3WfbFGUdFwbw"/>
          <p:cNvPicPr>
            <a:picLocks noChangeAspect="1" noChangeArrowheads="1"/>
          </p:cNvPicPr>
          <p:nvPr/>
        </p:nvPicPr>
        <p:blipFill>
          <a:blip r:embed="rId5" cstate="print"/>
          <a:srcRect/>
          <a:stretch>
            <a:fillRect/>
          </a:stretch>
        </p:blipFill>
        <p:spPr bwMode="auto">
          <a:xfrm>
            <a:off x="5796136" y="2492896"/>
            <a:ext cx="2808312" cy="2232248"/>
          </a:xfrm>
          <a:prstGeom prst="rect">
            <a:avLst/>
          </a:prstGeom>
          <a:ln>
            <a:noFill/>
          </a:ln>
          <a:effectLst>
            <a:softEdge rad="112500"/>
          </a:effectLst>
        </p:spPr>
      </p:pic>
      <p:pic>
        <p:nvPicPr>
          <p:cNvPr id="7180" name="Picture 12" descr="http://0.tqn.com/d/animals/1/0/c/C/shutterstock_653263.jpg"/>
          <p:cNvPicPr>
            <a:picLocks noChangeAspect="1" noChangeArrowheads="1"/>
          </p:cNvPicPr>
          <p:nvPr/>
        </p:nvPicPr>
        <p:blipFill>
          <a:blip r:embed="rId6" cstate="print"/>
          <a:srcRect/>
          <a:stretch>
            <a:fillRect/>
          </a:stretch>
        </p:blipFill>
        <p:spPr bwMode="auto">
          <a:xfrm>
            <a:off x="179512" y="332656"/>
            <a:ext cx="2088232" cy="4248472"/>
          </a:xfrm>
          <a:prstGeom prst="rect">
            <a:avLst/>
          </a:prstGeom>
          <a:ln>
            <a:noFill/>
          </a:ln>
          <a:effectLst>
            <a:softEdge rad="112500"/>
          </a:effectLst>
        </p:spPr>
      </p:pic>
      <p:pic>
        <p:nvPicPr>
          <p:cNvPr id="7182" name="Picture 14" descr="http://2.bp.blogspot.com/_nzfX52nf35Q/TUyzp-3izcI/AAAAAAAAAJ0/5wmbwks-0vU/s1600/Wild+Animals.jpg"/>
          <p:cNvPicPr>
            <a:picLocks noChangeAspect="1" noChangeArrowheads="1"/>
          </p:cNvPicPr>
          <p:nvPr/>
        </p:nvPicPr>
        <p:blipFill>
          <a:blip r:embed="rId7" cstate="print"/>
          <a:srcRect/>
          <a:stretch>
            <a:fillRect/>
          </a:stretch>
        </p:blipFill>
        <p:spPr bwMode="auto">
          <a:xfrm>
            <a:off x="251520" y="4653136"/>
            <a:ext cx="4320480" cy="2204864"/>
          </a:xfrm>
          <a:prstGeom prst="rect">
            <a:avLst/>
          </a:prstGeom>
          <a:ln>
            <a:noFill/>
          </a:ln>
          <a:effectLst>
            <a:softEdge rad="112500"/>
          </a:effectLst>
        </p:spPr>
      </p:pic>
      <p:pic>
        <p:nvPicPr>
          <p:cNvPr id="22530" name="Picture 2" descr="http://www.hdwallpapersdepot.com/wp-content/uploads/2012/12/Rainforest_Monkeys.jpg"/>
          <p:cNvPicPr>
            <a:picLocks noChangeAspect="1" noChangeArrowheads="1"/>
          </p:cNvPicPr>
          <p:nvPr/>
        </p:nvPicPr>
        <p:blipFill>
          <a:blip r:embed="rId8" cstate="print"/>
          <a:srcRect/>
          <a:stretch>
            <a:fillRect/>
          </a:stretch>
        </p:blipFill>
        <p:spPr bwMode="auto">
          <a:xfrm>
            <a:off x="2195736" y="2492896"/>
            <a:ext cx="3600400" cy="2160240"/>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5436096" y="836712"/>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err="1"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الحرش</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7" name="Rectangle 3"/>
          <p:cNvSpPr/>
          <p:nvPr/>
        </p:nvSpPr>
        <p:spPr>
          <a:xfrm>
            <a:off x="5508104" y="2636912"/>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حقل البور</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8" name="Rectangle 10"/>
          <p:cNvSpPr/>
          <p:nvPr/>
        </p:nvSpPr>
        <p:spPr>
          <a:xfrm>
            <a:off x="8244408" y="1124744"/>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1</a:t>
            </a:r>
            <a:endParaRPr lang="he-IL" dirty="0"/>
          </a:p>
        </p:txBody>
      </p:sp>
      <p:sp>
        <p:nvSpPr>
          <p:cNvPr id="6" name="Rectangle 10"/>
          <p:cNvSpPr/>
          <p:nvPr/>
        </p:nvSpPr>
        <p:spPr>
          <a:xfrm>
            <a:off x="8388424" y="2924944"/>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2</a:t>
            </a:r>
            <a:endParaRPr lang="he-IL" dirty="0"/>
          </a:p>
        </p:txBody>
      </p:sp>
      <p:sp>
        <p:nvSpPr>
          <p:cNvPr id="10"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19</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
        <p:nvSpPr>
          <p:cNvPr id="13" name="Rectangle 3"/>
          <p:cNvSpPr/>
          <p:nvPr/>
        </p:nvSpPr>
        <p:spPr>
          <a:xfrm>
            <a:off x="5508104" y="4437112"/>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النهر</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pic>
        <p:nvPicPr>
          <p:cNvPr id="14" name="Picture 4"/>
          <p:cNvPicPr>
            <a:picLocks noChangeAspect="1" noChangeArrowheads="1"/>
          </p:cNvPicPr>
          <p:nvPr/>
        </p:nvPicPr>
        <p:blipFill>
          <a:blip r:embed="rId2" cstate="print"/>
          <a:srcRect l="3571" t="12500" r="1786" b="21875"/>
          <a:stretch>
            <a:fillRect/>
          </a:stretch>
        </p:blipFill>
        <p:spPr bwMode="auto">
          <a:xfrm>
            <a:off x="1187624" y="404664"/>
            <a:ext cx="4104456" cy="1728192"/>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l="5774" t="10633" r="3306" b="22913"/>
          <a:stretch>
            <a:fillRect/>
          </a:stretch>
        </p:blipFill>
        <p:spPr bwMode="auto">
          <a:xfrm>
            <a:off x="1187624" y="2348880"/>
            <a:ext cx="4176464" cy="1656184"/>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l="3740" t="12532" b="18542"/>
          <a:stretch>
            <a:fillRect/>
          </a:stretch>
        </p:blipFill>
        <p:spPr bwMode="auto">
          <a:xfrm>
            <a:off x="1187624" y="4365104"/>
            <a:ext cx="4325665" cy="1656184"/>
          </a:xfrm>
          <a:prstGeom prst="rect">
            <a:avLst/>
          </a:prstGeom>
          <a:noFill/>
          <a:ln w="9525">
            <a:noFill/>
            <a:miter lim="800000"/>
            <a:headEnd/>
            <a:tailEnd/>
          </a:ln>
        </p:spPr>
      </p:pic>
      <p:sp>
        <p:nvSpPr>
          <p:cNvPr id="17" name="Rectangle 10"/>
          <p:cNvSpPr/>
          <p:nvPr/>
        </p:nvSpPr>
        <p:spPr>
          <a:xfrm>
            <a:off x="8316416" y="4725144"/>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3</a:t>
            </a:r>
            <a:endParaRPr lang="he-IL" dirty="0"/>
          </a:p>
        </p:txBody>
      </p:sp>
    </p:spTree>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10625" r="1786" b="22966"/>
          <a:stretch>
            <a:fillRect/>
          </a:stretch>
        </p:blipFill>
        <p:spPr bwMode="auto">
          <a:xfrm>
            <a:off x="755576" y="764704"/>
            <a:ext cx="4248472" cy="2088232"/>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l="779" t="9035" r="2041" b="23931"/>
          <a:stretch>
            <a:fillRect/>
          </a:stretch>
        </p:blipFill>
        <p:spPr bwMode="auto">
          <a:xfrm>
            <a:off x="827584" y="3573016"/>
            <a:ext cx="4320480" cy="2232248"/>
          </a:xfrm>
          <a:prstGeom prst="rect">
            <a:avLst/>
          </a:prstGeom>
          <a:noFill/>
          <a:ln w="9525">
            <a:noFill/>
            <a:miter lim="800000"/>
            <a:headEnd/>
            <a:tailEnd/>
          </a:ln>
        </p:spPr>
      </p:pic>
      <p:sp>
        <p:nvSpPr>
          <p:cNvPr id="9" name="Rectangle 3"/>
          <p:cNvSpPr/>
          <p:nvPr/>
        </p:nvSpPr>
        <p:spPr>
          <a:xfrm>
            <a:off x="5220072" y="1484784"/>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شاطئ البحر</a:t>
            </a:r>
          </a:p>
        </p:txBody>
      </p:sp>
      <p:sp>
        <p:nvSpPr>
          <p:cNvPr id="10" name="Rectangle 3"/>
          <p:cNvSpPr/>
          <p:nvPr/>
        </p:nvSpPr>
        <p:spPr>
          <a:xfrm>
            <a:off x="5292080" y="4221088"/>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الصحراء</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11" name="Rectangle 10"/>
          <p:cNvSpPr/>
          <p:nvPr/>
        </p:nvSpPr>
        <p:spPr>
          <a:xfrm>
            <a:off x="8028384" y="1772816"/>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4</a:t>
            </a:r>
            <a:endParaRPr lang="he-IL" dirty="0"/>
          </a:p>
        </p:txBody>
      </p:sp>
      <p:sp>
        <p:nvSpPr>
          <p:cNvPr id="12" name="Rectangle 10"/>
          <p:cNvSpPr/>
          <p:nvPr/>
        </p:nvSpPr>
        <p:spPr>
          <a:xfrm>
            <a:off x="8172400" y="4509120"/>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5</a:t>
            </a:r>
            <a:endParaRPr lang="he-IL" dirty="0"/>
          </a:p>
        </p:txBody>
      </p:sp>
      <p:sp>
        <p:nvSpPr>
          <p:cNvPr id="8"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20</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eekalerts.com/u/The-End-Bookend.jpg"/>
          <p:cNvPicPr>
            <a:picLocks noChangeAspect="1" noChangeArrowheads="1"/>
          </p:cNvPicPr>
          <p:nvPr/>
        </p:nvPicPr>
        <p:blipFill>
          <a:blip r:embed="rId2" cstate="print"/>
          <a:srcRect/>
          <a:stretch>
            <a:fillRect/>
          </a:stretch>
        </p:blipFill>
        <p:spPr bwMode="auto">
          <a:xfrm>
            <a:off x="3923928" y="548680"/>
            <a:ext cx="4235971" cy="4235971"/>
          </a:xfrm>
          <a:prstGeom prst="rect">
            <a:avLst/>
          </a:prstGeom>
          <a:noFill/>
        </p:spPr>
      </p:pic>
      <p:pic>
        <p:nvPicPr>
          <p:cNvPr id="5" name="Picture 2" descr="http://comments16.com/wp-content/uploads/2009/07/flower030.gif"/>
          <p:cNvPicPr>
            <a:picLocks noChangeAspect="1" noChangeArrowheads="1" noCrop="1"/>
          </p:cNvPicPr>
          <p:nvPr/>
        </p:nvPicPr>
        <p:blipFill>
          <a:blip r:embed="rId3" cstate="print"/>
          <a:srcRect/>
          <a:stretch>
            <a:fillRect/>
          </a:stretch>
        </p:blipFill>
        <p:spPr bwMode="auto">
          <a:xfrm rot="1427780">
            <a:off x="0" y="2492896"/>
            <a:ext cx="3754388" cy="3754388"/>
          </a:xfrm>
          <a:prstGeom prst="ellipse">
            <a:avLst/>
          </a:prstGeom>
          <a:ln>
            <a:noFill/>
          </a:ln>
          <a:effectLst>
            <a:softEdge rad="112500"/>
          </a:effectLst>
        </p:spPr>
      </p:pic>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7\Documents\עבודות- שנה ג\مهارات القرن الواحد والعشرين\תמונות\Computer 'sAcronyms.jpg"/>
          <p:cNvPicPr>
            <a:picLocks noChangeAspect="1" noChangeArrowheads="1"/>
          </p:cNvPicPr>
          <p:nvPr/>
        </p:nvPicPr>
        <p:blipFill>
          <a:blip r:embed="rId2" cstate="print"/>
          <a:srcRect/>
          <a:stretch>
            <a:fillRect/>
          </a:stretch>
        </p:blipFill>
        <p:spPr bwMode="auto">
          <a:xfrm>
            <a:off x="285720" y="4286256"/>
            <a:ext cx="2071702" cy="2143140"/>
          </a:xfrm>
          <a:prstGeom prst="rect">
            <a:avLst/>
          </a:prstGeom>
          <a:noFill/>
        </p:spPr>
      </p:pic>
      <p:sp>
        <p:nvSpPr>
          <p:cNvPr id="6" name="وسيلة شرح على شكل سحابة 5"/>
          <p:cNvSpPr/>
          <p:nvPr/>
        </p:nvSpPr>
        <p:spPr>
          <a:xfrm>
            <a:off x="1000100" y="0"/>
            <a:ext cx="7500990" cy="4357694"/>
          </a:xfrm>
          <a:prstGeom prst="cloudCallout">
            <a:avLst>
              <a:gd name="adj1" fmla="val -34184"/>
              <a:gd name="adj2" fmla="val 6250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AE" sz="60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ماذا نعني بمصطلح </a:t>
            </a:r>
            <a:r>
              <a:rPr lang="ar-AE" sz="6000" b="1" dirty="0" err="1"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التنوع؟؟</a:t>
            </a:r>
            <a:endParaRPr lang="ar-SA" sz="60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a:p>
            <a:pPr algn="ctr"/>
            <a:endParaRPr lang="he-IL" sz="2400" dirty="0"/>
          </a:p>
        </p:txBody>
      </p:sp>
      <p:sp>
        <p:nvSpPr>
          <p:cNvPr id="4"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rot="20710588">
            <a:off x="548851" y="1513805"/>
            <a:ext cx="6538970" cy="923330"/>
          </a:xfrm>
          <a:prstGeom prst="rect">
            <a:avLst/>
          </a:prstGeom>
          <a:ln w="38100"/>
          <a:effectLst>
            <a:glow rad="101600">
              <a:schemeClr val="accent5">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ar-AE"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hlinkClick r:id="rId2"/>
              </a:rPr>
              <a:t>مقطع فيديو عن التنوع</a:t>
            </a:r>
            <a:endParaRPr lang="ar-S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p:txBody>
      </p:sp>
      <p:pic>
        <p:nvPicPr>
          <p:cNvPr id="1026" name="Picture 2" descr="C:\Users\win7\Documents\שימא-שנה ג\טיפוח חשיבה מדעית וטכנולוגית ומה שביניהם\مهارات القرن الواحد والعشرين\فيديو مهارات القرن الــ21\ססס.jpg"/>
          <p:cNvPicPr>
            <a:picLocks noChangeAspect="1" noChangeArrowheads="1"/>
          </p:cNvPicPr>
          <p:nvPr/>
        </p:nvPicPr>
        <p:blipFill>
          <a:blip r:embed="rId3" cstate="print"/>
          <a:srcRect/>
          <a:stretch>
            <a:fillRect/>
          </a:stretch>
        </p:blipFill>
        <p:spPr bwMode="auto">
          <a:xfrm>
            <a:off x="827584" y="3826396"/>
            <a:ext cx="6985000" cy="3031604"/>
          </a:xfrm>
          <a:prstGeom prst="rect">
            <a:avLst/>
          </a:prstGeom>
          <a:noFill/>
        </p:spPr>
      </p:pic>
      <p:sp>
        <p:nvSpPr>
          <p:cNvPr id="5"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3</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548680"/>
            <a:ext cx="8280325" cy="5909310"/>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هيا نذكر </a:t>
            </a:r>
            <a:r>
              <a:rPr lang="ar-SA"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أسماء مخلوقات حية قدر الإمكان</a:t>
            </a:r>
            <a:r>
              <a:rPr lang="ar-AE" sz="54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a:t>
            </a: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7" name="مستطيل 6"/>
          <p:cNvSpPr/>
          <p:nvPr/>
        </p:nvSpPr>
        <p:spPr>
          <a:xfrm>
            <a:off x="1979712" y="5229200"/>
            <a:ext cx="4680520" cy="923330"/>
          </a:xfrm>
          <a:prstGeom prst="rect">
            <a:avLst/>
          </a:prstGeom>
          <a:solidFill>
            <a:schemeClr val="accent1">
              <a:lumMod val="60000"/>
              <a:lumOff val="4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في المستنقع</a:t>
            </a: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8"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4</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
        <p:nvSpPr>
          <p:cNvPr id="9" name="مستطيل 8"/>
          <p:cNvSpPr/>
          <p:nvPr/>
        </p:nvSpPr>
        <p:spPr>
          <a:xfrm>
            <a:off x="1979712" y="2564904"/>
            <a:ext cx="4680521" cy="923330"/>
          </a:xfrm>
          <a:prstGeom prst="rect">
            <a:avLst/>
          </a:prstGeom>
          <a:solidFill>
            <a:schemeClr val="accent6">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في البحر</a:t>
            </a: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10" name="مستطيل 9"/>
          <p:cNvSpPr/>
          <p:nvPr/>
        </p:nvSpPr>
        <p:spPr>
          <a:xfrm>
            <a:off x="1979712" y="3861048"/>
            <a:ext cx="4680521" cy="923330"/>
          </a:xfrm>
          <a:prstGeom prst="rect">
            <a:avLst/>
          </a:prstGeom>
          <a:solidFill>
            <a:schemeClr val="accent3">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في الغابة</a:t>
            </a: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clccharter.org/griffon1/Images/oceans_alive.png"/>
          <p:cNvPicPr>
            <a:picLocks noChangeAspect="1" noChangeArrowheads="1"/>
          </p:cNvPicPr>
          <p:nvPr/>
        </p:nvPicPr>
        <p:blipFill>
          <a:blip r:embed="rId2" cstate="print"/>
          <a:srcRect/>
          <a:stretch>
            <a:fillRect/>
          </a:stretch>
        </p:blipFill>
        <p:spPr bwMode="auto">
          <a:xfrm>
            <a:off x="2123728" y="0"/>
            <a:ext cx="4968552" cy="1556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48" name="Picture 4" descr="http://imagesus.homeaway.com/mda01/fcdc8f83-8fd0-4b8f-92e8-00cc07b48bb6.1.12"/>
          <p:cNvPicPr>
            <a:picLocks noChangeAspect="1" noChangeArrowheads="1"/>
          </p:cNvPicPr>
          <p:nvPr/>
        </p:nvPicPr>
        <p:blipFill>
          <a:blip r:embed="rId3" cstate="print"/>
          <a:srcRect/>
          <a:stretch>
            <a:fillRect/>
          </a:stretch>
        </p:blipFill>
        <p:spPr bwMode="auto">
          <a:xfrm>
            <a:off x="251520" y="2276872"/>
            <a:ext cx="3528392"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50" name="Picture 6" descr="http://chronicwanderlust.files.wordpress.com/2010/01/p1110981.jpg"/>
          <p:cNvPicPr>
            <a:picLocks noChangeAspect="1" noChangeArrowheads="1"/>
          </p:cNvPicPr>
          <p:nvPr/>
        </p:nvPicPr>
        <p:blipFill>
          <a:blip r:embed="rId4" cstate="print"/>
          <a:srcRect/>
          <a:stretch>
            <a:fillRect/>
          </a:stretch>
        </p:blipFill>
        <p:spPr bwMode="auto">
          <a:xfrm>
            <a:off x="4355976" y="2348880"/>
            <a:ext cx="4320480"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56" name="Picture 12"/>
          <p:cNvPicPr>
            <a:picLocks noChangeAspect="1" noChangeArrowheads="1"/>
          </p:cNvPicPr>
          <p:nvPr/>
        </p:nvPicPr>
        <p:blipFill>
          <a:blip r:embed="rId5" cstate="print"/>
          <a:srcRect/>
          <a:stretch>
            <a:fillRect/>
          </a:stretch>
        </p:blipFill>
        <p:spPr bwMode="auto">
          <a:xfrm>
            <a:off x="2627784" y="4769321"/>
            <a:ext cx="4032448" cy="2088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1" name="رابط كسهم مستقيم 10"/>
          <p:cNvCxnSpPr/>
          <p:nvPr/>
        </p:nvCxnSpPr>
        <p:spPr>
          <a:xfrm flipH="1">
            <a:off x="2267744" y="1556792"/>
            <a:ext cx="1224138" cy="576064"/>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5004050" y="1628800"/>
            <a:ext cx="1080118" cy="648072"/>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6732240" y="4077072"/>
            <a:ext cx="720082" cy="72008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1475656" y="4077072"/>
            <a:ext cx="936104" cy="576064"/>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5</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untitled2.bmp"/>
          <p:cNvPicPr>
            <a:picLocks noChangeAspect="1"/>
          </p:cNvPicPr>
          <p:nvPr/>
        </p:nvPicPr>
        <p:blipFill>
          <a:blip r:embed="rId2" cstate="print"/>
          <a:stretch>
            <a:fillRect/>
          </a:stretch>
        </p:blipFill>
        <p:spPr>
          <a:xfrm rot="1036085" flipH="1">
            <a:off x="281810" y="249561"/>
            <a:ext cx="2016224" cy="2204864"/>
          </a:xfrm>
          <a:prstGeom prst="rect">
            <a:avLst/>
          </a:prstGeom>
          <a:ln>
            <a:noFill/>
          </a:ln>
          <a:effectLst>
            <a:softEdge rad="112500"/>
          </a:effectLst>
        </p:spPr>
      </p:pic>
      <p:sp>
        <p:nvSpPr>
          <p:cNvPr id="4" name="مستطيل 3"/>
          <p:cNvSpPr/>
          <p:nvPr/>
        </p:nvSpPr>
        <p:spPr>
          <a:xfrm>
            <a:off x="2051720" y="1484784"/>
            <a:ext cx="6408712" cy="1938992"/>
          </a:xfrm>
          <a:prstGeom prst="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4000" b="1" spc="50" dirty="0"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تتميز البيئات الحياتية عن بعضها البعض في كِبَرِها فقط</a:t>
            </a:r>
            <a:r>
              <a:rPr lang="ar-AE" sz="4000" b="1" spc="50" dirty="0" err="1"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a:t>
            </a:r>
            <a:r>
              <a:rPr lang="ar-SA" sz="4000" b="1" spc="50" dirty="0"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 </a:t>
            </a:r>
            <a:endParaRPr lang="ar-SA" sz="4000" b="1" spc="50" dirty="0">
              <a:ln w="11430"/>
              <a:solidFill>
                <a:schemeClr val="accent1">
                  <a:lumMod val="50000"/>
                </a:schemeClr>
              </a:solidFill>
              <a:effectLst>
                <a:outerShdw blurRad="76200" dist="50800" dir="5400000" algn="tl" rotWithShape="0">
                  <a:srgbClr val="000000">
                    <a:alpha val="65000"/>
                  </a:srgbClr>
                </a:outerShdw>
              </a:effectLst>
            </a:endParaRPr>
          </a:p>
        </p:txBody>
      </p:sp>
      <p:pic>
        <p:nvPicPr>
          <p:cNvPr id="5" name="Picture 5"/>
          <p:cNvPicPr/>
          <p:nvPr/>
        </p:nvPicPr>
        <p:blipFill>
          <a:blip r:embed="rId3" cstate="print"/>
          <a:srcRect b="5263"/>
          <a:stretch>
            <a:fillRect/>
          </a:stretch>
        </p:blipFill>
        <p:spPr bwMode="auto">
          <a:xfrm>
            <a:off x="3563888" y="4077072"/>
            <a:ext cx="2664296" cy="2261022"/>
          </a:xfrm>
          <a:prstGeom prst="rect">
            <a:avLst/>
          </a:prstGeom>
          <a:ln>
            <a:noFill/>
          </a:ln>
          <a:effectLst>
            <a:softEdge rad="112500"/>
          </a:effectLst>
        </p:spPr>
      </p:pic>
      <p:sp>
        <p:nvSpPr>
          <p:cNvPr id="7" name="Rectangle 8"/>
          <p:cNvSpPr/>
          <p:nvPr/>
        </p:nvSpPr>
        <p:spPr>
          <a:xfrm>
            <a:off x="7956376" y="5517232"/>
            <a:ext cx="936104" cy="923330"/>
          </a:xfrm>
          <a:prstGeom prst="rect">
            <a:avLst/>
          </a:prstGeom>
          <a:noFill/>
        </p:spPr>
        <p:txBody>
          <a:bodyPr wrap="square" lIns="91440" tIns="45720" rIns="91440" bIns="45720">
            <a:spAutoFit/>
          </a:bodyPr>
          <a:lstStyle/>
          <a:p>
            <a:pPr algn="ctr"/>
            <a:r>
              <a:rPr lang="ar-AE"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6</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1115616" y="260648"/>
            <a:ext cx="7056784" cy="1940957"/>
          </a:xfrm>
          <a:prstGeom prst="round2DiagRect">
            <a:avLst/>
          </a:prstGeom>
          <a:scene3d>
            <a:camera prst="perspectiveRight"/>
            <a:lightRig rig="threePt" dir="t"/>
          </a:scene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ar-AE" sz="5400" b="1" dirty="0" smtClean="0">
                <a:ln w="10541" cmpd="sng">
                  <a:solidFill>
                    <a:schemeClr val="accent1">
                      <a:shade val="88000"/>
                      <a:satMod val="110000"/>
                    </a:schemeClr>
                  </a:solidFill>
                  <a:prstDash val="solid"/>
                </a:ln>
                <a:solidFill>
                  <a:schemeClr val="accent5">
                    <a:lumMod val="75000"/>
                  </a:schemeClr>
                </a:solidFill>
                <a:latin typeface="Traditional Arabic" pitchFamily="18" charset="-78"/>
                <a:cs typeface="Traditional Arabic" pitchFamily="18" charset="-78"/>
              </a:rPr>
              <a:t>إجراء مقارنة من ناحية الشروط الحياتية بين المنطقتين</a:t>
            </a:r>
            <a:endParaRPr lang="ar-SA" sz="5400" b="1" dirty="0">
              <a:ln w="10541" cmpd="sng">
                <a:solidFill>
                  <a:schemeClr val="accent1">
                    <a:shade val="88000"/>
                    <a:satMod val="110000"/>
                  </a:schemeClr>
                </a:solidFill>
                <a:prstDash val="solid"/>
              </a:ln>
              <a:solidFill>
                <a:schemeClr val="accent5">
                  <a:lumMod val="75000"/>
                </a:schemeClr>
              </a:solidFill>
              <a:latin typeface="Traditional Arabic" pitchFamily="18" charset="-78"/>
              <a:cs typeface="Traditional Arabic" pitchFamily="18" charset="-78"/>
            </a:endParaRPr>
          </a:p>
        </p:txBody>
      </p:sp>
      <p:pic>
        <p:nvPicPr>
          <p:cNvPr id="12290" name="Picture 2" descr="http://91.84.252.37/images/NorthPole/Web_NorthPole33.jpg"/>
          <p:cNvPicPr>
            <a:picLocks noChangeAspect="1" noChangeArrowheads="1"/>
          </p:cNvPicPr>
          <p:nvPr/>
        </p:nvPicPr>
        <p:blipFill>
          <a:blip r:embed="rId2" cstate="print"/>
          <a:srcRect/>
          <a:stretch>
            <a:fillRect/>
          </a:stretch>
        </p:blipFill>
        <p:spPr bwMode="auto">
          <a:xfrm>
            <a:off x="4572000" y="2564904"/>
            <a:ext cx="390026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6" descr="http://chronicwanderlust.files.wordpress.com/2010/01/p1110981.jpg"/>
          <p:cNvPicPr>
            <a:picLocks noChangeAspect="1" noChangeArrowheads="1"/>
          </p:cNvPicPr>
          <p:nvPr/>
        </p:nvPicPr>
        <p:blipFill>
          <a:blip r:embed="rId3" cstate="print"/>
          <a:srcRect/>
          <a:stretch>
            <a:fillRect/>
          </a:stretch>
        </p:blipFill>
        <p:spPr bwMode="auto">
          <a:xfrm>
            <a:off x="251520" y="2564904"/>
            <a:ext cx="4032448"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8"/>
          <p:cNvSpPr/>
          <p:nvPr/>
        </p:nvSpPr>
        <p:spPr>
          <a:xfrm>
            <a:off x="7956376" y="5589240"/>
            <a:ext cx="118762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7</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395536" y="1556792"/>
          <a:ext cx="7920880" cy="4604100"/>
        </p:xfrm>
        <a:graphic>
          <a:graphicData uri="http://schemas.openxmlformats.org/drawingml/2006/table">
            <a:tbl>
              <a:tblPr rtl="1"/>
              <a:tblGrid>
                <a:gridCol w="2639880"/>
                <a:gridCol w="2639880"/>
                <a:gridCol w="2641120"/>
              </a:tblGrid>
              <a:tr h="1224137">
                <a:tc>
                  <a:txBody>
                    <a:bodyPr/>
                    <a:lstStyle/>
                    <a:p>
                      <a:pPr algn="r" rtl="1">
                        <a:lnSpc>
                          <a:spcPct val="150000"/>
                        </a:lnSpc>
                        <a:spcAft>
                          <a:spcPts val="1000"/>
                        </a:spcAft>
                      </a:pPr>
                      <a:r>
                        <a:rPr lang="ar-AE" sz="2800" b="1" dirty="0" smtClean="0">
                          <a:latin typeface="Traditional Arabic" pitchFamily="18" charset="-78"/>
                          <a:ea typeface="Calibri"/>
                          <a:cs typeface="Traditional Arabic" pitchFamily="18" charset="-78"/>
                        </a:rPr>
                        <a:t>          </a:t>
                      </a:r>
                      <a:r>
                        <a:rPr lang="ar-JO" sz="2800" b="1" dirty="0" smtClean="0">
                          <a:latin typeface="Traditional Arabic" pitchFamily="18" charset="-78"/>
                          <a:ea typeface="Calibri"/>
                          <a:cs typeface="Traditional Arabic" pitchFamily="18" charset="-78"/>
                        </a:rPr>
                        <a:t>المقارن</a:t>
                      </a:r>
                      <a:endParaRPr lang="en-US" sz="2800" dirty="0">
                        <a:latin typeface="Traditional Arabic" pitchFamily="18" charset="-78"/>
                        <a:ea typeface="Calibri"/>
                        <a:cs typeface="Traditional Arabic" pitchFamily="18" charset="-78"/>
                      </a:endParaRPr>
                    </a:p>
                    <a:p>
                      <a:pPr algn="r" rtl="1">
                        <a:lnSpc>
                          <a:spcPct val="150000"/>
                        </a:lnSpc>
                        <a:spcAft>
                          <a:spcPts val="1000"/>
                        </a:spcAft>
                      </a:pPr>
                      <a:r>
                        <a:rPr lang="ar-JO" sz="2800" b="1" dirty="0">
                          <a:latin typeface="Traditional Arabic" pitchFamily="18" charset="-78"/>
                          <a:ea typeface="Calibri"/>
                          <a:cs typeface="Traditional Arabic" pitchFamily="18" charset="-78"/>
                        </a:rPr>
                        <a:t>المعايير</a:t>
                      </a:r>
                      <a:endParaRPr lang="en-US" sz="2800" dirty="0">
                        <a:latin typeface="Traditional Arabic" pitchFamily="18" charset="-78"/>
                        <a:ea typeface="Calibri"/>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1">
                        <a:lnSpc>
                          <a:spcPct val="150000"/>
                        </a:lnSpc>
                        <a:spcAft>
                          <a:spcPts val="1000"/>
                        </a:spcAft>
                      </a:pPr>
                      <a:r>
                        <a:rPr lang="ar-AE" sz="2800" dirty="0" smtClean="0">
                          <a:latin typeface="Traditional Arabic" pitchFamily="18" charset="-78"/>
                          <a:ea typeface="Calibri"/>
                          <a:cs typeface="Traditional Arabic" pitchFamily="18" charset="-78"/>
                        </a:rPr>
                        <a:t>منطقة</a:t>
                      </a:r>
                      <a:r>
                        <a:rPr lang="ar-AE" sz="2800" baseline="0" dirty="0" smtClean="0">
                          <a:latin typeface="Traditional Arabic" pitchFamily="18" charset="-78"/>
                          <a:ea typeface="Calibri"/>
                          <a:cs typeface="Traditional Arabic" pitchFamily="18" charset="-78"/>
                        </a:rPr>
                        <a:t> أ</a:t>
                      </a:r>
                      <a:endParaRPr lang="en-US" sz="2800" dirty="0">
                        <a:latin typeface="Traditional Arabic" pitchFamily="18" charset="-78"/>
                        <a:ea typeface="Calibri"/>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1">
                        <a:lnSpc>
                          <a:spcPct val="150000"/>
                        </a:lnSpc>
                        <a:spcAft>
                          <a:spcPts val="1000"/>
                        </a:spcAft>
                      </a:pPr>
                      <a:r>
                        <a:rPr lang="ar-AE" sz="2800" dirty="0" smtClean="0">
                          <a:latin typeface="Traditional Arabic" pitchFamily="18" charset="-78"/>
                          <a:ea typeface="Calibri"/>
                          <a:cs typeface="Traditional Arabic" pitchFamily="18" charset="-78"/>
                        </a:rPr>
                        <a:t>منطقة ب</a:t>
                      </a:r>
                      <a:endParaRPr lang="en-US" sz="2800" dirty="0">
                        <a:latin typeface="Traditional Arabic" pitchFamily="18" charset="-78"/>
                        <a:ea typeface="Calibri"/>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799235">
                <a:tc>
                  <a:txBody>
                    <a:bodyPr/>
                    <a:lstStyle/>
                    <a:p>
                      <a:pPr algn="r" rtl="1">
                        <a:lnSpc>
                          <a:spcPct val="150000"/>
                        </a:lnSpc>
                        <a:spcAft>
                          <a:spcPts val="1000"/>
                        </a:spcAft>
                      </a:pPr>
                      <a:endParaRPr lang="ar-JO"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235">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235">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235">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AutoShape 1"/>
          <p:cNvSpPr>
            <a:spLocks noChangeShapeType="1"/>
          </p:cNvSpPr>
          <p:nvPr/>
        </p:nvSpPr>
        <p:spPr bwMode="auto">
          <a:xfrm flipH="1">
            <a:off x="5652120" y="1628800"/>
            <a:ext cx="2592287" cy="129614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6" name="مستطيل 5"/>
          <p:cNvSpPr/>
          <p:nvPr/>
        </p:nvSpPr>
        <p:spPr>
          <a:xfrm>
            <a:off x="6228184" y="476672"/>
            <a:ext cx="2170787" cy="70788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جدول مقارنة:</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7" name="مستطيل 6"/>
          <p:cNvSpPr/>
          <p:nvPr/>
        </p:nvSpPr>
        <p:spPr>
          <a:xfrm>
            <a:off x="467544" y="476672"/>
            <a:ext cx="5760640" cy="707886"/>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هيا نذكُر هدف </a:t>
            </a:r>
            <a:r>
              <a:rPr lang="ar-AE"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المقارنة.........!!</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8" name="Rectangle 8"/>
          <p:cNvSpPr/>
          <p:nvPr/>
        </p:nvSpPr>
        <p:spPr>
          <a:xfrm>
            <a:off x="7956376" y="5589240"/>
            <a:ext cx="118762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8</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1354</TotalTime>
  <Words>479</Words>
  <Application>Microsoft Office PowerPoint</Application>
  <PresentationFormat>عرض على الشاشة (3:4)‏</PresentationFormat>
  <Paragraphs>117</Paragraphs>
  <Slides>22</Slides>
  <Notes>1</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مشربية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win7</dc:creator>
  <cp:lastModifiedBy>מוחמד</cp:lastModifiedBy>
  <cp:revision>127</cp:revision>
  <dcterms:created xsi:type="dcterms:W3CDTF">2012-11-29T15:58:54Z</dcterms:created>
  <dcterms:modified xsi:type="dcterms:W3CDTF">2013-03-21T17:17:04Z</dcterms:modified>
</cp:coreProperties>
</file>