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ar.mybag.ofek.cet.ac.il/Dashboard/Common/AccessDenied.aspx?returnUrl=http%3A%2F%2Far.mybag.ofek.cet.ac.il%2FDashboard%2FActivity%2FShowActivity.aspx%3FgTaskID%3D6dd1351f-bf41-4745-8e58-44a23977127e%26lang%3D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ar.ofek.cet.ac.il/CETHandler.ashx?n=CET.Logger.GenericErrorHandler&amp;i=23f03c62-bdd1-47c3-ae25-51a214df33e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tube.com/watch?feature=player_embedded&amp;v=vQXilS4GgO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8288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 algn="ctr"/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المنظومات التكنولوجية</a:t>
            </a:r>
            <a:endParaRPr lang="he-I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00217">
            <a:off x="737073" y="3611759"/>
            <a:ext cx="2905234" cy="24867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3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للتلخيص:</a:t>
            </a:r>
          </a:p>
          <a:p>
            <a:pPr marL="0" indent="0">
              <a:buNone/>
            </a:pPr>
            <a:r>
              <a:rPr lang="ar-JO" sz="3200" b="1" dirty="0">
                <a:latin typeface="Traditional Arabic" pitchFamily="18" charset="-78"/>
                <a:cs typeface="Traditional Arabic" pitchFamily="18" charset="-78"/>
              </a:rPr>
              <a:t>سوف نقوم الان بتنفيذ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بفعالية إجمال</a:t>
            </a:r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بسيطة جداً </a:t>
            </a:r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</a:rPr>
              <a:t>من </a:t>
            </a:r>
            <a:r>
              <a:rPr lang="ar-JO" sz="3200" b="1" dirty="0">
                <a:latin typeface="Traditional Arabic" pitchFamily="18" charset="-78"/>
                <a:cs typeface="Traditional Arabic" pitchFamily="18" charset="-78"/>
                <a:hlinkClick r:id="rId2"/>
              </a:rPr>
              <a:t>موقع </a:t>
            </a:r>
            <a:r>
              <a:rPr lang="ar-JO" sz="3200" b="1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افاق</a:t>
            </a:r>
            <a:endParaRPr lang="ar-SA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ar-SA" sz="36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بعنوان « </a:t>
            </a:r>
            <a:r>
              <a:rPr lang="ar-SA" sz="3600" b="1" dirty="0" smtClean="0">
                <a:solidFill>
                  <a:schemeClr val="accent3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كيف نحْمل الحاسوب المحمول؟!</a:t>
            </a:r>
            <a:r>
              <a:rPr lang="ar-SA" sz="3600" b="1" dirty="0" smtClean="0">
                <a:solidFill>
                  <a:prstClr val="black"/>
                </a:solidFill>
                <a:latin typeface="Traditional Arabic" pitchFamily="18" charset="-78"/>
                <a:cs typeface="Traditional Arabic" pitchFamily="18" charset="-78"/>
              </a:rPr>
              <a:t>»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ar-SA" sz="3600" b="1" dirty="0" smtClean="0">
              <a:solidFill>
                <a:prstClr val="black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he-IL" sz="3200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0" indent="0">
              <a:buNone/>
            </a:pPr>
            <a:endParaRPr lang="ar-SA" dirty="0" smtClean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95480">
            <a:off x="2423047" y="2979099"/>
            <a:ext cx="3121613" cy="264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4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الوظيفة البيتية: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2411760" y="1412776"/>
            <a:ext cx="58681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ادّخلوا الى موقع 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  <a:hlinkClick r:id="rId2"/>
              </a:rPr>
              <a:t>آ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فاق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,ثم حلّوا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السؤال رقم  2</a:t>
            </a:r>
          </a:p>
          <a:p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مدّوا خطا بواسطة الفأر بين اسم الجهاز ووظيفته ؟</a:t>
            </a:r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הסבר ענן 4"/>
          <p:cNvSpPr/>
          <p:nvPr/>
        </p:nvSpPr>
        <p:spPr>
          <a:xfrm>
            <a:off x="467544" y="2636912"/>
            <a:ext cx="2592387" cy="1836737"/>
          </a:xfrm>
          <a:prstGeom prst="cloudCallout">
            <a:avLst>
              <a:gd name="adj1" fmla="val 36275"/>
              <a:gd name="adj2" fmla="val 577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he-I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solidFill>
                  <a:srgbClr val="FFC000"/>
                </a:solidFill>
              </a:rPr>
              <a:t>اتمنى </a:t>
            </a:r>
            <a:r>
              <a:rPr lang="ar-JO" b="1" dirty="0" smtClean="0">
                <a:solidFill>
                  <a:srgbClr val="FFC000"/>
                </a:solidFill>
              </a:rPr>
              <a:t>لك</a:t>
            </a:r>
            <a:r>
              <a:rPr lang="ar-SA" b="1" dirty="0" smtClean="0">
                <a:solidFill>
                  <a:srgbClr val="FFC000"/>
                </a:solidFill>
              </a:rPr>
              <a:t>م</a:t>
            </a:r>
            <a:r>
              <a:rPr lang="ar-JO" b="1" dirty="0" smtClean="0">
                <a:solidFill>
                  <a:srgbClr val="FFC000"/>
                </a:solidFill>
              </a:rPr>
              <a:t> </a:t>
            </a:r>
            <a:r>
              <a:rPr lang="ar-JO" b="1" dirty="0">
                <a:solidFill>
                  <a:srgbClr val="FFC000"/>
                </a:solidFill>
              </a:rPr>
              <a:t>عملا موفقا</a:t>
            </a:r>
            <a:endParaRPr lang="he-IL" b="1" dirty="0">
              <a:solidFill>
                <a:srgbClr val="FFC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704" y="4005064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15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365104"/>
            <a:ext cx="818388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ar-SA" u="sng" dirty="0">
                <a:solidFill>
                  <a:srgbClr val="FF0000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المنظومة</a:t>
            </a:r>
            <a:r>
              <a:rPr lang="ar-SA" dirty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 - مكونة من عدد كبير من المركبات ( الاجزاء) التي تعمل معا </a:t>
            </a:r>
            <a:br>
              <a:rPr lang="ar-SA" dirty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SA" dirty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بترتيب معين لكي تحقق هدف مشترك ( مثال جهاز التنفس </a:t>
            </a:r>
            <a:r>
              <a:rPr lang="ar-SA" dirty="0" smtClean="0">
                <a:solidFill>
                  <a:schemeClr val="tx1"/>
                </a:solidFill>
                <a:effectLst/>
                <a:latin typeface="Traditional Arabic" pitchFamily="18" charset="-78"/>
                <a:cs typeface="Traditional Arabic" pitchFamily="18" charset="-78"/>
              </a:rPr>
              <a:t>).</a:t>
            </a:r>
            <a:endParaRPr lang="he-IL" dirty="0">
              <a:solidFill>
                <a:schemeClr val="tx1"/>
              </a:solidFill>
              <a:latin typeface="Traditional Arabic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17510"/>
            <a:ext cx="4824536" cy="260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55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1268760"/>
            <a:ext cx="67687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u="sng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المنظومة التكنولوجية</a:t>
            </a:r>
            <a:r>
              <a:rPr lang="ar-SA" sz="36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  <a:t>- منتوج من صنع الانسان مكون من عدد كبير من </a:t>
            </a:r>
            <a:b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  <a:t>المركبات ( الأجزاء) المرتبة بترتيب معين وتعمل سوية وبتنسيق لتحقيق </a:t>
            </a:r>
            <a:b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</a:br>
            <a:r>
              <a:rPr lang="ar-SA" sz="3600" b="1" dirty="0" smtClean="0">
                <a:effectLst/>
                <a:latin typeface="Traditional Arabic" pitchFamily="18" charset="-78"/>
                <a:cs typeface="Traditional Arabic" pitchFamily="18" charset="-78"/>
              </a:rPr>
              <a:t>هدف المنظومة ( حاجة للإنسان ) . </a:t>
            </a:r>
            <a:r>
              <a:rPr lang="ar-SA" dirty="0" smtClean="0">
                <a:effectLst/>
              </a:rPr>
              <a:t/>
            </a:r>
            <a:br>
              <a:rPr lang="ar-SA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500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9592" y="476672"/>
            <a:ext cx="7596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مثال </a:t>
            </a:r>
            <a:r>
              <a:rPr lang="ar-SA" sz="32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الفانوس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هو منظومة تكنولوجية  الهدف منها هو الاضاءة .</a:t>
            </a:r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581128"/>
            <a:ext cx="504056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254154" y="1700808"/>
            <a:ext cx="53421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مكونات/ مركبات الفانوس :  </a:t>
            </a:r>
          </a:p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* مصدر كهرباء ( بطارية). </a:t>
            </a:r>
          </a:p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*  اسلاك كهربائية .</a:t>
            </a:r>
          </a:p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* مصباح.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193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751344"/>
            <a:ext cx="756084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العمل المشترك لمكونات (أجزاء) الفانوس يؤدي الى الاضاءة،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لكل مركب( جزء) في  المنظومة التكنولوجية  توجد وظيفة . </a:t>
            </a: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ar-SA" sz="2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في الفانوس : 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البطارية وظيفتها تزويد الكهرباء، الاسلاك الكهربائية وظيفتها ان تصل بين المصباح والبطارية  والمصباح  يُضيء.</a:t>
            </a:r>
          </a:p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 لتعمل المنظومة  توجد اهمية للترتيب الصحيح للمركبات(للأجزاء) في 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المنظومة. إذا لم يكن ترتيب المركبات صحيح او اذا  أزلنا احد المركبات أو أذا كان التوصيل بين المركبات ( الاجزاء) بشكل غير صحيح فإن المنظومة لا تعمل .</a:t>
            </a:r>
          </a:p>
          <a:p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47800"/>
            <a:ext cx="42291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25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شاهدوا العرض التالي وأجيبوا عن الأسئلة بعدها: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5122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2348880"/>
            <a:ext cx="4099371" cy="27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81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 </a:t>
            </a:r>
            <a:r>
              <a:rPr lang="ar-SA" sz="40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السؤال الأول:</a:t>
            </a:r>
          </a:p>
          <a:p>
            <a:pPr marL="0" indent="0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هل لعبة السيارات منظومة تكنولوجية؟ اشرحوا.</a:t>
            </a:r>
          </a:p>
          <a:p>
            <a:pPr marL="0" indent="0">
              <a:buNone/>
            </a:pPr>
            <a:endParaRPr lang="he-IL" sz="4000" b="1" dirty="0">
              <a:latin typeface="Traditional Arabic" pitchFamily="18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5596">
            <a:off x="2454050" y="3003617"/>
            <a:ext cx="3643587" cy="201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27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السؤال الثاني:</a:t>
            </a:r>
          </a:p>
          <a:p>
            <a:pPr marL="0" indent="0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ما هي أجزاء لعبة السيارة، وما هي وظيفة كل جزء؟</a:t>
            </a:r>
          </a:p>
          <a:p>
            <a:pPr marL="0" indent="0">
              <a:buNone/>
            </a:pPr>
            <a:endParaRPr lang="ar-SA" sz="3600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لخصوا الإجابة في جدول ببرمجية الــ 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word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وفقا لما يلي: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اسم المركب (الجزء).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وظيفة المركب (الجزء).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مع أي مركبات (أجزاء) أخرى في اللعبة يتصل المركب.</a:t>
            </a:r>
          </a:p>
          <a:p>
            <a:pPr marL="514350" indent="-514350">
              <a:buAutoNum type="arabicPeriod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كيف يؤثر المركب ( الجزء) على عمل المنظومة.</a:t>
            </a:r>
            <a:endParaRPr lang="he-IL" sz="36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7728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حل السؤال الثاني: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03065"/>
              </p:ext>
            </p:extLst>
          </p:nvPr>
        </p:nvGraphicFramePr>
        <p:xfrm>
          <a:off x="683568" y="1196751"/>
          <a:ext cx="7632848" cy="454786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كيف يؤثر المركب ( الجزء) على عمل المنظومة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مع أي مركبات (أجزاء) اخرى في اللعبة يتصل المركب </a:t>
                      </a:r>
                      <a:endParaRPr lang="ar-SA" sz="1600" b="1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وظيفة المركب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( الجزء)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اسم المركب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solidFill>
                            <a:srgbClr val="00206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(الجزء)</a:t>
                      </a:r>
                      <a:endParaRPr lang="ar-SA" sz="1600" b="1" dirty="0">
                        <a:solidFill>
                          <a:srgbClr val="00206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496743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العجلات تُحرك اللعبة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عجلات متصلة مع نابض ( زنبرك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تحريك السيارة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عجلات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البطارية تُزود التيار الكهربائي لتحريك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مع المحرك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مصدر كهرباء لتحريك السيارة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بطارية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المحرك يحرك العجلات المسننة في السيارة 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المحرك متصل مع عجلات مسننة والاسلاك الكهربائية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تدوير/تحريك العجلات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محرك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92421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الاسلاك الكهربائية توصل التيار الكهربائي لتحريك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الاسلاك الكهربائية تصل بين المحرك ومصدر الكهرباء في لعبة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توصيل بين نقاط توصيل أجزاء الدائرة الكهربائية في لعبة السيارة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اسلاك كهربائية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  <a:tr h="7817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المحور يحرك عجلات السيارة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المحور متصل مع عجلات السيارة والعجلات المسننة</a:t>
                      </a:r>
                      <a:endParaRPr lang="ar-SA" sz="1600" b="1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u="none" strike="noStrike" dirty="0"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تحريك العجلات</a:t>
                      </a:r>
                      <a:endParaRPr lang="ar-SA" sz="1600" b="1" dirty="0"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u="none" strike="noStrike" dirty="0">
                          <a:solidFill>
                            <a:srgbClr val="FF0000"/>
                          </a:solidFill>
                          <a:effectLst/>
                          <a:latin typeface="Traditional Arabic" pitchFamily="18" charset="-78"/>
                          <a:cs typeface="Traditional Arabic" pitchFamily="18" charset="-78"/>
                        </a:rPr>
                        <a:t>محور</a:t>
                      </a:r>
                      <a:endParaRPr lang="ar-SA" sz="2400" b="1" dirty="0">
                        <a:solidFill>
                          <a:srgbClr val="FF0000"/>
                        </a:solidFill>
                        <a:effectLst/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 marL="31892" marR="31892" marT="31892" marB="318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5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385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المنظومات التكنولوجية</vt:lpstr>
      <vt:lpstr>المنظومة - مكونة من عدد كبير من المركبات ( الاجزاء) التي تعمل معا  بترتيب معين لكي تحقق هدف مشترك ( مثال جهاز التنفس 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المنظومات التكنولوجية</dc:title>
  <dc:creator>shaza</dc:creator>
  <cp:lastModifiedBy>shaza</cp:lastModifiedBy>
  <cp:revision>12</cp:revision>
  <dcterms:created xsi:type="dcterms:W3CDTF">2013-04-13T15:58:08Z</dcterms:created>
  <dcterms:modified xsi:type="dcterms:W3CDTF">2013-04-13T17:59:04Z</dcterms:modified>
</cp:coreProperties>
</file>