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4" r:id="rId2"/>
    <p:sldMasterId id="2147483756" r:id="rId3"/>
  </p:sldMasterIdLst>
  <p:notesMasterIdLst>
    <p:notesMasterId r:id="rId52"/>
  </p:notesMasterIdLst>
  <p:sldIdLst>
    <p:sldId id="256" r:id="rId4"/>
    <p:sldId id="270" r:id="rId5"/>
    <p:sldId id="308" r:id="rId6"/>
    <p:sldId id="286" r:id="rId7"/>
    <p:sldId id="310" r:id="rId8"/>
    <p:sldId id="305" r:id="rId9"/>
    <p:sldId id="306" r:id="rId10"/>
    <p:sldId id="311" r:id="rId11"/>
    <p:sldId id="304" r:id="rId12"/>
    <p:sldId id="307" r:id="rId13"/>
    <p:sldId id="309" r:id="rId14"/>
    <p:sldId id="257" r:id="rId15"/>
    <p:sldId id="258" r:id="rId16"/>
    <p:sldId id="259" r:id="rId17"/>
    <p:sldId id="260" r:id="rId18"/>
    <p:sldId id="261" r:id="rId19"/>
    <p:sldId id="315" r:id="rId20"/>
    <p:sldId id="262" r:id="rId21"/>
    <p:sldId id="272" r:id="rId22"/>
    <p:sldId id="263" r:id="rId23"/>
    <p:sldId id="275" r:id="rId24"/>
    <p:sldId id="271" r:id="rId25"/>
    <p:sldId id="274" r:id="rId26"/>
    <p:sldId id="312" r:id="rId27"/>
    <p:sldId id="266" r:id="rId28"/>
    <p:sldId id="267" r:id="rId29"/>
    <p:sldId id="313" r:id="rId30"/>
    <p:sldId id="276" r:id="rId31"/>
    <p:sldId id="290" r:id="rId32"/>
    <p:sldId id="278" r:id="rId33"/>
    <p:sldId id="269" r:id="rId34"/>
    <p:sldId id="279" r:id="rId35"/>
    <p:sldId id="280" r:id="rId36"/>
    <p:sldId id="316" r:id="rId37"/>
    <p:sldId id="281" r:id="rId38"/>
    <p:sldId id="314" r:id="rId39"/>
    <p:sldId id="283" r:id="rId40"/>
    <p:sldId id="292" r:id="rId41"/>
    <p:sldId id="288" r:id="rId42"/>
    <p:sldId id="291" r:id="rId43"/>
    <p:sldId id="300" r:id="rId44"/>
    <p:sldId id="301" r:id="rId45"/>
    <p:sldId id="317" r:id="rId46"/>
    <p:sldId id="318" r:id="rId47"/>
    <p:sldId id="319" r:id="rId48"/>
    <p:sldId id="320" r:id="rId49"/>
    <p:sldId id="321" r:id="rId50"/>
    <p:sldId id="323" r:id="rId51"/>
  </p:sldIdLst>
  <p:sldSz cx="9144000" cy="6858000" type="screen4x3"/>
  <p:notesSz cx="6858000" cy="9144000"/>
  <p:photoAlbum layout="1pic"/>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CCFF"/>
    <a:srgbClr val="66FF33"/>
    <a:srgbClr val="CC00CC"/>
    <a:srgbClr val="FF66CC"/>
    <a:srgbClr val="6600CC"/>
    <a:srgbClr val="66140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52" autoAdjust="0"/>
    <p:restoredTop sz="94624" autoAdjust="0"/>
  </p:normalViewPr>
  <p:slideViewPr>
    <p:cSldViewPr>
      <p:cViewPr>
        <p:scale>
          <a:sx n="50" d="100"/>
          <a:sy n="50" d="100"/>
        </p:scale>
        <p:origin x="-1086" y="-4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4FD8D-1F53-447C-8192-4A3E1D3CC21B}" type="datetimeFigureOut">
              <a:rPr lang="en-US" smtClean="0"/>
              <a:pPr/>
              <a:t>4/29/2013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3D6BF-2EA6-4865-BA64-C890DBB2BC42}" type="slidenum">
              <a:rPr lang="en-US" smtClean="0"/>
              <a:pPr/>
              <a:t>‹#›</a:t>
            </a:fld>
            <a:endParaRPr lang="en-US" dirty="0"/>
          </a:p>
        </p:txBody>
      </p:sp>
    </p:spTree>
    <p:extLst>
      <p:ext uri="{BB962C8B-B14F-4D97-AF65-F5344CB8AC3E}">
        <p14:creationId xmlns:p14="http://schemas.microsoft.com/office/powerpoint/2010/main" val="408174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D6BF-2EA6-4865-BA64-C890DBB2BC4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D6BF-2EA6-4865-BA64-C890DBB2BC42}" type="slidenum">
              <a:rPr lang="en-US" smtClean="0">
                <a:solidFill>
                  <a:prstClr val="black"/>
                </a:solidFill>
              </a:rPr>
              <a:pPr/>
              <a:t>48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4289180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5514567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491609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42558339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5453566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25190665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7234195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5526746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206377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Date Placeholder 1"/>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2209173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788175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4388811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dirty="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720609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0024143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1509306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28156417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3527983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297428929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772905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265071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0530360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Date Placeholder 1"/>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6311980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32762143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3815042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dirty="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947463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2848668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1288000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5181287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3545811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1538198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Date Placeholder 1"/>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9488314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6631929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dirty="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55036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2374016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0097547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E69021-5A6F-407A-AB3F-5CDE27EEC90D}" type="datetimeFigureOut">
              <a:rPr lang="en-US" smtClean="0">
                <a:solidFill>
                  <a:srgbClr val="E7DEC9">
                    <a:shade val="50000"/>
                    <a:satMod val="200000"/>
                  </a:srgbClr>
                </a:solidFill>
              </a:rPr>
              <a:pPr/>
              <a:t>4/29/2013</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EF9AB1D-E624-46D1-86C7-B958DEEDF2A8}"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1734130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file:///C:\Users\jasmine\Desktop\&#1575;&#1604;&#1604;&#1593;&#1576;&#1577;%20&#1580;&#1575;&#1607;&#1586;\CityVille.mp3"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6.xml"/><Relationship Id="rId18" Type="http://schemas.openxmlformats.org/officeDocument/2006/relationships/image" Target="../media/image24.gif"/><Relationship Id="rId26" Type="http://schemas.openxmlformats.org/officeDocument/2006/relationships/slide" Target="slide34.xml"/><Relationship Id="rId39" Type="http://schemas.openxmlformats.org/officeDocument/2006/relationships/slide" Target="slide18.xml"/><Relationship Id="rId3" Type="http://schemas.openxmlformats.org/officeDocument/2006/relationships/slide" Target="slide13.xml"/><Relationship Id="rId21" Type="http://schemas.openxmlformats.org/officeDocument/2006/relationships/slide" Target="slide27.xml"/><Relationship Id="rId34" Type="http://schemas.openxmlformats.org/officeDocument/2006/relationships/slide" Target="slide47.xml"/><Relationship Id="rId42" Type="http://schemas.openxmlformats.org/officeDocument/2006/relationships/slide" Target="slide15.xml"/><Relationship Id="rId7" Type="http://schemas.openxmlformats.org/officeDocument/2006/relationships/slide" Target="slide25.xml"/><Relationship Id="rId12" Type="http://schemas.openxmlformats.org/officeDocument/2006/relationships/slide" Target="slide31.xml"/><Relationship Id="rId17" Type="http://schemas.openxmlformats.org/officeDocument/2006/relationships/slide" Target="slide48.xml"/><Relationship Id="rId25" Type="http://schemas.openxmlformats.org/officeDocument/2006/relationships/slide" Target="slide39.xml"/><Relationship Id="rId33" Type="http://schemas.openxmlformats.org/officeDocument/2006/relationships/slide" Target="slide43.xml"/><Relationship Id="rId38" Type="http://schemas.openxmlformats.org/officeDocument/2006/relationships/slide" Target="slide19.xml"/><Relationship Id="rId2" Type="http://schemas.openxmlformats.org/officeDocument/2006/relationships/image" Target="../media/image20.jpeg"/><Relationship Id="rId16" Type="http://schemas.openxmlformats.org/officeDocument/2006/relationships/image" Target="../media/image23.gif"/><Relationship Id="rId20" Type="http://schemas.openxmlformats.org/officeDocument/2006/relationships/slide" Target="slide28.xml"/><Relationship Id="rId29" Type="http://schemas.openxmlformats.org/officeDocument/2006/relationships/slide" Target="slide37.xml"/><Relationship Id="rId41" Type="http://schemas.openxmlformats.org/officeDocument/2006/relationships/slide" Target="slide16.xml"/><Relationship Id="rId1" Type="http://schemas.openxmlformats.org/officeDocument/2006/relationships/slideLayout" Target="../slideLayouts/slideLayout17.xml"/><Relationship Id="rId6" Type="http://schemas.openxmlformats.org/officeDocument/2006/relationships/slide" Target="slide26.xml"/><Relationship Id="rId11" Type="http://schemas.openxmlformats.org/officeDocument/2006/relationships/slide" Target="slide22.xml"/><Relationship Id="rId24" Type="http://schemas.openxmlformats.org/officeDocument/2006/relationships/slide" Target="slide35.xml"/><Relationship Id="rId32" Type="http://schemas.openxmlformats.org/officeDocument/2006/relationships/slide" Target="slide40.xml"/><Relationship Id="rId37" Type="http://schemas.openxmlformats.org/officeDocument/2006/relationships/slide" Target="slide20.xml"/><Relationship Id="rId40" Type="http://schemas.openxmlformats.org/officeDocument/2006/relationships/slide" Target="slide17.xml"/><Relationship Id="rId5" Type="http://schemas.openxmlformats.org/officeDocument/2006/relationships/image" Target="../media/image21.gif"/><Relationship Id="rId15" Type="http://schemas.openxmlformats.org/officeDocument/2006/relationships/image" Target="../media/image22.gif"/><Relationship Id="rId23" Type="http://schemas.openxmlformats.org/officeDocument/2006/relationships/slide" Target="slide41.xml"/><Relationship Id="rId28" Type="http://schemas.openxmlformats.org/officeDocument/2006/relationships/slide" Target="slide45.xml"/><Relationship Id="rId36" Type="http://schemas.openxmlformats.org/officeDocument/2006/relationships/slide" Target="slide33.xml"/><Relationship Id="rId10" Type="http://schemas.openxmlformats.org/officeDocument/2006/relationships/slide" Target="slide21.xml"/><Relationship Id="rId19" Type="http://schemas.openxmlformats.org/officeDocument/2006/relationships/slide" Target="slide29.xml"/><Relationship Id="rId31" Type="http://schemas.openxmlformats.org/officeDocument/2006/relationships/slide" Target="slide44.xml"/><Relationship Id="rId4" Type="http://schemas.openxmlformats.org/officeDocument/2006/relationships/image" Target="../media/image17.gif"/><Relationship Id="rId9" Type="http://schemas.openxmlformats.org/officeDocument/2006/relationships/slide" Target="slide24.xml"/><Relationship Id="rId14" Type="http://schemas.openxmlformats.org/officeDocument/2006/relationships/slide" Target="slide30.xml"/><Relationship Id="rId22" Type="http://schemas.openxmlformats.org/officeDocument/2006/relationships/slide" Target="slide42.xml"/><Relationship Id="rId27" Type="http://schemas.openxmlformats.org/officeDocument/2006/relationships/slide" Target="slide46.xml"/><Relationship Id="rId30" Type="http://schemas.openxmlformats.org/officeDocument/2006/relationships/slide" Target="slide38.xml"/><Relationship Id="rId35" Type="http://schemas.openxmlformats.org/officeDocument/2006/relationships/slide" Target="slide32.xml"/><Relationship Id="rId43"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3.xml"/><Relationship Id="rId1" Type="http://schemas.openxmlformats.org/officeDocument/2006/relationships/audio" Target="../media/audio1.wav"/><Relationship Id="rId6" Type="http://schemas.openxmlformats.org/officeDocument/2006/relationships/slide" Target="slide12.xml"/><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17.xml"/><Relationship Id="rId1" Type="http://schemas.openxmlformats.org/officeDocument/2006/relationships/audio" Target="file:///C:\Users\jasmine\AppData\Local\Microsoft\Windows\Temporary%20Internet%20Files\Content.IE5\9RFL0X1N\MS900065437%5b1%5d.mid"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audio" Target="file:///C:\Users\jasmine\Desktop\&#1575;&#1604;&#1604;&#1593;&#1576;&#1577;%20&#1580;&#1575;&#1607;&#1586;\CityVille.mp3"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audio" Target="file:///C:\Users\jasmine\AppData\Local\Microsoft\Windows\Temporary%20Internet%20Files\Content.IE5\9RFL0X1N\MS900065437%5b1%5d.mid" TargetMode="External"/><Relationship Id="rId6" Type="http://schemas.openxmlformats.org/officeDocument/2006/relationships/slide" Target="slide12.xml"/><Relationship Id="rId5" Type="http://schemas.openxmlformats.org/officeDocument/2006/relationships/image" Target="../media/image32.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7.gi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slide" Target="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slide" Target="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slide" Target="slide12.xml"/><Relationship Id="rId5" Type="http://schemas.openxmlformats.org/officeDocument/2006/relationships/image" Target="../media/image42.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7.xml"/><Relationship Id="rId1" Type="http://schemas.openxmlformats.org/officeDocument/2006/relationships/audio" Target="../media/audio1.wav"/><Relationship Id="rId6" Type="http://schemas.openxmlformats.org/officeDocument/2006/relationships/slide" Target="slide12.xml"/><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jpeg"/><Relationship Id="rId1" Type="http://schemas.openxmlformats.org/officeDocument/2006/relationships/slideLayout" Target="../slideLayouts/slideLayout17.xml"/><Relationship Id="rId4" Type="http://schemas.openxmlformats.org/officeDocument/2006/relationships/slide" Target="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3.xml"/><Relationship Id="rId1" Type="http://schemas.openxmlformats.org/officeDocument/2006/relationships/audio" Target="../media/audio1.wav"/><Relationship Id="rId6" Type="http://schemas.openxmlformats.org/officeDocument/2006/relationships/slide" Target="slide12.xml"/><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7.gif"/><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audio" Target="file:///C:\Users\jasmine\AppData\Local\Microsoft\Windows\Temporary%20Internet%20Files\Content.IE5\9RFL0X1N\MS900065437%5b1%5d.mid" TargetMode="External"/><Relationship Id="rId6" Type="http://schemas.openxmlformats.org/officeDocument/2006/relationships/slide" Target="slide12.xml"/><Relationship Id="rId5" Type="http://schemas.openxmlformats.org/officeDocument/2006/relationships/image" Target="../media/image32.pn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audio" Target="file:///C:\Users\jasmine\AppData\Local\Microsoft\Windows\Temporary%20Internet%20Files\Content.IE5\9RFL0X1N\MS900065437%5b1%5d.mid" TargetMode="External"/><Relationship Id="rId6" Type="http://schemas.openxmlformats.org/officeDocument/2006/relationships/slide" Target="slide12.xml"/><Relationship Id="rId5" Type="http://schemas.openxmlformats.org/officeDocument/2006/relationships/image" Target="../media/image32.pn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7.xml"/><Relationship Id="rId1" Type="http://schemas.openxmlformats.org/officeDocument/2006/relationships/audio" Target="file:///C:\Users\jasmine\AppData\Local\Microsoft\Windows\Temporary%20Internet%20Files\Content.IE5\9RFL0X1N\MS900065437%5b1%5d.mid" TargetMode="External"/><Relationship Id="rId5" Type="http://schemas.openxmlformats.org/officeDocument/2006/relationships/slide" Target="slide1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3.xml"/><Relationship Id="rId1" Type="http://schemas.openxmlformats.org/officeDocument/2006/relationships/audio" Target="../media/audio1.wav"/><Relationship Id="rId6" Type="http://schemas.openxmlformats.org/officeDocument/2006/relationships/slide" Target="slide12.xml"/><Relationship Id="rId5" Type="http://schemas.openxmlformats.org/officeDocument/2006/relationships/image" Target="../media/image50.pn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gi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gif"/><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7.gif"/><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gif"/><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audio" Target="file:///C:\Users\jasmine\Desktop\&#1575;&#1604;&#1604;&#1593;&#1576;&#1577;%20&#1580;&#1575;&#1607;&#1586;\CityVille.mp3" TargetMode="External"/><Relationship Id="rId6" Type="http://schemas.openxmlformats.org/officeDocument/2006/relationships/image" Target="../media/image52.gif"/><Relationship Id="rId5" Type="http://schemas.openxmlformats.org/officeDocument/2006/relationships/image" Target="../media/image51.pn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6" name="مستطيل 10"/>
          <p:cNvSpPr>
            <a:spLocks noChangeArrowheads="1"/>
          </p:cNvSpPr>
          <p:nvPr/>
        </p:nvSpPr>
        <p:spPr bwMode="auto">
          <a:xfrm>
            <a:off x="0" y="1371600"/>
            <a:ext cx="8964612" cy="954107"/>
          </a:xfrm>
          <a:prstGeom prst="rect">
            <a:avLst/>
          </a:prstGeom>
          <a:noFill/>
          <a:ln w="9525">
            <a:noFill/>
            <a:miter lim="800000"/>
            <a:headEnd/>
            <a:tailEnd/>
          </a:ln>
        </p:spPr>
        <p:txBody>
          <a:bodyPr>
            <a:spAutoFit/>
          </a:bodyPr>
          <a:lstStyle/>
          <a:p>
            <a:pPr algn="ctr"/>
            <a:endParaRPr lang="he-IL" sz="2800" b="1" dirty="0">
              <a:solidFill>
                <a:schemeClr val="bg1"/>
              </a:solidFill>
            </a:endParaRPr>
          </a:p>
          <a:p>
            <a:pPr algn="ctr"/>
            <a:endParaRPr lang="he-IL" sz="2800" b="1" dirty="0">
              <a:solidFill>
                <a:schemeClr val="bg1"/>
              </a:solidFill>
            </a:endParaRPr>
          </a:p>
        </p:txBody>
      </p:sp>
      <p:pic>
        <p:nvPicPr>
          <p:cNvPr id="10" name="CityVille.mp3">
            <a:hlinkClick r:id="" action="ppaction://media"/>
          </p:cNvPr>
          <p:cNvPicPr>
            <a:picLocks noRot="1" noChangeAspect="1"/>
          </p:cNvPicPr>
          <p:nvPr>
            <a:audioFile r:link="rId1"/>
          </p:nvPr>
        </p:nvPicPr>
        <p:blipFill>
          <a:blip r:embed="rId5" cstate="print"/>
          <a:stretch>
            <a:fillRect/>
          </a:stretch>
        </p:blipFill>
        <p:spPr>
          <a:xfrm>
            <a:off x="1143000" y="6019800"/>
            <a:ext cx="304800" cy="304800"/>
          </a:xfrm>
          <a:prstGeom prst="rect">
            <a:avLst/>
          </a:prstGeom>
        </p:spPr>
      </p:pic>
      <p:sp>
        <p:nvSpPr>
          <p:cNvPr id="3" name="TextBox 2"/>
          <p:cNvSpPr txBox="1"/>
          <p:nvPr/>
        </p:nvSpPr>
        <p:spPr>
          <a:xfrm>
            <a:off x="3200400" y="2384464"/>
            <a:ext cx="2895600" cy="2800767"/>
          </a:xfrm>
          <a:prstGeom prst="rect">
            <a:avLst/>
          </a:prstGeom>
          <a:noFill/>
        </p:spPr>
        <p:txBody>
          <a:bodyPr wrap="square" rtlCol="0">
            <a:spAutoFit/>
          </a:bodyPr>
          <a:lstStyle/>
          <a:p>
            <a:pPr algn="ctr"/>
            <a:r>
              <a:rPr lang="ar-SA" sz="4400" b="1" dirty="0" smtClean="0"/>
              <a:t>لعبة</a:t>
            </a:r>
          </a:p>
          <a:p>
            <a:pPr algn="ctr"/>
            <a:r>
              <a:rPr lang="ar-SA" sz="4400" b="1" dirty="0" smtClean="0"/>
              <a:t> </a:t>
            </a:r>
            <a:r>
              <a:rPr lang="ar-SA" sz="4400" b="1" dirty="0" err="1" smtClean="0"/>
              <a:t>تلخيصية</a:t>
            </a:r>
            <a:r>
              <a:rPr lang="ar-SA" sz="4400" b="1" dirty="0" smtClean="0"/>
              <a:t> لموضوع </a:t>
            </a:r>
          </a:p>
          <a:p>
            <a:pPr algn="ctr"/>
            <a:r>
              <a:rPr lang="ar-SA" sz="4400" b="1" dirty="0" smtClean="0"/>
              <a:t>مواد الوقود</a:t>
            </a:r>
            <a:endParaRPr lang="en-US" sz="4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88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fgg.jpg"/>
          <p:cNvPicPr>
            <a:picLocks noChangeAspect="1"/>
          </p:cNvPicPr>
          <p:nvPr/>
        </p:nvPicPr>
        <p:blipFill>
          <a:blip r:embed="rId2" cstate="print"/>
          <a:stretch>
            <a:fillRect/>
          </a:stretch>
        </p:blipFill>
        <p:spPr>
          <a:xfrm>
            <a:off x="0" y="0"/>
            <a:ext cx="9144000" cy="6858000"/>
          </a:xfrm>
          <a:prstGeom prst="rect">
            <a:avLst/>
          </a:prstGeom>
        </p:spPr>
      </p:pic>
      <p:sp>
        <p:nvSpPr>
          <p:cNvPr id="2" name="כותרת 1"/>
          <p:cNvSpPr>
            <a:spLocks noGrp="1"/>
          </p:cNvSpPr>
          <p:nvPr>
            <p:ph type="title"/>
          </p:nvPr>
        </p:nvSpPr>
        <p:spPr>
          <a:xfrm>
            <a:off x="1066800" y="0"/>
            <a:ext cx="7467600" cy="1143000"/>
          </a:xfrm>
        </p:spPr>
        <p:txBody>
          <a:bodyPr/>
          <a:lstStyle/>
          <a:p>
            <a:pPr algn="ctr"/>
            <a:r>
              <a:rPr lang="ar-SA" dirty="0" smtClean="0">
                <a:solidFill>
                  <a:srgbClr val="CC0066"/>
                </a:solidFill>
              </a:rPr>
              <a:t>كيف يمكن أن نحدد الرابح ؟</a:t>
            </a:r>
            <a:endParaRPr lang="he-IL" dirty="0">
              <a:solidFill>
                <a:srgbClr val="CC0066"/>
              </a:solidFill>
            </a:endParaRPr>
          </a:p>
        </p:txBody>
      </p:sp>
      <p:sp>
        <p:nvSpPr>
          <p:cNvPr id="4" name="TextBox 3"/>
          <p:cNvSpPr txBox="1"/>
          <p:nvPr/>
        </p:nvSpPr>
        <p:spPr>
          <a:xfrm>
            <a:off x="381000" y="1066800"/>
            <a:ext cx="8077200" cy="1569660"/>
          </a:xfrm>
          <a:prstGeom prst="rect">
            <a:avLst/>
          </a:prstGeom>
          <a:noFill/>
        </p:spPr>
        <p:txBody>
          <a:bodyPr wrap="square" rtlCol="1">
            <a:spAutoFit/>
          </a:bodyPr>
          <a:lstStyle/>
          <a:p>
            <a:pPr algn="r" rtl="1"/>
            <a:r>
              <a:rPr lang="ar-SA" sz="2400" dirty="0" smtClean="0">
                <a:latin typeface="Arial" pitchFamily="34" charset="0"/>
                <a:cs typeface="Arial" pitchFamily="34" charset="0"/>
              </a:rPr>
              <a:t>في نهاية اللعبة يقوم كل مسئول عن  فرقة  بحساب الممتلكات  في قطعة الأرض  التي للفرقة .</a:t>
            </a:r>
          </a:p>
          <a:p>
            <a:pPr algn="r" rtl="1"/>
            <a:r>
              <a:rPr lang="ar-SA" sz="2400" dirty="0" smtClean="0">
                <a:latin typeface="Arial" pitchFamily="34" charset="0"/>
                <a:cs typeface="Arial" pitchFamily="34" charset="0"/>
              </a:rPr>
              <a:t>مثلا : </a:t>
            </a:r>
          </a:p>
          <a:p>
            <a:pPr algn="r" rtl="1"/>
            <a:r>
              <a:rPr lang="ar-SA" sz="2400" dirty="0" smtClean="0">
                <a:latin typeface="Arial" pitchFamily="34" charset="0"/>
                <a:cs typeface="Arial" pitchFamily="34" charset="0"/>
              </a:rPr>
              <a:t> </a:t>
            </a:r>
            <a:endParaRPr lang="he-IL" sz="2400" dirty="0">
              <a:latin typeface="Arial" pitchFamily="34" charset="0"/>
              <a:cs typeface="Arial" pitchFamily="34" charset="0"/>
            </a:endParaRPr>
          </a:p>
        </p:txBody>
      </p:sp>
      <p:graphicFrame>
        <p:nvGraphicFramePr>
          <p:cNvPr id="7" name="טבלה 6"/>
          <p:cNvGraphicFramePr>
            <a:graphicFrameLocks noGrp="1"/>
          </p:cNvGraphicFramePr>
          <p:nvPr/>
        </p:nvGraphicFramePr>
        <p:xfrm>
          <a:off x="5181601" y="2819400"/>
          <a:ext cx="3962399" cy="2286000"/>
        </p:xfrm>
        <a:graphic>
          <a:graphicData uri="http://schemas.openxmlformats.org/drawingml/2006/table">
            <a:tbl>
              <a:tblPr rtl="1" firstRow="1" bandRow="1">
                <a:tableStyleId>{F5AB1C69-6EDB-4FF4-983F-18BD219EF322}</a:tableStyleId>
              </a:tblPr>
              <a:tblGrid>
                <a:gridCol w="637310"/>
                <a:gridCol w="1156854"/>
                <a:gridCol w="1278456"/>
                <a:gridCol w="889779"/>
              </a:tblGrid>
              <a:tr h="688239">
                <a:tc>
                  <a:txBody>
                    <a:bodyPr/>
                    <a:lstStyle/>
                    <a:p>
                      <a:pPr algn="r" rtl="1"/>
                      <a:r>
                        <a:rPr lang="ar-SA" dirty="0" smtClean="0"/>
                        <a:t>العدد</a:t>
                      </a:r>
                      <a:endParaRPr lang="he-IL" dirty="0"/>
                    </a:p>
                  </a:txBody>
                  <a:tcPr/>
                </a:tc>
                <a:tc>
                  <a:txBody>
                    <a:bodyPr/>
                    <a:lstStyle/>
                    <a:p>
                      <a:pPr algn="r" rtl="1"/>
                      <a:r>
                        <a:rPr lang="ar-SA" dirty="0" smtClean="0"/>
                        <a:t>نوع</a:t>
                      </a:r>
                      <a:r>
                        <a:rPr lang="ar-SA" baseline="0" dirty="0" smtClean="0"/>
                        <a:t> الممتلكات </a:t>
                      </a:r>
                      <a:endParaRPr lang="he-IL" dirty="0"/>
                    </a:p>
                  </a:txBody>
                  <a:tcPr/>
                </a:tc>
                <a:tc>
                  <a:txBody>
                    <a:bodyPr/>
                    <a:lstStyle/>
                    <a:p>
                      <a:pPr algn="r" rtl="1"/>
                      <a:r>
                        <a:rPr lang="ar-SA" dirty="0" smtClean="0"/>
                        <a:t>سعر القطعة </a:t>
                      </a:r>
                      <a:endParaRPr lang="he-IL" dirty="0"/>
                    </a:p>
                  </a:txBody>
                  <a:tcPr/>
                </a:tc>
                <a:tc>
                  <a:txBody>
                    <a:bodyPr/>
                    <a:lstStyle/>
                    <a:p>
                      <a:pPr algn="r" rtl="1"/>
                      <a:r>
                        <a:rPr lang="ar-SA" dirty="0" smtClean="0"/>
                        <a:t>المجموع </a:t>
                      </a:r>
                      <a:endParaRPr lang="he-IL" dirty="0"/>
                    </a:p>
                  </a:txBody>
                  <a:tcPr/>
                </a:tc>
              </a:tr>
              <a:tr h="532587">
                <a:tc>
                  <a:txBody>
                    <a:bodyPr/>
                    <a:lstStyle/>
                    <a:p>
                      <a:pPr algn="r" rtl="1"/>
                      <a:r>
                        <a:rPr lang="ar-SA" dirty="0" smtClean="0"/>
                        <a:t>2</a:t>
                      </a:r>
                      <a:endParaRPr lang="he-IL" dirty="0"/>
                    </a:p>
                  </a:txBody>
                  <a:tcPr/>
                </a:tc>
                <a:tc>
                  <a:txBody>
                    <a:bodyPr/>
                    <a:lstStyle/>
                    <a:p>
                      <a:pPr algn="r" rtl="1"/>
                      <a:r>
                        <a:rPr lang="ar-SA" dirty="0" smtClean="0"/>
                        <a:t>بيت</a:t>
                      </a:r>
                      <a:endParaRPr lang="he-IL" dirty="0"/>
                    </a:p>
                  </a:txBody>
                  <a:tcPr/>
                </a:tc>
                <a:tc>
                  <a:txBody>
                    <a:bodyPr/>
                    <a:lstStyle/>
                    <a:p>
                      <a:pPr algn="r" rtl="1"/>
                      <a:r>
                        <a:rPr lang="ar-SA" dirty="0" smtClean="0"/>
                        <a:t>50</a:t>
                      </a:r>
                      <a:endParaRPr lang="he-IL" dirty="0"/>
                    </a:p>
                  </a:txBody>
                  <a:tcPr/>
                </a:tc>
                <a:tc>
                  <a:txBody>
                    <a:bodyPr/>
                    <a:lstStyle/>
                    <a:p>
                      <a:pPr algn="r" rtl="1"/>
                      <a:r>
                        <a:rPr lang="ar-SA" dirty="0" smtClean="0"/>
                        <a:t>100</a:t>
                      </a:r>
                      <a:endParaRPr lang="he-IL" dirty="0"/>
                    </a:p>
                  </a:txBody>
                  <a:tcPr/>
                </a:tc>
              </a:tr>
              <a:tr h="532587">
                <a:tc>
                  <a:txBody>
                    <a:bodyPr/>
                    <a:lstStyle/>
                    <a:p>
                      <a:pPr algn="r" rtl="1"/>
                      <a:r>
                        <a:rPr lang="ar-SA" dirty="0" smtClean="0"/>
                        <a:t>5</a:t>
                      </a:r>
                      <a:endParaRPr lang="he-IL" dirty="0"/>
                    </a:p>
                  </a:txBody>
                  <a:tcPr/>
                </a:tc>
                <a:tc>
                  <a:txBody>
                    <a:bodyPr/>
                    <a:lstStyle/>
                    <a:p>
                      <a:pPr algn="r" rtl="1"/>
                      <a:r>
                        <a:rPr lang="ar-SA" dirty="0" smtClean="0"/>
                        <a:t>حيوانات </a:t>
                      </a:r>
                      <a:endParaRPr lang="he-IL" dirty="0"/>
                    </a:p>
                  </a:txBody>
                  <a:tcPr/>
                </a:tc>
                <a:tc>
                  <a:txBody>
                    <a:bodyPr/>
                    <a:lstStyle/>
                    <a:p>
                      <a:pPr algn="r" rtl="1"/>
                      <a:r>
                        <a:rPr lang="ar-SA" dirty="0" smtClean="0"/>
                        <a:t>20</a:t>
                      </a:r>
                      <a:endParaRPr lang="he-IL" dirty="0"/>
                    </a:p>
                  </a:txBody>
                  <a:tcPr/>
                </a:tc>
                <a:tc>
                  <a:txBody>
                    <a:bodyPr/>
                    <a:lstStyle/>
                    <a:p>
                      <a:pPr algn="r" rtl="1"/>
                      <a:r>
                        <a:rPr lang="ar-SA" dirty="0" smtClean="0"/>
                        <a:t>100</a:t>
                      </a:r>
                      <a:endParaRPr lang="he-IL" dirty="0"/>
                    </a:p>
                  </a:txBody>
                  <a:tcPr/>
                </a:tc>
              </a:tr>
              <a:tr h="532587">
                <a:tc>
                  <a:txBody>
                    <a:bodyPr/>
                    <a:lstStyle/>
                    <a:p>
                      <a:pPr algn="r" rtl="1"/>
                      <a:r>
                        <a:rPr lang="ar-SA" dirty="0" smtClean="0"/>
                        <a:t>3</a:t>
                      </a:r>
                      <a:endParaRPr lang="he-IL" dirty="0"/>
                    </a:p>
                  </a:txBody>
                  <a:tcPr/>
                </a:tc>
                <a:tc>
                  <a:txBody>
                    <a:bodyPr/>
                    <a:lstStyle/>
                    <a:p>
                      <a:pPr algn="r" rtl="1"/>
                      <a:r>
                        <a:rPr lang="ar-SA" dirty="0" smtClean="0"/>
                        <a:t>قطع زراعية </a:t>
                      </a:r>
                      <a:endParaRPr lang="he-IL" dirty="0"/>
                    </a:p>
                  </a:txBody>
                  <a:tcPr/>
                </a:tc>
                <a:tc>
                  <a:txBody>
                    <a:bodyPr/>
                    <a:lstStyle/>
                    <a:p>
                      <a:pPr algn="r" rtl="1"/>
                      <a:r>
                        <a:rPr lang="ar-SA" dirty="0" smtClean="0"/>
                        <a:t>30</a:t>
                      </a:r>
                      <a:endParaRPr lang="he-IL" dirty="0"/>
                    </a:p>
                  </a:txBody>
                  <a:tcPr/>
                </a:tc>
                <a:tc>
                  <a:txBody>
                    <a:bodyPr/>
                    <a:lstStyle/>
                    <a:p>
                      <a:pPr algn="r" rtl="1"/>
                      <a:r>
                        <a:rPr lang="ar-SA" dirty="0" smtClean="0"/>
                        <a:t>90</a:t>
                      </a:r>
                      <a:endParaRPr lang="he-IL" dirty="0"/>
                    </a:p>
                  </a:txBody>
                  <a:tcPr/>
                </a:tc>
              </a:tr>
            </a:tbl>
          </a:graphicData>
        </a:graphic>
      </p:graphicFrame>
      <p:graphicFrame>
        <p:nvGraphicFramePr>
          <p:cNvPr id="8" name="טבלה 7"/>
          <p:cNvGraphicFramePr>
            <a:graphicFrameLocks noGrp="1"/>
          </p:cNvGraphicFramePr>
          <p:nvPr/>
        </p:nvGraphicFramePr>
        <p:xfrm>
          <a:off x="0" y="2895600"/>
          <a:ext cx="4495800" cy="2285999"/>
        </p:xfrm>
        <a:graphic>
          <a:graphicData uri="http://schemas.openxmlformats.org/drawingml/2006/table">
            <a:tbl>
              <a:tblPr rtl="1" firstRow="1" bandRow="1">
                <a:tableStyleId>{F5AB1C69-6EDB-4FF4-983F-18BD219EF322}</a:tableStyleId>
              </a:tblPr>
              <a:tblGrid>
                <a:gridCol w="694245"/>
                <a:gridCol w="1667955"/>
                <a:gridCol w="1254596"/>
                <a:gridCol w="879004"/>
              </a:tblGrid>
              <a:tr h="834887">
                <a:tc>
                  <a:txBody>
                    <a:bodyPr/>
                    <a:lstStyle/>
                    <a:p>
                      <a:pPr algn="r" rtl="1"/>
                      <a:r>
                        <a:rPr lang="ar-SA" dirty="0" smtClean="0"/>
                        <a:t>العدد </a:t>
                      </a:r>
                      <a:endParaRPr lang="he-IL" dirty="0"/>
                    </a:p>
                  </a:txBody>
                  <a:tcPr/>
                </a:tc>
                <a:tc>
                  <a:txBody>
                    <a:bodyPr/>
                    <a:lstStyle/>
                    <a:p>
                      <a:pPr algn="r" rtl="1"/>
                      <a:r>
                        <a:rPr lang="ar-SA" dirty="0" smtClean="0"/>
                        <a:t>نوع الممتلكات </a:t>
                      </a:r>
                      <a:endParaRPr lang="he-IL" dirty="0"/>
                    </a:p>
                  </a:txBody>
                  <a:tcPr/>
                </a:tc>
                <a:tc>
                  <a:txBody>
                    <a:bodyPr/>
                    <a:lstStyle/>
                    <a:p>
                      <a:pPr algn="r" rtl="1"/>
                      <a:r>
                        <a:rPr lang="ar-SA" dirty="0" smtClean="0"/>
                        <a:t>سعر القطعة </a:t>
                      </a:r>
                      <a:endParaRPr lang="he-IL" dirty="0"/>
                    </a:p>
                  </a:txBody>
                  <a:tcPr/>
                </a:tc>
                <a:tc>
                  <a:txBody>
                    <a:bodyPr/>
                    <a:lstStyle/>
                    <a:p>
                      <a:pPr algn="r" rtl="1"/>
                      <a:r>
                        <a:rPr lang="ar-SA" dirty="0" smtClean="0"/>
                        <a:t>المجموع </a:t>
                      </a:r>
                      <a:endParaRPr lang="he-IL" dirty="0"/>
                    </a:p>
                  </a:txBody>
                  <a:tcPr/>
                </a:tc>
              </a:tr>
              <a:tr h="483704">
                <a:tc>
                  <a:txBody>
                    <a:bodyPr/>
                    <a:lstStyle/>
                    <a:p>
                      <a:pPr algn="r" rtl="1"/>
                      <a:r>
                        <a:rPr lang="ar-SA" dirty="0" smtClean="0"/>
                        <a:t>2</a:t>
                      </a:r>
                      <a:endParaRPr lang="he-IL" dirty="0"/>
                    </a:p>
                  </a:txBody>
                  <a:tcPr/>
                </a:tc>
                <a:tc>
                  <a:txBody>
                    <a:bodyPr/>
                    <a:lstStyle/>
                    <a:p>
                      <a:pPr algn="r" rtl="1"/>
                      <a:r>
                        <a:rPr lang="ar-SA" dirty="0" smtClean="0"/>
                        <a:t>بيت</a:t>
                      </a:r>
                      <a:endParaRPr lang="he-IL" dirty="0"/>
                    </a:p>
                  </a:txBody>
                  <a:tcPr/>
                </a:tc>
                <a:tc>
                  <a:txBody>
                    <a:bodyPr/>
                    <a:lstStyle/>
                    <a:p>
                      <a:pPr algn="r" rtl="1"/>
                      <a:r>
                        <a:rPr lang="ar-SA" dirty="0" smtClean="0"/>
                        <a:t>50</a:t>
                      </a:r>
                      <a:endParaRPr lang="he-IL" dirty="0"/>
                    </a:p>
                  </a:txBody>
                  <a:tcPr/>
                </a:tc>
                <a:tc>
                  <a:txBody>
                    <a:bodyPr/>
                    <a:lstStyle/>
                    <a:p>
                      <a:pPr algn="r" rtl="1"/>
                      <a:r>
                        <a:rPr lang="ar-SA" dirty="0" smtClean="0"/>
                        <a:t>100</a:t>
                      </a:r>
                      <a:endParaRPr lang="he-IL" dirty="0"/>
                    </a:p>
                  </a:txBody>
                  <a:tcPr/>
                </a:tc>
              </a:tr>
              <a:tr h="483704">
                <a:tc>
                  <a:txBody>
                    <a:bodyPr/>
                    <a:lstStyle/>
                    <a:p>
                      <a:pPr algn="r" rtl="1"/>
                      <a:r>
                        <a:rPr lang="ar-SA" dirty="0" smtClean="0"/>
                        <a:t>1</a:t>
                      </a:r>
                      <a:endParaRPr lang="he-IL" dirty="0"/>
                    </a:p>
                  </a:txBody>
                  <a:tcPr/>
                </a:tc>
                <a:tc>
                  <a:txBody>
                    <a:bodyPr/>
                    <a:lstStyle/>
                    <a:p>
                      <a:pPr algn="r" rtl="1"/>
                      <a:r>
                        <a:rPr lang="ar-SA" dirty="0" smtClean="0"/>
                        <a:t>طاحونة</a:t>
                      </a:r>
                      <a:r>
                        <a:rPr lang="ar-SA" baseline="0" dirty="0" smtClean="0"/>
                        <a:t> هواء </a:t>
                      </a:r>
                      <a:endParaRPr lang="he-IL" dirty="0"/>
                    </a:p>
                  </a:txBody>
                  <a:tcPr/>
                </a:tc>
                <a:tc>
                  <a:txBody>
                    <a:bodyPr/>
                    <a:lstStyle/>
                    <a:p>
                      <a:pPr algn="r" rtl="1"/>
                      <a:r>
                        <a:rPr lang="ar-SA" dirty="0" smtClean="0"/>
                        <a:t>150</a:t>
                      </a:r>
                      <a:endParaRPr lang="he-IL" dirty="0"/>
                    </a:p>
                  </a:txBody>
                  <a:tcPr/>
                </a:tc>
                <a:tc>
                  <a:txBody>
                    <a:bodyPr/>
                    <a:lstStyle/>
                    <a:p>
                      <a:pPr algn="r" rtl="1"/>
                      <a:r>
                        <a:rPr lang="ar-SA" dirty="0" smtClean="0"/>
                        <a:t>150</a:t>
                      </a:r>
                      <a:endParaRPr lang="he-IL" dirty="0"/>
                    </a:p>
                  </a:txBody>
                  <a:tcPr/>
                </a:tc>
              </a:tr>
              <a:tr h="483704">
                <a:tc>
                  <a:txBody>
                    <a:bodyPr/>
                    <a:lstStyle/>
                    <a:p>
                      <a:pPr algn="r" rtl="1"/>
                      <a:r>
                        <a:rPr lang="ar-SA" dirty="0" smtClean="0"/>
                        <a:t>2</a:t>
                      </a:r>
                      <a:endParaRPr lang="he-IL" dirty="0"/>
                    </a:p>
                  </a:txBody>
                  <a:tcPr/>
                </a:tc>
                <a:tc>
                  <a:txBody>
                    <a:bodyPr/>
                    <a:lstStyle/>
                    <a:p>
                      <a:pPr algn="r" rtl="1"/>
                      <a:r>
                        <a:rPr lang="ar-SA" dirty="0" smtClean="0"/>
                        <a:t>قطع زراعية </a:t>
                      </a:r>
                      <a:endParaRPr lang="he-IL" dirty="0"/>
                    </a:p>
                  </a:txBody>
                  <a:tcPr/>
                </a:tc>
                <a:tc>
                  <a:txBody>
                    <a:bodyPr/>
                    <a:lstStyle/>
                    <a:p>
                      <a:pPr algn="r" rtl="1"/>
                      <a:r>
                        <a:rPr lang="ar-SA" dirty="0" smtClean="0"/>
                        <a:t>30</a:t>
                      </a:r>
                      <a:endParaRPr lang="he-IL" dirty="0"/>
                    </a:p>
                  </a:txBody>
                  <a:tcPr/>
                </a:tc>
                <a:tc>
                  <a:txBody>
                    <a:bodyPr/>
                    <a:lstStyle/>
                    <a:p>
                      <a:pPr algn="r" rtl="1"/>
                      <a:r>
                        <a:rPr lang="ar-SA" dirty="0" smtClean="0"/>
                        <a:t>60</a:t>
                      </a:r>
                      <a:endParaRPr lang="he-IL" dirty="0"/>
                    </a:p>
                  </a:txBody>
                  <a:tcPr/>
                </a:tc>
              </a:tr>
            </a:tbl>
          </a:graphicData>
        </a:graphic>
      </p:graphicFrame>
      <p:sp>
        <p:nvSpPr>
          <p:cNvPr id="9" name="מלבן 8"/>
          <p:cNvSpPr/>
          <p:nvPr/>
        </p:nvSpPr>
        <p:spPr>
          <a:xfrm>
            <a:off x="6172200" y="2209800"/>
            <a:ext cx="1600200" cy="609600"/>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r>
              <a:rPr lang="ar-SA" sz="3600" dirty="0" smtClean="0">
                <a:solidFill>
                  <a:srgbClr val="CC0066"/>
                </a:solidFill>
                <a:cs typeface="Traditional Arabic" pitchFamily="2" charset="-78"/>
              </a:rPr>
              <a:t>فرقة ”أ“</a:t>
            </a:r>
            <a:endParaRPr lang="he-IL" sz="3600" dirty="0" smtClean="0">
              <a:solidFill>
                <a:srgbClr val="CC0066"/>
              </a:solidFill>
              <a:cs typeface="Traditional Arabic" pitchFamily="2" charset="-78"/>
            </a:endParaRPr>
          </a:p>
        </p:txBody>
      </p:sp>
      <p:sp>
        <p:nvSpPr>
          <p:cNvPr id="10" name="מלבן 9"/>
          <p:cNvSpPr/>
          <p:nvPr/>
        </p:nvSpPr>
        <p:spPr>
          <a:xfrm>
            <a:off x="1066800" y="2362200"/>
            <a:ext cx="1752600" cy="609600"/>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r>
              <a:rPr lang="ar-SA" sz="3600" dirty="0" smtClean="0">
                <a:solidFill>
                  <a:srgbClr val="CC0066"/>
                </a:solidFill>
                <a:cs typeface="Traditional Arabic" pitchFamily="2" charset="-78"/>
              </a:rPr>
              <a:t>فرقة ”ب“</a:t>
            </a:r>
            <a:endParaRPr lang="he-IL" sz="3600" dirty="0" smtClean="0">
              <a:solidFill>
                <a:srgbClr val="CC0066"/>
              </a:solidFill>
              <a:cs typeface="Traditional Arabic" pitchFamily="2" charset="-78"/>
            </a:endParaRPr>
          </a:p>
        </p:txBody>
      </p:sp>
      <p:sp>
        <p:nvSpPr>
          <p:cNvPr id="11" name="מלבן מעוגל 10"/>
          <p:cNvSpPr/>
          <p:nvPr/>
        </p:nvSpPr>
        <p:spPr>
          <a:xfrm>
            <a:off x="5105400" y="5029200"/>
            <a:ext cx="2438400" cy="914400"/>
          </a:xfrm>
          <a:prstGeom prst="round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r>
              <a:rPr lang="ar-SA" sz="2400" b="1" dirty="0" smtClean="0">
                <a:solidFill>
                  <a:schemeClr val="tx1"/>
                </a:solidFill>
                <a:cs typeface="Traditional Arabic" pitchFamily="2" charset="-78"/>
              </a:rPr>
              <a:t>المجموع  : 290 شيقل  </a:t>
            </a:r>
            <a:endParaRPr lang="he-IL" sz="2400" b="1" dirty="0" smtClean="0">
              <a:solidFill>
                <a:schemeClr val="tx1"/>
              </a:solidFill>
              <a:cs typeface="Traditional Arabic" pitchFamily="2" charset="-78"/>
            </a:endParaRPr>
          </a:p>
        </p:txBody>
      </p:sp>
      <p:sp>
        <p:nvSpPr>
          <p:cNvPr id="12" name="מלבן מעוגל 11"/>
          <p:cNvSpPr/>
          <p:nvPr/>
        </p:nvSpPr>
        <p:spPr>
          <a:xfrm>
            <a:off x="0" y="5181600"/>
            <a:ext cx="2209800" cy="762000"/>
          </a:xfrm>
          <a:prstGeom prst="round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r>
              <a:rPr lang="ar-SA" sz="2000" b="1" dirty="0" smtClean="0">
                <a:solidFill>
                  <a:schemeClr val="tx1"/>
                </a:solidFill>
                <a:latin typeface="Arial" pitchFamily="34" charset="0"/>
                <a:cs typeface="Arial" pitchFamily="34" charset="0"/>
              </a:rPr>
              <a:t>المجموع : 310 شيقل </a:t>
            </a:r>
            <a:endParaRPr lang="he-IL" sz="2000" b="1" dirty="0" smtClean="0">
              <a:solidFill>
                <a:schemeClr val="tx1"/>
              </a:solidFill>
              <a:latin typeface="Arial" pitchFamily="34" charset="0"/>
              <a:cs typeface="Arial" pitchFamily="34" charset="0"/>
            </a:endParaRPr>
          </a:p>
        </p:txBody>
      </p:sp>
      <p:sp>
        <p:nvSpPr>
          <p:cNvPr id="13" name="פיצוץ 2 12"/>
          <p:cNvSpPr/>
          <p:nvPr/>
        </p:nvSpPr>
        <p:spPr>
          <a:xfrm>
            <a:off x="1828800" y="5181600"/>
            <a:ext cx="2286000" cy="1676400"/>
          </a:xfrm>
          <a:prstGeom prst="irregularSeal2">
            <a:avLst/>
          </a:prstGeom>
          <a:solidFill>
            <a:srgbClr val="C00000"/>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r>
              <a:rPr lang="ar-SA" sz="3600" dirty="0" smtClean="0">
                <a:solidFill>
                  <a:schemeClr val="bg1"/>
                </a:solidFill>
                <a:effectLst>
                  <a:glow rad="63500">
                    <a:schemeClr val="accent1">
                      <a:satMod val="175000"/>
                      <a:alpha val="40000"/>
                    </a:schemeClr>
                  </a:glow>
                </a:effectLst>
                <a:cs typeface="Traditional Arabic" pitchFamily="2" charset="-78"/>
              </a:rPr>
              <a:t>الرابح</a:t>
            </a:r>
            <a:r>
              <a:rPr lang="ar-SA" sz="3600" dirty="0" smtClean="0">
                <a:solidFill>
                  <a:schemeClr val="bg1"/>
                </a:solidFill>
                <a:cs typeface="Traditional Arabic" pitchFamily="2" charset="-78"/>
              </a:rPr>
              <a:t> </a:t>
            </a:r>
            <a:endParaRPr lang="he-IL" sz="3600" dirty="0" smtClean="0">
              <a:solidFill>
                <a:schemeClr val="bg1"/>
              </a:solidFill>
              <a:cs typeface="Traditional Arabic"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2" descr="hfgg.jpg"/>
          <p:cNvPicPr>
            <a:picLocks noChangeAspect="1"/>
          </p:cNvPicPr>
          <p:nvPr/>
        </p:nvPicPr>
        <p:blipFill>
          <a:blip r:embed="rId2" cstate="print"/>
          <a:stretch>
            <a:fillRect/>
          </a:stretch>
        </p:blipFill>
        <p:spPr>
          <a:xfrm>
            <a:off x="0" y="0"/>
            <a:ext cx="9144000" cy="6858000"/>
          </a:xfrm>
          <a:prstGeom prst="rect">
            <a:avLst/>
          </a:prstGeom>
        </p:spPr>
      </p:pic>
      <p:sp>
        <p:nvSpPr>
          <p:cNvPr id="2" name="כותרת 1"/>
          <p:cNvSpPr>
            <a:spLocks noGrp="1"/>
          </p:cNvSpPr>
          <p:nvPr>
            <p:ph type="title"/>
          </p:nvPr>
        </p:nvSpPr>
        <p:spPr/>
        <p:txBody>
          <a:bodyPr>
            <a:noAutofit/>
          </a:bodyPr>
          <a:lstStyle/>
          <a:p>
            <a:pPr algn="ctr" rtl="1"/>
            <a:r>
              <a:rPr lang="ar-SA" sz="11500"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هيا لننطلق </a:t>
            </a:r>
            <a:endParaRPr lang="he-IL" sz="11500"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תמונה 2" descr="imagesCA3P7H6P.jpg"/>
          <p:cNvPicPr>
            <a:picLocks noChangeAspect="1"/>
          </p:cNvPicPr>
          <p:nvPr/>
        </p:nvPicPr>
        <p:blipFill>
          <a:blip r:embed="rId3" cstate="print"/>
          <a:stretch>
            <a:fillRect/>
          </a:stretch>
        </p:blipFill>
        <p:spPr>
          <a:xfrm>
            <a:off x="0" y="1527000"/>
            <a:ext cx="9144000" cy="53310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0" name="صورة 89" descr="12969099891.gif">
            <a:hlinkClick r:id="rId3" action="ppaction://hlinksldjump"/>
          </p:cNvPr>
          <p:cNvPicPr>
            <a:picLocks noChangeAspect="1"/>
          </p:cNvPicPr>
          <p:nvPr/>
        </p:nvPicPr>
        <p:blipFill>
          <a:blip r:embed="rId4" cstate="print"/>
          <a:stretch>
            <a:fillRect/>
          </a:stretch>
        </p:blipFill>
        <p:spPr>
          <a:xfrm>
            <a:off x="0" y="-6048"/>
            <a:ext cx="9144000" cy="6870095"/>
          </a:xfrm>
          <a:prstGeom prst="rect">
            <a:avLst/>
          </a:prstGeom>
        </p:spPr>
      </p:pic>
      <p:pic>
        <p:nvPicPr>
          <p:cNvPr id="78"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4038600" y="1371600"/>
            <a:ext cx="1100137" cy="914400"/>
          </a:xfrm>
          <a:prstGeom prst="rect">
            <a:avLst/>
          </a:prstGeom>
          <a:noFill/>
        </p:spPr>
      </p:pic>
      <p:pic>
        <p:nvPicPr>
          <p:cNvPr id="74"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2743200" y="1371600"/>
            <a:ext cx="1100137" cy="914400"/>
          </a:xfrm>
          <a:prstGeom prst="rect">
            <a:avLst/>
          </a:prstGeom>
          <a:noFill/>
        </p:spPr>
      </p:pic>
      <p:pic>
        <p:nvPicPr>
          <p:cNvPr id="75"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1524000" y="1371600"/>
            <a:ext cx="1100137" cy="914400"/>
          </a:xfrm>
          <a:prstGeom prst="rect">
            <a:avLst/>
          </a:prstGeom>
          <a:noFill/>
        </p:spPr>
      </p:pic>
      <p:pic>
        <p:nvPicPr>
          <p:cNvPr id="76"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228600" y="1371600"/>
            <a:ext cx="1100137" cy="914400"/>
          </a:xfrm>
          <a:prstGeom prst="rect">
            <a:avLst/>
          </a:prstGeom>
          <a:noFill/>
        </p:spPr>
      </p:pic>
      <p:pic>
        <p:nvPicPr>
          <p:cNvPr id="3074"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7848600" y="1371600"/>
            <a:ext cx="1100137" cy="914400"/>
          </a:xfrm>
          <a:prstGeom prst="rect">
            <a:avLst/>
          </a:prstGeom>
          <a:noFill/>
        </p:spPr>
      </p:pic>
      <p:sp>
        <p:nvSpPr>
          <p:cNvPr id="5" name="TextBox 4"/>
          <p:cNvSpPr txBox="1"/>
          <p:nvPr/>
        </p:nvSpPr>
        <p:spPr>
          <a:xfrm>
            <a:off x="8001000" y="1600200"/>
            <a:ext cx="685800" cy="461665"/>
          </a:xfrm>
          <a:prstGeom prst="rect">
            <a:avLst/>
          </a:prstGeom>
          <a:noFill/>
        </p:spPr>
        <p:txBody>
          <a:bodyPr wrap="square" rtlCol="0">
            <a:spAutoFit/>
          </a:bodyPr>
          <a:lstStyle/>
          <a:p>
            <a:pPr algn="ctr"/>
            <a:r>
              <a:rPr lang="ar-SA" sz="2400" dirty="0" smtClean="0">
                <a:solidFill>
                  <a:srgbClr val="CC0066"/>
                </a:solidFill>
                <a:hlinkClick r:id="rId6" action="ppaction://hlinksldjump"/>
              </a:rPr>
              <a:t>14</a:t>
            </a:r>
            <a:endParaRPr lang="en-US" sz="2400" dirty="0">
              <a:solidFill>
                <a:srgbClr val="CC0066"/>
              </a:solidFill>
            </a:endParaRPr>
          </a:p>
        </p:txBody>
      </p:sp>
      <p:pic>
        <p:nvPicPr>
          <p:cNvPr id="6"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4114800" y="152400"/>
            <a:ext cx="1100137" cy="914400"/>
          </a:xfrm>
          <a:prstGeom prst="rect">
            <a:avLst/>
          </a:prstGeom>
          <a:noFill/>
        </p:spPr>
      </p:pic>
      <p:pic>
        <p:nvPicPr>
          <p:cNvPr id="7"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2819400" y="152400"/>
            <a:ext cx="1100137" cy="914400"/>
          </a:xfrm>
          <a:prstGeom prst="rect">
            <a:avLst/>
          </a:prstGeom>
          <a:noFill/>
        </p:spPr>
      </p:pic>
      <p:pic>
        <p:nvPicPr>
          <p:cNvPr id="8"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1524000" y="152400"/>
            <a:ext cx="1100137" cy="914400"/>
          </a:xfrm>
          <a:prstGeom prst="rect">
            <a:avLst/>
          </a:prstGeom>
          <a:noFill/>
        </p:spPr>
      </p:pic>
      <p:pic>
        <p:nvPicPr>
          <p:cNvPr id="9" name="Picture 2" descr="D:\سنة ثانية-علوم\عارضات صور للتنسيق صور للعلوم\صور للتنسيق عيتسوف\12969099891.gif">
            <a:hlinkClick r:id="rId3" action="ppaction://hlinksldjump"/>
          </p:cNvPr>
          <p:cNvPicPr>
            <a:picLocks noChangeAspect="1" noChangeArrowheads="1" noCrop="1"/>
          </p:cNvPicPr>
          <p:nvPr/>
        </p:nvPicPr>
        <p:blipFill>
          <a:blip r:embed="rId5" cstate="print"/>
          <a:srcRect/>
          <a:stretch>
            <a:fillRect/>
          </a:stretch>
        </p:blipFill>
        <p:spPr bwMode="auto">
          <a:xfrm>
            <a:off x="152400" y="152400"/>
            <a:ext cx="1100137" cy="914400"/>
          </a:xfrm>
          <a:prstGeom prst="rect">
            <a:avLst/>
          </a:prstGeom>
          <a:noFill/>
        </p:spPr>
      </p:pic>
      <p:pic>
        <p:nvPicPr>
          <p:cNvPr id="10"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6553200" y="1371600"/>
            <a:ext cx="1100137" cy="914400"/>
          </a:xfrm>
          <a:prstGeom prst="rect">
            <a:avLst/>
          </a:prstGeom>
          <a:noFill/>
        </p:spPr>
      </p:pic>
      <p:pic>
        <p:nvPicPr>
          <p:cNvPr id="11" name="Picture 2" descr="D:\سنة ثانية-علوم\عارضات صور للتنسيق صور للعلوم\صور للتنسيق عيتسوف\12969099891.gif">
            <a:hlinkClick r:id="rId7" action="ppaction://hlinksldjump"/>
          </p:cNvPr>
          <p:cNvPicPr>
            <a:picLocks noChangeAspect="1" noChangeArrowheads="1" noCrop="1"/>
          </p:cNvPicPr>
          <p:nvPr/>
        </p:nvPicPr>
        <p:blipFill>
          <a:blip r:embed="rId5" cstate="print"/>
          <a:srcRect/>
          <a:stretch>
            <a:fillRect/>
          </a:stretch>
        </p:blipFill>
        <p:spPr bwMode="auto">
          <a:xfrm>
            <a:off x="5334000" y="1371600"/>
            <a:ext cx="1100137" cy="914400"/>
          </a:xfrm>
          <a:prstGeom prst="rect">
            <a:avLst/>
          </a:prstGeom>
          <a:noFill/>
        </p:spPr>
      </p:pic>
      <p:sp>
        <p:nvSpPr>
          <p:cNvPr id="12" name="TextBox 11"/>
          <p:cNvSpPr txBox="1"/>
          <p:nvPr/>
        </p:nvSpPr>
        <p:spPr>
          <a:xfrm>
            <a:off x="4191000" y="1600200"/>
            <a:ext cx="685800" cy="461665"/>
          </a:xfrm>
          <a:prstGeom prst="rect">
            <a:avLst/>
          </a:prstGeom>
          <a:noFill/>
        </p:spPr>
        <p:txBody>
          <a:bodyPr wrap="square" rtlCol="0">
            <a:spAutoFit/>
          </a:bodyPr>
          <a:lstStyle/>
          <a:p>
            <a:pPr algn="ctr"/>
            <a:r>
              <a:rPr lang="ar-SA" sz="2400" dirty="0" smtClean="0">
                <a:solidFill>
                  <a:srgbClr val="CC0066"/>
                </a:solidFill>
                <a:hlinkClick r:id="rId8" action="ppaction://hlinksldjump"/>
              </a:rPr>
              <a:t>11</a:t>
            </a:r>
            <a:endParaRPr lang="en-US" sz="2400" dirty="0">
              <a:solidFill>
                <a:srgbClr val="CC0066"/>
              </a:solidFill>
            </a:endParaRPr>
          </a:p>
        </p:txBody>
      </p:sp>
      <p:sp>
        <p:nvSpPr>
          <p:cNvPr id="13" name="TextBox 12"/>
          <p:cNvSpPr txBox="1"/>
          <p:nvPr/>
        </p:nvSpPr>
        <p:spPr>
          <a:xfrm>
            <a:off x="5181600" y="1600200"/>
            <a:ext cx="1295400" cy="461665"/>
          </a:xfrm>
          <a:prstGeom prst="rect">
            <a:avLst/>
          </a:prstGeom>
          <a:noFill/>
        </p:spPr>
        <p:txBody>
          <a:bodyPr wrap="square" rtlCol="0">
            <a:spAutoFit/>
          </a:bodyPr>
          <a:lstStyle/>
          <a:p>
            <a:pPr algn="ctr"/>
            <a:r>
              <a:rPr lang="ar-SA" sz="2400" dirty="0" smtClean="0">
                <a:solidFill>
                  <a:srgbClr val="CC0066"/>
                </a:solidFill>
                <a:hlinkClick r:id="rId9" action="ppaction://hlinksldjump"/>
              </a:rPr>
              <a:t>12</a:t>
            </a:r>
            <a:endParaRPr lang="en-US" sz="2400" dirty="0">
              <a:solidFill>
                <a:srgbClr val="CC0066"/>
              </a:solidFill>
            </a:endParaRPr>
          </a:p>
        </p:txBody>
      </p:sp>
      <p:sp>
        <p:nvSpPr>
          <p:cNvPr id="14" name="TextBox 13"/>
          <p:cNvSpPr txBox="1"/>
          <p:nvPr/>
        </p:nvSpPr>
        <p:spPr>
          <a:xfrm>
            <a:off x="6781800" y="1600200"/>
            <a:ext cx="685800" cy="461665"/>
          </a:xfrm>
          <a:prstGeom prst="rect">
            <a:avLst/>
          </a:prstGeom>
          <a:noFill/>
        </p:spPr>
        <p:txBody>
          <a:bodyPr wrap="square" rtlCol="0">
            <a:spAutoFit/>
          </a:bodyPr>
          <a:lstStyle/>
          <a:p>
            <a:pPr algn="ctr"/>
            <a:r>
              <a:rPr lang="ar-SA" sz="2400" dirty="0" smtClean="0">
                <a:solidFill>
                  <a:srgbClr val="CC0066"/>
                </a:solidFill>
                <a:hlinkClick r:id="rId7" action="ppaction://hlinksldjump"/>
              </a:rPr>
              <a:t>13</a:t>
            </a:r>
            <a:endParaRPr lang="en-US" sz="2400" dirty="0">
              <a:solidFill>
                <a:srgbClr val="CC0066"/>
              </a:solidFill>
            </a:endParaRPr>
          </a:p>
        </p:txBody>
      </p:sp>
      <p:sp>
        <p:nvSpPr>
          <p:cNvPr id="15" name="TextBox 14"/>
          <p:cNvSpPr txBox="1"/>
          <p:nvPr/>
        </p:nvSpPr>
        <p:spPr>
          <a:xfrm>
            <a:off x="381000" y="381000"/>
            <a:ext cx="685800" cy="461665"/>
          </a:xfrm>
          <a:prstGeom prst="rect">
            <a:avLst/>
          </a:prstGeom>
          <a:noFill/>
        </p:spPr>
        <p:txBody>
          <a:bodyPr wrap="square" rtlCol="0">
            <a:spAutoFit/>
          </a:bodyPr>
          <a:lstStyle/>
          <a:p>
            <a:pPr algn="ctr"/>
            <a:r>
              <a:rPr lang="en-US" sz="2400" dirty="0" smtClean="0">
                <a:solidFill>
                  <a:srgbClr val="CC0066"/>
                </a:solidFill>
              </a:rPr>
              <a:t>1</a:t>
            </a:r>
            <a:endParaRPr lang="en-US" sz="2400" dirty="0">
              <a:solidFill>
                <a:srgbClr val="CC0066"/>
              </a:solidFill>
            </a:endParaRPr>
          </a:p>
        </p:txBody>
      </p:sp>
      <p:sp>
        <p:nvSpPr>
          <p:cNvPr id="16" name="TextBox 15"/>
          <p:cNvSpPr txBox="1"/>
          <p:nvPr/>
        </p:nvSpPr>
        <p:spPr>
          <a:xfrm>
            <a:off x="1752600" y="1600200"/>
            <a:ext cx="685800" cy="461665"/>
          </a:xfrm>
          <a:prstGeom prst="rect">
            <a:avLst/>
          </a:prstGeom>
          <a:noFill/>
        </p:spPr>
        <p:txBody>
          <a:bodyPr wrap="square" rtlCol="0">
            <a:spAutoFit/>
          </a:bodyPr>
          <a:lstStyle/>
          <a:p>
            <a:pPr algn="ctr"/>
            <a:r>
              <a:rPr lang="ar-SA" sz="2400" dirty="0" smtClean="0">
                <a:solidFill>
                  <a:srgbClr val="CC0066"/>
                </a:solidFill>
                <a:hlinkClick r:id="rId10" action="ppaction://hlinksldjump"/>
              </a:rPr>
              <a:t>9</a:t>
            </a:r>
            <a:endParaRPr lang="en-US" sz="2400" dirty="0">
              <a:solidFill>
                <a:srgbClr val="CC0066"/>
              </a:solidFill>
            </a:endParaRPr>
          </a:p>
        </p:txBody>
      </p:sp>
      <p:sp>
        <p:nvSpPr>
          <p:cNvPr id="17" name="TextBox 16"/>
          <p:cNvSpPr txBox="1"/>
          <p:nvPr/>
        </p:nvSpPr>
        <p:spPr>
          <a:xfrm>
            <a:off x="2895600" y="1600200"/>
            <a:ext cx="685800" cy="461665"/>
          </a:xfrm>
          <a:prstGeom prst="rect">
            <a:avLst/>
          </a:prstGeom>
          <a:noFill/>
        </p:spPr>
        <p:txBody>
          <a:bodyPr wrap="square" rtlCol="0">
            <a:spAutoFit/>
          </a:bodyPr>
          <a:lstStyle/>
          <a:p>
            <a:pPr algn="ctr"/>
            <a:r>
              <a:rPr lang="ar-SA" sz="2400" dirty="0" smtClean="0">
                <a:solidFill>
                  <a:srgbClr val="CC0066"/>
                </a:solidFill>
                <a:hlinkClick r:id="rId11" action="ppaction://hlinksldjump"/>
              </a:rPr>
              <a:t>10</a:t>
            </a:r>
            <a:endParaRPr lang="en-US" sz="2400" dirty="0">
              <a:solidFill>
                <a:srgbClr val="CC0066"/>
              </a:solidFill>
            </a:endParaRPr>
          </a:p>
        </p:txBody>
      </p:sp>
      <p:pic>
        <p:nvPicPr>
          <p:cNvPr id="19"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1371600" y="4724400"/>
            <a:ext cx="1100137" cy="914400"/>
          </a:xfrm>
          <a:prstGeom prst="rect">
            <a:avLst/>
          </a:prstGeom>
          <a:noFill/>
        </p:spPr>
      </p:pic>
      <p:pic>
        <p:nvPicPr>
          <p:cNvPr id="20"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1447800" y="3505200"/>
            <a:ext cx="1100137" cy="914400"/>
          </a:xfrm>
          <a:prstGeom prst="rect">
            <a:avLst/>
          </a:prstGeom>
          <a:noFill/>
        </p:spPr>
      </p:pic>
      <p:pic>
        <p:nvPicPr>
          <p:cNvPr id="21"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1524000" y="2438400"/>
            <a:ext cx="1100137" cy="914400"/>
          </a:xfrm>
          <a:prstGeom prst="rect">
            <a:avLst/>
          </a:prstGeom>
          <a:noFill/>
        </p:spPr>
      </p:pic>
      <p:pic>
        <p:nvPicPr>
          <p:cNvPr id="22"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228600" y="2438400"/>
            <a:ext cx="1100137" cy="914400"/>
          </a:xfrm>
          <a:prstGeom prst="rect">
            <a:avLst/>
          </a:prstGeom>
          <a:noFill/>
        </p:spPr>
      </p:pic>
      <p:pic>
        <p:nvPicPr>
          <p:cNvPr id="24"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152400" y="4724400"/>
            <a:ext cx="1100137" cy="914400"/>
          </a:xfrm>
          <a:prstGeom prst="rect">
            <a:avLst/>
          </a:prstGeom>
          <a:noFill/>
        </p:spPr>
      </p:pic>
      <p:pic>
        <p:nvPicPr>
          <p:cNvPr id="25"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228600" y="3505200"/>
            <a:ext cx="1100137" cy="914400"/>
          </a:xfrm>
          <a:prstGeom prst="rect">
            <a:avLst/>
          </a:prstGeom>
          <a:noFill/>
        </p:spPr>
      </p:pic>
      <p:pic>
        <p:nvPicPr>
          <p:cNvPr id="26" name="Picture 2" descr="D:\سنة ثانية-علوم\عارضات صور للتنسيق صور للعلوم\صور للتنسيق عيتسوف\12969099891.gif">
            <a:hlinkClick r:id="rId12" action="ppaction://hlinksldjump"/>
          </p:cNvPr>
          <p:cNvPicPr>
            <a:picLocks noChangeAspect="1" noChangeArrowheads="1" noCrop="1"/>
          </p:cNvPicPr>
          <p:nvPr/>
        </p:nvPicPr>
        <p:blipFill>
          <a:blip r:embed="rId5" cstate="print"/>
          <a:srcRect/>
          <a:stretch>
            <a:fillRect/>
          </a:stretch>
        </p:blipFill>
        <p:spPr bwMode="auto">
          <a:xfrm>
            <a:off x="4038600" y="2438400"/>
            <a:ext cx="1100137" cy="914400"/>
          </a:xfrm>
          <a:prstGeom prst="rect">
            <a:avLst/>
          </a:prstGeom>
          <a:noFill/>
        </p:spPr>
      </p:pic>
      <p:pic>
        <p:nvPicPr>
          <p:cNvPr id="28"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2667000" y="4724400"/>
            <a:ext cx="1100137" cy="914400"/>
          </a:xfrm>
          <a:prstGeom prst="rect">
            <a:avLst/>
          </a:prstGeom>
          <a:noFill/>
        </p:spPr>
      </p:pic>
      <p:pic>
        <p:nvPicPr>
          <p:cNvPr id="29" name="Picture 2" descr="D:\سنة ثانية-علوم\عارضات صور للتنسيق صور للعلوم\صور للتنسيق عيتسوف\12969099891.gif">
            <a:hlinkClick r:id="rId13" action="ppaction://hlinksldjump"/>
          </p:cNvPr>
          <p:cNvPicPr>
            <a:picLocks noChangeAspect="1" noChangeArrowheads="1" noCrop="1"/>
          </p:cNvPicPr>
          <p:nvPr/>
        </p:nvPicPr>
        <p:blipFill>
          <a:blip r:embed="rId5" cstate="print"/>
          <a:srcRect/>
          <a:stretch>
            <a:fillRect/>
          </a:stretch>
        </p:blipFill>
        <p:spPr bwMode="auto">
          <a:xfrm>
            <a:off x="2667000" y="3505200"/>
            <a:ext cx="1100137" cy="914400"/>
          </a:xfrm>
          <a:prstGeom prst="rect">
            <a:avLst/>
          </a:prstGeom>
          <a:noFill/>
        </p:spPr>
      </p:pic>
      <p:pic>
        <p:nvPicPr>
          <p:cNvPr id="30" name="Picture 2" descr="D:\سنة ثانية-علوم\عارضات صور للتنسيق صور للعلوم\صور للتنسيق عيتسوف\12969099891.gif">
            <a:hlinkClick r:id="rId14" action="ppaction://hlinksldjump"/>
          </p:cNvPr>
          <p:cNvPicPr>
            <a:picLocks noChangeAspect="1" noChangeArrowheads="1" noCrop="1"/>
          </p:cNvPicPr>
          <p:nvPr/>
        </p:nvPicPr>
        <p:blipFill>
          <a:blip r:embed="rId5" cstate="print"/>
          <a:srcRect/>
          <a:stretch>
            <a:fillRect/>
          </a:stretch>
        </p:blipFill>
        <p:spPr bwMode="auto">
          <a:xfrm>
            <a:off x="2743200" y="2438400"/>
            <a:ext cx="1100137" cy="914400"/>
          </a:xfrm>
          <a:prstGeom prst="rect">
            <a:avLst/>
          </a:prstGeom>
          <a:noFill/>
        </p:spPr>
      </p:pic>
      <p:pic>
        <p:nvPicPr>
          <p:cNvPr id="31" name="Picture 2" descr="D:\سنة ثانية-علوم\عارضات صور للتنسيق صور للعلوم\صور للتنسيق عيتسوف\12969099891.gif"/>
          <p:cNvPicPr>
            <a:picLocks noChangeAspect="1" noChangeArrowheads="1" noCrop="1"/>
          </p:cNvPicPr>
          <p:nvPr/>
        </p:nvPicPr>
        <p:blipFill>
          <a:blip r:embed="rId15" cstate="print"/>
          <a:srcRect/>
          <a:stretch>
            <a:fillRect/>
          </a:stretch>
        </p:blipFill>
        <p:spPr bwMode="auto">
          <a:xfrm>
            <a:off x="3886200" y="4648200"/>
            <a:ext cx="1238250" cy="990600"/>
          </a:xfrm>
          <a:prstGeom prst="rect">
            <a:avLst/>
          </a:prstGeom>
          <a:noFill/>
        </p:spPr>
      </p:pic>
      <p:pic>
        <p:nvPicPr>
          <p:cNvPr id="32"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3962400" y="3505200"/>
            <a:ext cx="1100137" cy="838200"/>
          </a:xfrm>
          <a:prstGeom prst="rect">
            <a:avLst/>
          </a:prstGeom>
          <a:noFill/>
        </p:spPr>
      </p:pic>
      <p:pic>
        <p:nvPicPr>
          <p:cNvPr id="33"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5166122" y="4648200"/>
            <a:ext cx="1191815" cy="990600"/>
          </a:xfrm>
          <a:prstGeom prst="rect">
            <a:avLst/>
          </a:prstGeom>
          <a:noFill/>
        </p:spPr>
      </p:pic>
      <p:pic>
        <p:nvPicPr>
          <p:cNvPr id="34"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5257800" y="3505200"/>
            <a:ext cx="1100137" cy="914400"/>
          </a:xfrm>
          <a:prstGeom prst="rect">
            <a:avLst/>
          </a:prstGeom>
          <a:noFill/>
        </p:spPr>
      </p:pic>
      <p:pic>
        <p:nvPicPr>
          <p:cNvPr id="36"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5334000" y="2438400"/>
            <a:ext cx="1100137" cy="914400"/>
          </a:xfrm>
          <a:prstGeom prst="rect">
            <a:avLst/>
          </a:prstGeom>
          <a:noFill/>
        </p:spPr>
      </p:pic>
      <p:pic>
        <p:nvPicPr>
          <p:cNvPr id="38" name="Picture 2" descr="D:\سنة ثانية-علوم\عارضات صور للتنسيق صور للعلوم\صور للتنسيق عيتسوف\12969099891.gif"/>
          <p:cNvPicPr>
            <a:picLocks noChangeAspect="1" noChangeArrowheads="1" noCrop="1"/>
          </p:cNvPicPr>
          <p:nvPr/>
        </p:nvPicPr>
        <p:blipFill>
          <a:blip r:embed="rId16" cstate="print"/>
          <a:srcRect/>
          <a:stretch>
            <a:fillRect/>
          </a:stretch>
        </p:blipFill>
        <p:spPr bwMode="auto">
          <a:xfrm>
            <a:off x="6477000" y="4724400"/>
            <a:ext cx="1219200" cy="914400"/>
          </a:xfrm>
          <a:prstGeom prst="rect">
            <a:avLst/>
          </a:prstGeom>
          <a:noFill/>
        </p:spPr>
      </p:pic>
      <p:pic>
        <p:nvPicPr>
          <p:cNvPr id="39"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6553200" y="3505200"/>
            <a:ext cx="1100137" cy="914400"/>
          </a:xfrm>
          <a:prstGeom prst="rect">
            <a:avLst/>
          </a:prstGeom>
          <a:noFill/>
        </p:spPr>
      </p:pic>
      <p:pic>
        <p:nvPicPr>
          <p:cNvPr id="40"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6553200" y="2438400"/>
            <a:ext cx="1100137" cy="914400"/>
          </a:xfrm>
          <a:prstGeom prst="rect">
            <a:avLst/>
          </a:prstGeom>
          <a:noFill/>
        </p:spPr>
      </p:pic>
      <p:pic>
        <p:nvPicPr>
          <p:cNvPr id="42"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7848600" y="3505200"/>
            <a:ext cx="1100137" cy="914400"/>
          </a:xfrm>
          <a:prstGeom prst="rect">
            <a:avLst/>
          </a:prstGeom>
          <a:noFill/>
        </p:spPr>
      </p:pic>
      <p:pic>
        <p:nvPicPr>
          <p:cNvPr id="43" name="Picture 2" descr="D:\سنة ثانية-علوم\عارضات صور للتنسيق صور للعلوم\صور للتنسيق عيتسوف\12969099891.gif">
            <a:hlinkClick r:id="rId17" action="ppaction://hlinksldjump"/>
          </p:cNvPr>
          <p:cNvPicPr>
            <a:picLocks noChangeAspect="1" noChangeArrowheads="1" noCrop="1"/>
          </p:cNvPicPr>
          <p:nvPr/>
        </p:nvPicPr>
        <p:blipFill>
          <a:blip r:embed="rId18" cstate="print"/>
          <a:srcRect/>
          <a:stretch>
            <a:fillRect/>
          </a:stretch>
        </p:blipFill>
        <p:spPr bwMode="auto">
          <a:xfrm>
            <a:off x="7848600" y="4648200"/>
            <a:ext cx="1100137" cy="990600"/>
          </a:xfrm>
          <a:prstGeom prst="rect">
            <a:avLst/>
          </a:prstGeom>
          <a:noFill/>
        </p:spPr>
      </p:pic>
      <p:pic>
        <p:nvPicPr>
          <p:cNvPr id="45" name="Picture 2" descr="D:\سنة ثانية-علوم\عارضات صور للتنسيق صور للعلوم\صور للتنسيق عيتسوف\12969099891.gif"/>
          <p:cNvPicPr>
            <a:picLocks noChangeAspect="1" noChangeArrowheads="1" noCrop="1"/>
          </p:cNvPicPr>
          <p:nvPr/>
        </p:nvPicPr>
        <p:blipFill>
          <a:blip r:embed="rId5" cstate="print"/>
          <a:srcRect/>
          <a:stretch>
            <a:fillRect/>
          </a:stretch>
        </p:blipFill>
        <p:spPr bwMode="auto">
          <a:xfrm>
            <a:off x="7848600" y="2438400"/>
            <a:ext cx="1100137" cy="914400"/>
          </a:xfrm>
          <a:prstGeom prst="rect">
            <a:avLst/>
          </a:prstGeom>
          <a:noFill/>
        </p:spPr>
      </p:pic>
      <p:sp>
        <p:nvSpPr>
          <p:cNvPr id="46" name="TextBox 45">
            <a:hlinkClick r:id="rId14" action="ppaction://hlinksldjump"/>
          </p:cNvPr>
          <p:cNvSpPr txBox="1"/>
          <p:nvPr/>
        </p:nvSpPr>
        <p:spPr>
          <a:xfrm>
            <a:off x="2971800" y="2667000"/>
            <a:ext cx="685800" cy="461665"/>
          </a:xfrm>
          <a:prstGeom prst="rect">
            <a:avLst/>
          </a:prstGeom>
          <a:noFill/>
        </p:spPr>
        <p:txBody>
          <a:bodyPr wrap="square" rtlCol="0">
            <a:spAutoFit/>
          </a:bodyPr>
          <a:lstStyle/>
          <a:p>
            <a:pPr algn="ctr"/>
            <a:r>
              <a:rPr lang="ar-SA" sz="2400" dirty="0" smtClean="0">
                <a:solidFill>
                  <a:srgbClr val="CC0066"/>
                </a:solidFill>
                <a:hlinkClick r:id="rId19" action="ppaction://hlinksldjump"/>
              </a:rPr>
              <a:t>17</a:t>
            </a:r>
            <a:endParaRPr lang="en-US" sz="2400" dirty="0">
              <a:solidFill>
                <a:srgbClr val="CC0066"/>
              </a:solidFill>
            </a:endParaRPr>
          </a:p>
        </p:txBody>
      </p:sp>
      <p:sp>
        <p:nvSpPr>
          <p:cNvPr id="47" name="TextBox 46">
            <a:hlinkClick r:id="rId12" action="ppaction://hlinksldjump"/>
          </p:cNvPr>
          <p:cNvSpPr txBox="1"/>
          <p:nvPr/>
        </p:nvSpPr>
        <p:spPr>
          <a:xfrm>
            <a:off x="4267200" y="2667000"/>
            <a:ext cx="685800" cy="461665"/>
          </a:xfrm>
          <a:prstGeom prst="rect">
            <a:avLst/>
          </a:prstGeom>
          <a:noFill/>
        </p:spPr>
        <p:txBody>
          <a:bodyPr wrap="square" rtlCol="0">
            <a:spAutoFit/>
          </a:bodyPr>
          <a:lstStyle/>
          <a:p>
            <a:pPr algn="ctr"/>
            <a:r>
              <a:rPr lang="ar-SA" sz="2400" dirty="0" smtClean="0">
                <a:solidFill>
                  <a:srgbClr val="CC0066"/>
                </a:solidFill>
                <a:hlinkClick r:id="rId14" action="ppaction://hlinksldjump"/>
              </a:rPr>
              <a:t>18</a:t>
            </a:r>
            <a:endParaRPr lang="en-US" sz="2400" dirty="0">
              <a:solidFill>
                <a:srgbClr val="CC0066"/>
              </a:solidFill>
            </a:endParaRPr>
          </a:p>
        </p:txBody>
      </p:sp>
      <p:sp>
        <p:nvSpPr>
          <p:cNvPr id="48" name="TextBox 47"/>
          <p:cNvSpPr txBox="1"/>
          <p:nvPr/>
        </p:nvSpPr>
        <p:spPr>
          <a:xfrm>
            <a:off x="1676400" y="2667000"/>
            <a:ext cx="685800" cy="461665"/>
          </a:xfrm>
          <a:prstGeom prst="rect">
            <a:avLst/>
          </a:prstGeom>
          <a:noFill/>
        </p:spPr>
        <p:txBody>
          <a:bodyPr wrap="square" rtlCol="0">
            <a:spAutoFit/>
          </a:bodyPr>
          <a:lstStyle/>
          <a:p>
            <a:pPr algn="ctr"/>
            <a:r>
              <a:rPr lang="ar-SA" sz="2400" dirty="0" smtClean="0">
                <a:solidFill>
                  <a:srgbClr val="CC0066"/>
                </a:solidFill>
                <a:hlinkClick r:id="rId20" action="ppaction://hlinksldjump"/>
              </a:rPr>
              <a:t>16</a:t>
            </a:r>
            <a:endParaRPr lang="en-US" sz="2400" dirty="0">
              <a:solidFill>
                <a:srgbClr val="CC0066"/>
              </a:solidFill>
            </a:endParaRPr>
          </a:p>
        </p:txBody>
      </p:sp>
      <p:sp>
        <p:nvSpPr>
          <p:cNvPr id="49" name="TextBox 48"/>
          <p:cNvSpPr txBox="1"/>
          <p:nvPr/>
        </p:nvSpPr>
        <p:spPr>
          <a:xfrm>
            <a:off x="381000" y="2667000"/>
            <a:ext cx="685800" cy="461665"/>
          </a:xfrm>
          <a:prstGeom prst="rect">
            <a:avLst/>
          </a:prstGeom>
          <a:noFill/>
        </p:spPr>
        <p:txBody>
          <a:bodyPr wrap="square" rtlCol="0">
            <a:spAutoFit/>
          </a:bodyPr>
          <a:lstStyle/>
          <a:p>
            <a:pPr algn="ctr"/>
            <a:r>
              <a:rPr lang="ar-SA" sz="2400" dirty="0" smtClean="0">
                <a:solidFill>
                  <a:srgbClr val="CC0066"/>
                </a:solidFill>
                <a:hlinkClick r:id="rId21" action="ppaction://hlinksldjump"/>
              </a:rPr>
              <a:t>15</a:t>
            </a:r>
            <a:endParaRPr lang="en-US" sz="2400" dirty="0">
              <a:solidFill>
                <a:srgbClr val="CC0066"/>
              </a:solidFill>
            </a:endParaRPr>
          </a:p>
        </p:txBody>
      </p:sp>
      <p:sp>
        <p:nvSpPr>
          <p:cNvPr id="51" name="TextBox 50">
            <a:hlinkClick r:id="rId22" action="ppaction://hlinksldjump"/>
          </p:cNvPr>
          <p:cNvSpPr txBox="1"/>
          <p:nvPr/>
        </p:nvSpPr>
        <p:spPr>
          <a:xfrm>
            <a:off x="304800" y="4876800"/>
            <a:ext cx="685800" cy="461665"/>
          </a:xfrm>
          <a:prstGeom prst="rect">
            <a:avLst/>
          </a:prstGeom>
          <a:noFill/>
        </p:spPr>
        <p:txBody>
          <a:bodyPr wrap="square" rtlCol="0">
            <a:spAutoFit/>
          </a:bodyPr>
          <a:lstStyle/>
          <a:p>
            <a:pPr algn="ctr"/>
            <a:r>
              <a:rPr lang="ar-SA" sz="2400" dirty="0" smtClean="0">
                <a:solidFill>
                  <a:srgbClr val="CC0066"/>
                </a:solidFill>
                <a:hlinkClick r:id="rId23" action="ppaction://hlinksldjump"/>
              </a:rPr>
              <a:t>29</a:t>
            </a:r>
            <a:endParaRPr lang="en-US" sz="2400" dirty="0">
              <a:solidFill>
                <a:srgbClr val="CC0066"/>
              </a:solidFill>
            </a:endParaRPr>
          </a:p>
        </p:txBody>
      </p:sp>
      <p:sp>
        <p:nvSpPr>
          <p:cNvPr id="52" name="TextBox 51"/>
          <p:cNvSpPr txBox="1"/>
          <p:nvPr/>
        </p:nvSpPr>
        <p:spPr>
          <a:xfrm>
            <a:off x="5486400" y="2667000"/>
            <a:ext cx="685800" cy="461665"/>
          </a:xfrm>
          <a:prstGeom prst="rect">
            <a:avLst/>
          </a:prstGeom>
          <a:noFill/>
        </p:spPr>
        <p:txBody>
          <a:bodyPr wrap="square" rtlCol="0">
            <a:spAutoFit/>
          </a:bodyPr>
          <a:lstStyle/>
          <a:p>
            <a:pPr algn="ctr"/>
            <a:r>
              <a:rPr lang="ar-SA" sz="2400" dirty="0" smtClean="0">
                <a:solidFill>
                  <a:srgbClr val="CC0066"/>
                </a:solidFill>
                <a:hlinkClick r:id="rId12" action="ppaction://hlinksldjump"/>
              </a:rPr>
              <a:t>19</a:t>
            </a:r>
            <a:endParaRPr lang="en-US" sz="2400" dirty="0">
              <a:solidFill>
                <a:srgbClr val="CC0066"/>
              </a:solidFill>
            </a:endParaRPr>
          </a:p>
        </p:txBody>
      </p:sp>
      <p:sp>
        <p:nvSpPr>
          <p:cNvPr id="53" name="TextBox 52"/>
          <p:cNvSpPr txBox="1"/>
          <p:nvPr/>
        </p:nvSpPr>
        <p:spPr>
          <a:xfrm>
            <a:off x="1676400" y="3733800"/>
            <a:ext cx="685800" cy="461665"/>
          </a:xfrm>
          <a:prstGeom prst="rect">
            <a:avLst/>
          </a:prstGeom>
          <a:noFill/>
        </p:spPr>
        <p:txBody>
          <a:bodyPr wrap="square" rtlCol="0">
            <a:spAutoFit/>
          </a:bodyPr>
          <a:lstStyle/>
          <a:p>
            <a:pPr algn="ctr"/>
            <a:r>
              <a:rPr lang="ar-SA" sz="2400" dirty="0" smtClean="0">
                <a:solidFill>
                  <a:srgbClr val="CC0066"/>
                </a:solidFill>
                <a:hlinkClick r:id="rId24" action="ppaction://hlinksldjump"/>
              </a:rPr>
              <a:t>23</a:t>
            </a:r>
            <a:endParaRPr lang="en-US" sz="2400" dirty="0">
              <a:solidFill>
                <a:srgbClr val="CC0066"/>
              </a:solidFill>
            </a:endParaRPr>
          </a:p>
        </p:txBody>
      </p:sp>
      <p:sp>
        <p:nvSpPr>
          <p:cNvPr id="55" name="TextBox 54">
            <a:hlinkClick r:id="rId25" action="ppaction://hlinksldjump"/>
          </p:cNvPr>
          <p:cNvSpPr txBox="1"/>
          <p:nvPr/>
        </p:nvSpPr>
        <p:spPr>
          <a:xfrm>
            <a:off x="1600200" y="4953000"/>
            <a:ext cx="685800" cy="461665"/>
          </a:xfrm>
          <a:prstGeom prst="rect">
            <a:avLst/>
          </a:prstGeom>
          <a:noFill/>
        </p:spPr>
        <p:txBody>
          <a:bodyPr wrap="square" rtlCol="0">
            <a:spAutoFit/>
          </a:bodyPr>
          <a:lstStyle/>
          <a:p>
            <a:pPr algn="ctr"/>
            <a:r>
              <a:rPr lang="ar-SA" sz="2400" dirty="0" smtClean="0">
                <a:solidFill>
                  <a:srgbClr val="CC0066"/>
                </a:solidFill>
                <a:hlinkClick r:id="rId22" action="ppaction://hlinksldjump"/>
              </a:rPr>
              <a:t>30</a:t>
            </a:r>
            <a:endParaRPr lang="en-US" sz="2400" dirty="0">
              <a:solidFill>
                <a:srgbClr val="CC0066"/>
              </a:solidFill>
            </a:endParaRPr>
          </a:p>
        </p:txBody>
      </p:sp>
      <p:sp>
        <p:nvSpPr>
          <p:cNvPr id="57" name="TextBox 56"/>
          <p:cNvSpPr txBox="1"/>
          <p:nvPr/>
        </p:nvSpPr>
        <p:spPr>
          <a:xfrm>
            <a:off x="381000" y="3733800"/>
            <a:ext cx="685800" cy="461665"/>
          </a:xfrm>
          <a:prstGeom prst="rect">
            <a:avLst/>
          </a:prstGeom>
          <a:noFill/>
        </p:spPr>
        <p:txBody>
          <a:bodyPr wrap="square" rtlCol="0">
            <a:spAutoFit/>
          </a:bodyPr>
          <a:lstStyle/>
          <a:p>
            <a:pPr algn="ctr"/>
            <a:r>
              <a:rPr lang="ar-SA" sz="2400" dirty="0" smtClean="0">
                <a:solidFill>
                  <a:srgbClr val="CC0066"/>
                </a:solidFill>
                <a:hlinkClick r:id="rId26" action="ppaction://hlinksldjump"/>
              </a:rPr>
              <a:t>22</a:t>
            </a:r>
            <a:endParaRPr lang="en-US" sz="2400" dirty="0">
              <a:solidFill>
                <a:srgbClr val="CC0066"/>
              </a:solidFill>
            </a:endParaRPr>
          </a:p>
        </p:txBody>
      </p:sp>
      <p:sp>
        <p:nvSpPr>
          <p:cNvPr id="58" name="TextBox 57">
            <a:hlinkClick r:id="rId27" action="ppaction://hlinksldjump"/>
          </p:cNvPr>
          <p:cNvSpPr txBox="1"/>
          <p:nvPr/>
        </p:nvSpPr>
        <p:spPr>
          <a:xfrm>
            <a:off x="5486400" y="4953000"/>
            <a:ext cx="685800" cy="461665"/>
          </a:xfrm>
          <a:prstGeom prst="rect">
            <a:avLst/>
          </a:prstGeom>
          <a:noFill/>
        </p:spPr>
        <p:txBody>
          <a:bodyPr wrap="square" rtlCol="0">
            <a:spAutoFit/>
          </a:bodyPr>
          <a:lstStyle/>
          <a:p>
            <a:pPr algn="ctr"/>
            <a:r>
              <a:rPr lang="ar-SA" sz="2400" dirty="0" smtClean="0">
                <a:solidFill>
                  <a:srgbClr val="CC0066"/>
                </a:solidFill>
                <a:hlinkClick r:id="rId28" action="ppaction://hlinksldjump"/>
              </a:rPr>
              <a:t>33</a:t>
            </a:r>
            <a:endParaRPr lang="en-US" sz="2400" dirty="0">
              <a:solidFill>
                <a:srgbClr val="CC0066"/>
              </a:solidFill>
            </a:endParaRPr>
          </a:p>
        </p:txBody>
      </p:sp>
      <p:sp>
        <p:nvSpPr>
          <p:cNvPr id="59" name="TextBox 58"/>
          <p:cNvSpPr txBox="1"/>
          <p:nvPr/>
        </p:nvSpPr>
        <p:spPr>
          <a:xfrm>
            <a:off x="4114800" y="3733800"/>
            <a:ext cx="685800" cy="461665"/>
          </a:xfrm>
          <a:prstGeom prst="rect">
            <a:avLst/>
          </a:prstGeom>
          <a:noFill/>
        </p:spPr>
        <p:txBody>
          <a:bodyPr wrap="square" rtlCol="0">
            <a:spAutoFit/>
          </a:bodyPr>
          <a:lstStyle/>
          <a:p>
            <a:pPr algn="ctr"/>
            <a:r>
              <a:rPr lang="ar-SA" sz="2400" dirty="0" smtClean="0">
                <a:solidFill>
                  <a:srgbClr val="CC0066"/>
                </a:solidFill>
                <a:hlinkClick r:id="rId29" action="ppaction://hlinksldjump"/>
              </a:rPr>
              <a:t>25</a:t>
            </a:r>
            <a:endParaRPr lang="en-US" sz="2400" dirty="0">
              <a:solidFill>
                <a:srgbClr val="CC0066"/>
              </a:solidFill>
            </a:endParaRPr>
          </a:p>
        </p:txBody>
      </p:sp>
      <p:sp>
        <p:nvSpPr>
          <p:cNvPr id="60" name="TextBox 59"/>
          <p:cNvSpPr txBox="1"/>
          <p:nvPr/>
        </p:nvSpPr>
        <p:spPr>
          <a:xfrm>
            <a:off x="5562600" y="3733800"/>
            <a:ext cx="685800" cy="461665"/>
          </a:xfrm>
          <a:prstGeom prst="rect">
            <a:avLst/>
          </a:prstGeom>
          <a:noFill/>
        </p:spPr>
        <p:txBody>
          <a:bodyPr wrap="square" rtlCol="0">
            <a:spAutoFit/>
          </a:bodyPr>
          <a:lstStyle/>
          <a:p>
            <a:pPr algn="ctr"/>
            <a:r>
              <a:rPr lang="ar-SA" sz="2400" dirty="0" smtClean="0">
                <a:solidFill>
                  <a:srgbClr val="CC0066"/>
                </a:solidFill>
                <a:hlinkClick r:id="rId30" action="ppaction://hlinksldjump"/>
              </a:rPr>
              <a:t>26</a:t>
            </a:r>
            <a:endParaRPr lang="en-US" sz="2400" dirty="0">
              <a:solidFill>
                <a:srgbClr val="CC0066"/>
              </a:solidFill>
            </a:endParaRPr>
          </a:p>
        </p:txBody>
      </p:sp>
      <p:sp>
        <p:nvSpPr>
          <p:cNvPr id="61" name="TextBox 60">
            <a:hlinkClick r:id="rId30" action="ppaction://hlinksldjump"/>
          </p:cNvPr>
          <p:cNvSpPr txBox="1"/>
          <p:nvPr/>
        </p:nvSpPr>
        <p:spPr>
          <a:xfrm>
            <a:off x="4114800" y="4953000"/>
            <a:ext cx="685800" cy="461665"/>
          </a:xfrm>
          <a:prstGeom prst="rect">
            <a:avLst/>
          </a:prstGeom>
          <a:noFill/>
        </p:spPr>
        <p:txBody>
          <a:bodyPr wrap="square" rtlCol="0">
            <a:spAutoFit/>
          </a:bodyPr>
          <a:lstStyle/>
          <a:p>
            <a:pPr algn="ctr"/>
            <a:r>
              <a:rPr lang="ar-SA" sz="2400" dirty="0" smtClean="0">
                <a:solidFill>
                  <a:srgbClr val="CC0066"/>
                </a:solidFill>
                <a:hlinkClick r:id="rId31" action="ppaction://hlinksldjump"/>
              </a:rPr>
              <a:t>32</a:t>
            </a:r>
            <a:endParaRPr lang="en-US" sz="2400" dirty="0">
              <a:solidFill>
                <a:srgbClr val="CC0066"/>
              </a:solidFill>
            </a:endParaRPr>
          </a:p>
        </p:txBody>
      </p:sp>
      <p:sp>
        <p:nvSpPr>
          <p:cNvPr id="62" name="TextBox 61">
            <a:hlinkClick r:id="rId32" action="ppaction://hlinksldjump"/>
          </p:cNvPr>
          <p:cNvSpPr txBox="1"/>
          <p:nvPr/>
        </p:nvSpPr>
        <p:spPr>
          <a:xfrm>
            <a:off x="2819400" y="4876800"/>
            <a:ext cx="685800" cy="461665"/>
          </a:xfrm>
          <a:prstGeom prst="rect">
            <a:avLst/>
          </a:prstGeom>
          <a:noFill/>
        </p:spPr>
        <p:txBody>
          <a:bodyPr wrap="square" rtlCol="0">
            <a:spAutoFit/>
          </a:bodyPr>
          <a:lstStyle/>
          <a:p>
            <a:pPr algn="ctr"/>
            <a:r>
              <a:rPr lang="ar-SA" sz="2400" dirty="0" smtClean="0">
                <a:solidFill>
                  <a:srgbClr val="CC0066"/>
                </a:solidFill>
                <a:hlinkClick r:id="rId33" action="ppaction://hlinksldjump"/>
              </a:rPr>
              <a:t>31</a:t>
            </a:r>
            <a:endParaRPr lang="en-US" sz="2400" dirty="0">
              <a:solidFill>
                <a:srgbClr val="CC0066"/>
              </a:solidFill>
            </a:endParaRPr>
          </a:p>
        </p:txBody>
      </p:sp>
      <p:sp>
        <p:nvSpPr>
          <p:cNvPr id="63" name="TextBox 62"/>
          <p:cNvSpPr txBox="1"/>
          <p:nvPr/>
        </p:nvSpPr>
        <p:spPr>
          <a:xfrm>
            <a:off x="2895600" y="3733800"/>
            <a:ext cx="685800" cy="461665"/>
          </a:xfrm>
          <a:prstGeom prst="rect">
            <a:avLst/>
          </a:prstGeom>
          <a:noFill/>
        </p:spPr>
        <p:txBody>
          <a:bodyPr wrap="square" rtlCol="0">
            <a:spAutoFit/>
          </a:bodyPr>
          <a:lstStyle/>
          <a:p>
            <a:pPr algn="ctr"/>
            <a:r>
              <a:rPr lang="ar-SA" sz="2400" dirty="0" smtClean="0">
                <a:solidFill>
                  <a:srgbClr val="CC0066"/>
                </a:solidFill>
                <a:hlinkClick r:id="rId13" action="ppaction://hlinksldjump"/>
              </a:rPr>
              <a:t>24</a:t>
            </a:r>
            <a:endParaRPr lang="en-US" sz="2400" dirty="0">
              <a:solidFill>
                <a:srgbClr val="CC0066"/>
              </a:solidFill>
            </a:endParaRPr>
          </a:p>
        </p:txBody>
      </p:sp>
      <p:sp>
        <p:nvSpPr>
          <p:cNvPr id="64" name="TextBox 63">
            <a:hlinkClick r:id="rId34" action="ppaction://hlinksldjump"/>
          </p:cNvPr>
          <p:cNvSpPr txBox="1"/>
          <p:nvPr/>
        </p:nvSpPr>
        <p:spPr>
          <a:xfrm>
            <a:off x="6781800" y="4953000"/>
            <a:ext cx="685800" cy="461665"/>
          </a:xfrm>
          <a:prstGeom prst="rect">
            <a:avLst/>
          </a:prstGeom>
          <a:noFill/>
        </p:spPr>
        <p:txBody>
          <a:bodyPr wrap="square" rtlCol="0">
            <a:spAutoFit/>
          </a:bodyPr>
          <a:lstStyle/>
          <a:p>
            <a:pPr algn="ctr"/>
            <a:r>
              <a:rPr lang="ar-SA" sz="2400" dirty="0" smtClean="0">
                <a:solidFill>
                  <a:srgbClr val="CC0066"/>
                </a:solidFill>
                <a:hlinkClick r:id="rId27" action="ppaction://hlinksldjump"/>
              </a:rPr>
              <a:t>34</a:t>
            </a:r>
            <a:endParaRPr lang="en-US" sz="2400" dirty="0">
              <a:solidFill>
                <a:srgbClr val="CC0066"/>
              </a:solidFill>
            </a:endParaRPr>
          </a:p>
        </p:txBody>
      </p:sp>
      <p:sp>
        <p:nvSpPr>
          <p:cNvPr id="67" name="TextBox 66"/>
          <p:cNvSpPr txBox="1"/>
          <p:nvPr/>
        </p:nvSpPr>
        <p:spPr>
          <a:xfrm>
            <a:off x="6781800" y="3733800"/>
            <a:ext cx="685800" cy="461665"/>
          </a:xfrm>
          <a:prstGeom prst="rect">
            <a:avLst/>
          </a:prstGeom>
          <a:noFill/>
        </p:spPr>
        <p:txBody>
          <a:bodyPr wrap="square" rtlCol="0">
            <a:spAutoFit/>
          </a:bodyPr>
          <a:lstStyle/>
          <a:p>
            <a:pPr algn="ctr"/>
            <a:r>
              <a:rPr lang="ar-SA" sz="2400" dirty="0" smtClean="0">
                <a:solidFill>
                  <a:srgbClr val="CC0066"/>
                </a:solidFill>
                <a:hlinkClick r:id="rId25" action="ppaction://hlinksldjump"/>
              </a:rPr>
              <a:t>27</a:t>
            </a:r>
            <a:endParaRPr lang="en-US" sz="2400" dirty="0">
              <a:solidFill>
                <a:srgbClr val="CC0066"/>
              </a:solidFill>
            </a:endParaRPr>
          </a:p>
        </p:txBody>
      </p:sp>
      <p:sp>
        <p:nvSpPr>
          <p:cNvPr id="68" name="TextBox 67"/>
          <p:cNvSpPr txBox="1"/>
          <p:nvPr/>
        </p:nvSpPr>
        <p:spPr>
          <a:xfrm>
            <a:off x="6781800" y="2667000"/>
            <a:ext cx="685800" cy="461665"/>
          </a:xfrm>
          <a:prstGeom prst="rect">
            <a:avLst/>
          </a:prstGeom>
          <a:noFill/>
        </p:spPr>
        <p:txBody>
          <a:bodyPr wrap="square" rtlCol="0">
            <a:spAutoFit/>
          </a:bodyPr>
          <a:lstStyle/>
          <a:p>
            <a:pPr algn="ctr"/>
            <a:r>
              <a:rPr lang="ar-SA" sz="2400" dirty="0" smtClean="0">
                <a:solidFill>
                  <a:srgbClr val="CC0066"/>
                </a:solidFill>
                <a:hlinkClick r:id="rId35" action="ppaction://hlinksldjump"/>
              </a:rPr>
              <a:t>20</a:t>
            </a:r>
            <a:endParaRPr lang="en-US" sz="2400" dirty="0">
              <a:solidFill>
                <a:srgbClr val="CC0066"/>
              </a:solidFill>
            </a:endParaRPr>
          </a:p>
        </p:txBody>
      </p:sp>
      <p:sp>
        <p:nvSpPr>
          <p:cNvPr id="70" name="TextBox 69"/>
          <p:cNvSpPr txBox="1"/>
          <p:nvPr/>
        </p:nvSpPr>
        <p:spPr>
          <a:xfrm>
            <a:off x="8077200" y="2667000"/>
            <a:ext cx="685800" cy="461665"/>
          </a:xfrm>
          <a:prstGeom prst="rect">
            <a:avLst/>
          </a:prstGeom>
          <a:noFill/>
        </p:spPr>
        <p:txBody>
          <a:bodyPr wrap="square" rtlCol="0">
            <a:spAutoFit/>
          </a:bodyPr>
          <a:lstStyle/>
          <a:p>
            <a:pPr algn="ctr"/>
            <a:r>
              <a:rPr lang="ar-SA" sz="2400" dirty="0" smtClean="0">
                <a:solidFill>
                  <a:srgbClr val="CC0066"/>
                </a:solidFill>
                <a:hlinkClick r:id="rId36" action="ppaction://hlinksldjump"/>
              </a:rPr>
              <a:t>21</a:t>
            </a:r>
            <a:endParaRPr lang="en-US" sz="2400" dirty="0">
              <a:solidFill>
                <a:srgbClr val="CC0066"/>
              </a:solidFill>
            </a:endParaRPr>
          </a:p>
        </p:txBody>
      </p:sp>
      <p:sp>
        <p:nvSpPr>
          <p:cNvPr id="71" name="TextBox 70"/>
          <p:cNvSpPr txBox="1"/>
          <p:nvPr/>
        </p:nvSpPr>
        <p:spPr>
          <a:xfrm>
            <a:off x="8077200" y="3733800"/>
            <a:ext cx="685800" cy="461665"/>
          </a:xfrm>
          <a:prstGeom prst="rect">
            <a:avLst/>
          </a:prstGeom>
          <a:noFill/>
        </p:spPr>
        <p:txBody>
          <a:bodyPr wrap="square" rtlCol="0">
            <a:spAutoFit/>
          </a:bodyPr>
          <a:lstStyle/>
          <a:p>
            <a:pPr algn="ctr"/>
            <a:r>
              <a:rPr lang="ar-SA" sz="2400" dirty="0" smtClean="0">
                <a:solidFill>
                  <a:srgbClr val="CC0066"/>
                </a:solidFill>
                <a:hlinkClick r:id="rId32" action="ppaction://hlinksldjump"/>
              </a:rPr>
              <a:t>28</a:t>
            </a:r>
            <a:endParaRPr lang="en-US" sz="2400" dirty="0">
              <a:solidFill>
                <a:srgbClr val="CC0066"/>
              </a:solidFill>
            </a:endParaRPr>
          </a:p>
        </p:txBody>
      </p:sp>
      <p:sp>
        <p:nvSpPr>
          <p:cNvPr id="72" name="TextBox 71"/>
          <p:cNvSpPr txBox="1"/>
          <p:nvPr/>
        </p:nvSpPr>
        <p:spPr>
          <a:xfrm>
            <a:off x="8077200" y="4876800"/>
            <a:ext cx="685800" cy="461665"/>
          </a:xfrm>
          <a:prstGeom prst="rect">
            <a:avLst/>
          </a:prstGeom>
          <a:noFill/>
        </p:spPr>
        <p:txBody>
          <a:bodyPr wrap="square" rtlCol="0">
            <a:spAutoFit/>
          </a:bodyPr>
          <a:lstStyle/>
          <a:p>
            <a:pPr algn="ctr"/>
            <a:r>
              <a:rPr lang="ar-SA" sz="2400" dirty="0" smtClean="0">
                <a:solidFill>
                  <a:srgbClr val="CC0066"/>
                </a:solidFill>
                <a:hlinkClick r:id="rId34" action="ppaction://hlinksldjump"/>
              </a:rPr>
              <a:t>35</a:t>
            </a:r>
            <a:endParaRPr lang="en-US" sz="2400" dirty="0">
              <a:solidFill>
                <a:srgbClr val="CC0066"/>
              </a:solidFill>
            </a:endParaRPr>
          </a:p>
        </p:txBody>
      </p:sp>
      <p:pic>
        <p:nvPicPr>
          <p:cNvPr id="77" name="Picture 2" descr="D:\سنة ثانية-علوم\عارضات صور للتنسيق صور للعلوم\صور للتنسيق عيتسوف\12969099891.gif">
            <a:hlinkClick r:id="rId37" action="ppaction://hlinksldjump"/>
          </p:cNvPr>
          <p:cNvPicPr>
            <a:picLocks noChangeAspect="1" noChangeArrowheads="1" noCrop="1"/>
          </p:cNvPicPr>
          <p:nvPr/>
        </p:nvPicPr>
        <p:blipFill>
          <a:blip r:embed="rId5" cstate="print"/>
          <a:srcRect/>
          <a:stretch>
            <a:fillRect/>
          </a:stretch>
        </p:blipFill>
        <p:spPr bwMode="auto">
          <a:xfrm>
            <a:off x="7848600" y="152400"/>
            <a:ext cx="1100137" cy="914400"/>
          </a:xfrm>
          <a:prstGeom prst="rect">
            <a:avLst/>
          </a:prstGeom>
          <a:noFill/>
        </p:spPr>
      </p:pic>
      <p:pic>
        <p:nvPicPr>
          <p:cNvPr id="79" name="Picture 2" descr="D:\سنة ثانية-علوم\عارضات صور للتنسيق صور للعلوم\صور للتنسيق عيتسوف\12969099891.gif">
            <a:hlinkClick r:id="rId38" action="ppaction://hlinksldjump"/>
          </p:cNvPr>
          <p:cNvPicPr>
            <a:picLocks noChangeAspect="1" noChangeArrowheads="1" noCrop="1"/>
          </p:cNvPicPr>
          <p:nvPr/>
        </p:nvPicPr>
        <p:blipFill>
          <a:blip r:embed="rId5" cstate="print"/>
          <a:srcRect/>
          <a:stretch>
            <a:fillRect/>
          </a:stretch>
        </p:blipFill>
        <p:spPr bwMode="auto">
          <a:xfrm>
            <a:off x="6629400" y="152400"/>
            <a:ext cx="1100137" cy="914400"/>
          </a:xfrm>
          <a:prstGeom prst="rect">
            <a:avLst/>
          </a:prstGeom>
          <a:noFill/>
        </p:spPr>
      </p:pic>
      <p:pic>
        <p:nvPicPr>
          <p:cNvPr id="80" name="Picture 2" descr="D:\سنة ثانية-علوم\عارضات صور للتنسيق صور للعلوم\صور للتنسيق عيتسوف\12969099891.gif">
            <a:hlinkClick r:id="rId39" action="ppaction://hlinksldjump"/>
          </p:cNvPr>
          <p:cNvPicPr>
            <a:picLocks noChangeAspect="1" noChangeArrowheads="1" noCrop="1"/>
          </p:cNvPicPr>
          <p:nvPr/>
        </p:nvPicPr>
        <p:blipFill>
          <a:blip r:embed="rId5" cstate="print"/>
          <a:srcRect/>
          <a:stretch>
            <a:fillRect/>
          </a:stretch>
        </p:blipFill>
        <p:spPr bwMode="auto">
          <a:xfrm>
            <a:off x="5410200" y="152400"/>
            <a:ext cx="1100137" cy="914400"/>
          </a:xfrm>
          <a:prstGeom prst="rect">
            <a:avLst/>
          </a:prstGeom>
          <a:noFill/>
        </p:spPr>
      </p:pic>
      <p:sp>
        <p:nvSpPr>
          <p:cNvPr id="81" name="TextBox 80"/>
          <p:cNvSpPr txBox="1"/>
          <p:nvPr/>
        </p:nvSpPr>
        <p:spPr>
          <a:xfrm>
            <a:off x="5638800" y="381000"/>
            <a:ext cx="685800" cy="461665"/>
          </a:xfrm>
          <a:prstGeom prst="rect">
            <a:avLst/>
          </a:prstGeom>
          <a:noFill/>
        </p:spPr>
        <p:txBody>
          <a:bodyPr wrap="square" rtlCol="0">
            <a:spAutoFit/>
          </a:bodyPr>
          <a:lstStyle/>
          <a:p>
            <a:pPr algn="ctr"/>
            <a:r>
              <a:rPr lang="en-US" sz="2400" dirty="0" smtClean="0">
                <a:solidFill>
                  <a:srgbClr val="CC0066"/>
                </a:solidFill>
                <a:hlinkClick r:id="rId40" action="ppaction://hlinksldjump"/>
              </a:rPr>
              <a:t>5</a:t>
            </a:r>
            <a:endParaRPr lang="en-US" sz="2400" dirty="0">
              <a:solidFill>
                <a:srgbClr val="CC0066"/>
              </a:solidFill>
            </a:endParaRPr>
          </a:p>
        </p:txBody>
      </p:sp>
      <p:sp>
        <p:nvSpPr>
          <p:cNvPr id="82" name="TextBox 81">
            <a:hlinkClick r:id="rId41" action="ppaction://hlinksldjump"/>
          </p:cNvPr>
          <p:cNvSpPr txBox="1"/>
          <p:nvPr/>
        </p:nvSpPr>
        <p:spPr>
          <a:xfrm>
            <a:off x="4267200" y="381000"/>
            <a:ext cx="685800" cy="461665"/>
          </a:xfrm>
          <a:prstGeom prst="rect">
            <a:avLst/>
          </a:prstGeom>
          <a:noFill/>
        </p:spPr>
        <p:txBody>
          <a:bodyPr wrap="square" rtlCol="0">
            <a:spAutoFit/>
          </a:bodyPr>
          <a:lstStyle/>
          <a:p>
            <a:pPr algn="ctr"/>
            <a:r>
              <a:rPr lang="en-US" sz="2400" dirty="0" smtClean="0">
                <a:solidFill>
                  <a:srgbClr val="CC0066"/>
                </a:solidFill>
              </a:rPr>
              <a:t>4</a:t>
            </a:r>
            <a:endParaRPr lang="en-US" sz="2400" dirty="0">
              <a:solidFill>
                <a:srgbClr val="CC0066"/>
              </a:solidFill>
            </a:endParaRPr>
          </a:p>
        </p:txBody>
      </p:sp>
      <p:sp>
        <p:nvSpPr>
          <p:cNvPr id="83" name="TextBox 82">
            <a:hlinkClick r:id="rId42" action="ppaction://hlinksldjump"/>
          </p:cNvPr>
          <p:cNvSpPr txBox="1"/>
          <p:nvPr/>
        </p:nvSpPr>
        <p:spPr>
          <a:xfrm>
            <a:off x="2971800" y="381000"/>
            <a:ext cx="685800" cy="461665"/>
          </a:xfrm>
          <a:prstGeom prst="rect">
            <a:avLst/>
          </a:prstGeom>
          <a:noFill/>
        </p:spPr>
        <p:txBody>
          <a:bodyPr wrap="square" rtlCol="0">
            <a:spAutoFit/>
          </a:bodyPr>
          <a:lstStyle/>
          <a:p>
            <a:pPr algn="ctr"/>
            <a:r>
              <a:rPr lang="en-US" sz="2400" dirty="0" smtClean="0">
                <a:solidFill>
                  <a:srgbClr val="CC0066"/>
                </a:solidFill>
              </a:rPr>
              <a:t>3</a:t>
            </a:r>
            <a:endParaRPr lang="en-US" sz="2400" dirty="0">
              <a:solidFill>
                <a:srgbClr val="CC0066"/>
              </a:solidFill>
            </a:endParaRPr>
          </a:p>
        </p:txBody>
      </p:sp>
      <p:sp>
        <p:nvSpPr>
          <p:cNvPr id="84" name="TextBox 83">
            <a:hlinkClick r:id="rId43" action="ppaction://hlinksldjump"/>
          </p:cNvPr>
          <p:cNvSpPr txBox="1"/>
          <p:nvPr/>
        </p:nvSpPr>
        <p:spPr>
          <a:xfrm>
            <a:off x="1752600" y="381000"/>
            <a:ext cx="685800" cy="461665"/>
          </a:xfrm>
          <a:prstGeom prst="rect">
            <a:avLst/>
          </a:prstGeom>
          <a:noFill/>
        </p:spPr>
        <p:txBody>
          <a:bodyPr wrap="square" rtlCol="0">
            <a:spAutoFit/>
          </a:bodyPr>
          <a:lstStyle/>
          <a:p>
            <a:pPr algn="ctr"/>
            <a:r>
              <a:rPr lang="en-US" sz="2400" dirty="0" smtClean="0">
                <a:solidFill>
                  <a:srgbClr val="CC0066"/>
                </a:solidFill>
              </a:rPr>
              <a:t>2</a:t>
            </a:r>
            <a:endParaRPr lang="en-US" sz="2400" dirty="0">
              <a:solidFill>
                <a:srgbClr val="CC0066"/>
              </a:solidFill>
            </a:endParaRPr>
          </a:p>
        </p:txBody>
      </p:sp>
      <p:sp>
        <p:nvSpPr>
          <p:cNvPr id="85" name="TextBox 84"/>
          <p:cNvSpPr txBox="1"/>
          <p:nvPr/>
        </p:nvSpPr>
        <p:spPr>
          <a:xfrm>
            <a:off x="381000" y="1600200"/>
            <a:ext cx="685800" cy="461665"/>
          </a:xfrm>
          <a:prstGeom prst="rect">
            <a:avLst/>
          </a:prstGeom>
          <a:noFill/>
        </p:spPr>
        <p:txBody>
          <a:bodyPr wrap="square" rtlCol="0">
            <a:spAutoFit/>
          </a:bodyPr>
          <a:lstStyle/>
          <a:p>
            <a:pPr algn="ctr"/>
            <a:r>
              <a:rPr lang="ar-SA" sz="2400" dirty="0" smtClean="0">
                <a:solidFill>
                  <a:srgbClr val="CC0066"/>
                </a:solidFill>
                <a:hlinkClick r:id="rId37" action="ppaction://hlinksldjump"/>
              </a:rPr>
              <a:t>8</a:t>
            </a:r>
            <a:endParaRPr lang="en-US" sz="2400" dirty="0">
              <a:solidFill>
                <a:srgbClr val="CC0066"/>
              </a:solidFill>
            </a:endParaRPr>
          </a:p>
        </p:txBody>
      </p:sp>
      <p:sp>
        <p:nvSpPr>
          <p:cNvPr id="86" name="TextBox 85"/>
          <p:cNvSpPr txBox="1"/>
          <p:nvPr/>
        </p:nvSpPr>
        <p:spPr>
          <a:xfrm>
            <a:off x="6858000" y="381000"/>
            <a:ext cx="685800" cy="461665"/>
          </a:xfrm>
          <a:prstGeom prst="rect">
            <a:avLst/>
          </a:prstGeom>
          <a:noFill/>
        </p:spPr>
        <p:txBody>
          <a:bodyPr wrap="square" rtlCol="0">
            <a:spAutoFit/>
          </a:bodyPr>
          <a:lstStyle/>
          <a:p>
            <a:pPr algn="ctr"/>
            <a:r>
              <a:rPr lang="en-US" sz="2400" dirty="0" smtClean="0">
                <a:solidFill>
                  <a:srgbClr val="CC0066"/>
                </a:solidFill>
                <a:hlinkClick r:id="rId39" action="ppaction://hlinksldjump"/>
              </a:rPr>
              <a:t>6</a:t>
            </a:r>
            <a:endParaRPr lang="en-US" sz="2400" dirty="0">
              <a:solidFill>
                <a:srgbClr val="CC0066"/>
              </a:solidFill>
            </a:endParaRPr>
          </a:p>
        </p:txBody>
      </p:sp>
      <p:sp>
        <p:nvSpPr>
          <p:cNvPr id="87" name="TextBox 86">
            <a:hlinkClick r:id="rId37" action="ppaction://hlinksldjump"/>
          </p:cNvPr>
          <p:cNvSpPr txBox="1"/>
          <p:nvPr/>
        </p:nvSpPr>
        <p:spPr>
          <a:xfrm>
            <a:off x="8077200" y="381000"/>
            <a:ext cx="685800" cy="461665"/>
          </a:xfrm>
          <a:prstGeom prst="rect">
            <a:avLst/>
          </a:prstGeom>
          <a:noFill/>
        </p:spPr>
        <p:txBody>
          <a:bodyPr wrap="square" rtlCol="0">
            <a:spAutoFit/>
          </a:bodyPr>
          <a:lstStyle/>
          <a:p>
            <a:pPr algn="ctr"/>
            <a:r>
              <a:rPr lang="en-US" sz="2400" dirty="0" smtClean="0">
                <a:solidFill>
                  <a:srgbClr val="CC0066"/>
                </a:solidFill>
                <a:hlinkClick r:id="rId38" action="ppaction://hlinksldjump"/>
              </a:rPr>
              <a:t>7</a:t>
            </a:r>
            <a:endParaRPr lang="en-US" sz="2400" dirty="0">
              <a:solidFill>
                <a:srgbClr val="CC0066"/>
              </a:solidFill>
            </a:endParaRPr>
          </a:p>
        </p:txBody>
      </p:sp>
      <p:pic>
        <p:nvPicPr>
          <p:cNvPr id="88" name="Picture 2" descr="D:\سنة ثانية-علوم\عارضات صور للتنسيق صور للعلوم\صور للتنسيق عيتسوف\12969099891.gif"/>
          <p:cNvPicPr>
            <a:picLocks noChangeAspect="1" noChangeArrowheads="1" noCrop="1"/>
          </p:cNvPicPr>
          <p:nvPr/>
        </p:nvPicPr>
        <p:blipFill>
          <a:blip r:embed="rId4" cstate="print"/>
          <a:srcRect/>
          <a:stretch>
            <a:fillRect/>
          </a:stretch>
        </p:blipFill>
        <p:spPr bwMode="auto">
          <a:xfrm>
            <a:off x="3505200" y="5793432"/>
            <a:ext cx="2514600" cy="914400"/>
          </a:xfrm>
          <a:prstGeom prst="rect">
            <a:avLst/>
          </a:prstGeom>
          <a:noFill/>
        </p:spPr>
      </p:pic>
      <p:sp>
        <p:nvSpPr>
          <p:cNvPr id="89" name="TextBox 88"/>
          <p:cNvSpPr txBox="1"/>
          <p:nvPr/>
        </p:nvSpPr>
        <p:spPr>
          <a:xfrm>
            <a:off x="3843337" y="6019799"/>
            <a:ext cx="1828800" cy="461665"/>
          </a:xfrm>
          <a:prstGeom prst="rect">
            <a:avLst/>
          </a:prstGeom>
          <a:noFill/>
        </p:spPr>
        <p:txBody>
          <a:bodyPr wrap="square" rtlCol="0">
            <a:spAutoFit/>
          </a:bodyPr>
          <a:lstStyle/>
          <a:p>
            <a:pPr algn="ctr"/>
            <a:r>
              <a:rPr lang="ar-SA" sz="2400" dirty="0" smtClean="0">
                <a:solidFill>
                  <a:srgbClr val="CC0066"/>
                </a:solidFill>
              </a:rPr>
              <a:t>لعبه</a:t>
            </a:r>
            <a:r>
              <a:rPr lang="ar-SA" sz="2400" dirty="0" smtClean="0"/>
              <a:t> </a:t>
            </a:r>
            <a:r>
              <a:rPr lang="ar-SA" sz="2400" dirty="0" smtClean="0">
                <a:solidFill>
                  <a:srgbClr val="CC0066"/>
                </a:solidFill>
              </a:rPr>
              <a:t>مُمتعه</a:t>
            </a:r>
            <a:endParaRPr lang="en-US" sz="2400" dirty="0">
              <a:solidFill>
                <a:srgbClr val="CC0066"/>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2057400"/>
            <a:ext cx="3048000" cy="434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ar-SA" sz="2800" dirty="0" smtClean="0">
                <a:solidFill>
                  <a:schemeClr val="tx1"/>
                </a:solidFill>
                <a:latin typeface="Traditional Arabic" pitchFamily="18" charset="-78"/>
                <a:cs typeface="Traditional Arabic" pitchFamily="18" charset="-78"/>
              </a:rPr>
              <a:t>الاجابه:</a:t>
            </a:r>
          </a:p>
          <a:p>
            <a:pPr marL="514350" indent="-514350" algn="r" rtl="1">
              <a:buFont typeface="+mj-lt"/>
              <a:buAutoNum type="arabicPeriod"/>
            </a:pPr>
            <a:r>
              <a:rPr lang="ar-SA" sz="2800" dirty="0" smtClean="0">
                <a:solidFill>
                  <a:schemeClr val="tx1"/>
                </a:solidFill>
                <a:latin typeface="Traditional Arabic" pitchFamily="18" charset="-78"/>
                <a:cs typeface="Traditional Arabic" pitchFamily="18" charset="-78"/>
              </a:rPr>
              <a:t>الاكسجين.</a:t>
            </a:r>
          </a:p>
          <a:p>
            <a:pPr marL="514350" indent="-514350" algn="r" rtl="1">
              <a:buFont typeface="+mj-lt"/>
              <a:buAutoNum type="arabicPeriod"/>
            </a:pPr>
            <a:r>
              <a:rPr lang="ar-SA" sz="2800" dirty="0" smtClean="0">
                <a:solidFill>
                  <a:schemeClr val="tx1"/>
                </a:solidFill>
                <a:latin typeface="Traditional Arabic" pitchFamily="18" charset="-78"/>
                <a:cs typeface="Traditional Arabic" pitchFamily="18" charset="-78"/>
              </a:rPr>
              <a:t>مادة وقود.</a:t>
            </a:r>
          </a:p>
          <a:p>
            <a:pPr marL="514350" indent="-514350" algn="r" rtl="1">
              <a:buFont typeface="+mj-lt"/>
              <a:buAutoNum type="arabicPeriod"/>
            </a:pPr>
            <a:r>
              <a:rPr lang="ar-SA" sz="2800" dirty="0" smtClean="0">
                <a:solidFill>
                  <a:schemeClr val="tx1"/>
                </a:solidFill>
                <a:latin typeface="Traditional Arabic" pitchFamily="18" charset="-78"/>
                <a:cs typeface="Traditional Arabic" pitchFamily="18" charset="-78"/>
              </a:rPr>
              <a:t>حرارة.</a:t>
            </a:r>
          </a:p>
        </p:txBody>
      </p:sp>
      <p:sp>
        <p:nvSpPr>
          <p:cNvPr id="3" name="Subtitle 2"/>
          <p:cNvSpPr>
            <a:spLocks noGrp="1"/>
          </p:cNvSpPr>
          <p:nvPr>
            <p:ph type="subTitle" idx="1"/>
          </p:nvPr>
        </p:nvSpPr>
        <p:spPr>
          <a:xfrm>
            <a:off x="0" y="1676400"/>
            <a:ext cx="8915400" cy="1371600"/>
          </a:xfrm>
        </p:spPr>
        <p:txBody>
          <a:bodyPr>
            <a:normAutofit fontScale="92500" lnSpcReduction="10000"/>
          </a:bodyPr>
          <a:lstStyle/>
          <a:p>
            <a:pPr algn="r"/>
            <a:r>
              <a:rPr lang="ar-SA" sz="4000" dirty="0" smtClean="0">
                <a:latin typeface="Traditional Arabic" pitchFamily="18" charset="-78"/>
                <a:cs typeface="Traditional Arabic" pitchFamily="18" charset="-78"/>
              </a:rPr>
              <a:t>عدد 3 شروط </a:t>
            </a:r>
            <a:r>
              <a:rPr lang="ar-SA" sz="4000" dirty="0" smtClean="0">
                <a:latin typeface="Traditional Arabic" pitchFamily="18" charset="-78"/>
                <a:cs typeface="Traditional Arabic" pitchFamily="18" charset="-78"/>
              </a:rPr>
              <a:t>لازمة لحدوث عملية الاحتراق؟ </a:t>
            </a:r>
            <a:endParaRPr lang="en-US" sz="4000" dirty="0" smtClean="0">
              <a:latin typeface="Traditional Arabic" pitchFamily="18" charset="-78"/>
              <a:cs typeface="Traditional Arabic" pitchFamily="18" charset="-78"/>
            </a:endParaRPr>
          </a:p>
          <a:p>
            <a:pPr algn="r"/>
            <a:endParaRPr lang="ar-SA" dirty="0" smtClean="0">
              <a:latin typeface="Traditional Arabic" pitchFamily="18" charset="-78"/>
              <a:cs typeface="Traditional Arabic" pitchFamily="18" charset="-78"/>
            </a:endParaRPr>
          </a:p>
          <a:p>
            <a:pPr algn="r"/>
            <a:r>
              <a:rPr lang="ar-SA" dirty="0" smtClean="0">
                <a:latin typeface="Traditional Arabic" pitchFamily="18" charset="-78"/>
                <a:cs typeface="Traditional Arabic" pitchFamily="18" charset="-78"/>
              </a:rPr>
              <a:t> </a:t>
            </a:r>
            <a:endParaRPr lang="en-US" dirty="0">
              <a:latin typeface="Traditional Arabic" pitchFamily="18" charset="-78"/>
              <a:cs typeface="Traditional Arabic" pitchFamily="18" charset="-78"/>
            </a:endParaRPr>
          </a:p>
        </p:txBody>
      </p:sp>
      <p:sp>
        <p:nvSpPr>
          <p:cNvPr id="4" name="TextBox 3"/>
          <p:cNvSpPr txBox="1"/>
          <p:nvPr/>
        </p:nvSpPr>
        <p:spPr>
          <a:xfrm>
            <a:off x="5638800" y="304800"/>
            <a:ext cx="2667000" cy="707886"/>
          </a:xfrm>
          <a:prstGeom prst="rect">
            <a:avLst/>
          </a:prstGeom>
          <a:noFill/>
        </p:spPr>
        <p:txBody>
          <a:bodyPr wrap="square" rtlCol="0">
            <a:spAutoFit/>
          </a:bodyPr>
          <a:lstStyle/>
          <a:p>
            <a:pPr algn="r"/>
            <a:r>
              <a:rPr lang="ar-SA" sz="4000" b="1" i="1" u="sng" dirty="0" smtClean="0">
                <a:solidFill>
                  <a:srgbClr val="CC0066"/>
                </a:solidFill>
              </a:rPr>
              <a:t>سؤال رقم 1</a:t>
            </a:r>
            <a:endParaRPr lang="en-US" sz="4000" b="1" i="1" u="sng" dirty="0">
              <a:solidFill>
                <a:srgbClr val="CC0066"/>
              </a:solidFill>
            </a:endParaRPr>
          </a:p>
        </p:txBody>
      </p:sp>
      <p:sp>
        <p:nvSpPr>
          <p:cNvPr id="8" name="חץ למעלה 7">
            <a:hlinkClick r:id="rId3" action="ppaction://hlinksldjump"/>
          </p:cNvPr>
          <p:cNvSpPr/>
          <p:nvPr/>
        </p:nvSpPr>
        <p:spPr>
          <a:xfrm>
            <a:off x="8534400" y="5791200"/>
            <a:ext cx="609600" cy="10668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98080" cy="1143000"/>
          </a:xfrm>
        </p:spPr>
        <p:txBody>
          <a:bodyPr/>
          <a:lstStyle/>
          <a:p>
            <a:pPr algn="r"/>
            <a:r>
              <a:rPr lang="ar-SA" b="1" i="1" u="sng" dirty="0" smtClean="0">
                <a:solidFill>
                  <a:srgbClr val="CC0066"/>
                </a:solidFill>
              </a:rPr>
              <a:t>سؤال رقم 2</a:t>
            </a:r>
            <a:endParaRPr lang="en-US" b="1" i="1" u="sng" dirty="0">
              <a:solidFill>
                <a:srgbClr val="CC0066"/>
              </a:solidFill>
            </a:endParaRPr>
          </a:p>
        </p:txBody>
      </p:sp>
      <p:sp>
        <p:nvSpPr>
          <p:cNvPr id="3" name="Content Placeholder 2"/>
          <p:cNvSpPr>
            <a:spLocks noGrp="1"/>
          </p:cNvSpPr>
          <p:nvPr>
            <p:ph idx="1"/>
          </p:nvPr>
        </p:nvSpPr>
        <p:spPr>
          <a:xfrm>
            <a:off x="341462" y="1563538"/>
            <a:ext cx="8628888" cy="1295400"/>
          </a:xfrm>
        </p:spPr>
        <p:txBody>
          <a:bodyPr>
            <a:normAutofit fontScale="25000" lnSpcReduction="20000"/>
          </a:bodyPr>
          <a:lstStyle/>
          <a:p>
            <a:pPr marL="82296" lvl="0" indent="0" algn="r" rtl="1">
              <a:lnSpc>
                <a:spcPct val="170000"/>
              </a:lnSpc>
              <a:buNone/>
            </a:pPr>
            <a:r>
              <a:rPr lang="ar-SA" sz="12800" dirty="0" smtClean="0">
                <a:latin typeface="Arial" pitchFamily="34" charset="0"/>
                <a:cs typeface="Arial" pitchFamily="34" charset="0"/>
              </a:rPr>
              <a:t>في </a:t>
            </a:r>
            <a:r>
              <a:rPr lang="ar-SA" sz="12800" dirty="0">
                <a:latin typeface="Arial" pitchFamily="34" charset="0"/>
                <a:cs typeface="Arial" pitchFamily="34" charset="0"/>
              </a:rPr>
              <a:t>الماضي استخدموا كميات _______ من مواد الوقود، اليوم يستخدمون كميات _________ جداً من مواد الوقود.</a:t>
            </a:r>
            <a:endParaRPr lang="en-US" sz="12800" dirty="0">
              <a:latin typeface="Arial" pitchFamily="34" charset="0"/>
              <a:cs typeface="Arial" pitchFamily="34" charset="0"/>
            </a:endParaRPr>
          </a:p>
          <a:p>
            <a:pPr algn="ctr">
              <a:lnSpc>
                <a:spcPct val="170000"/>
              </a:lnSpc>
              <a:buNone/>
            </a:pPr>
            <a:endParaRPr lang="ar-SA" sz="2400" dirty="0" smtClean="0"/>
          </a:p>
          <a:p>
            <a:pPr algn="ctr">
              <a:buNone/>
            </a:pPr>
            <a:endParaRPr lang="ar-SA" sz="2400" dirty="0" smtClean="0"/>
          </a:p>
          <a:p>
            <a:pPr algn="ctr">
              <a:buNone/>
            </a:pPr>
            <a:endParaRPr lang="ar-SA" sz="2400" u="sng" dirty="0" smtClean="0"/>
          </a:p>
          <a:p>
            <a:pPr algn="ctr">
              <a:buNone/>
            </a:pPr>
            <a:r>
              <a:rPr lang="ar-SA" sz="2400" dirty="0" smtClean="0"/>
              <a:t>               </a:t>
            </a:r>
          </a:p>
        </p:txBody>
      </p:sp>
      <p:sp>
        <p:nvSpPr>
          <p:cNvPr id="5" name="مربع نص 4"/>
          <p:cNvSpPr txBox="1"/>
          <p:nvPr/>
        </p:nvSpPr>
        <p:spPr>
          <a:xfrm>
            <a:off x="3567742" y="1503352"/>
            <a:ext cx="1143000" cy="707886"/>
          </a:xfrm>
          <a:prstGeom prst="rect">
            <a:avLst/>
          </a:prstGeom>
          <a:noFill/>
        </p:spPr>
        <p:txBody>
          <a:bodyPr wrap="square" rtlCol="1">
            <a:spAutoFit/>
          </a:bodyPr>
          <a:lstStyle/>
          <a:p>
            <a:pPr algn="r"/>
            <a:r>
              <a:rPr lang="ar-SA" sz="4000" dirty="0" smtClean="0">
                <a:cs typeface="Traditional Arabic" pitchFamily="2" charset="-78"/>
              </a:rPr>
              <a:t>قليلة</a:t>
            </a:r>
            <a:endParaRPr lang="ar-SA" sz="4000" dirty="0">
              <a:cs typeface="Traditional Arabic" pitchFamily="2" charset="-78"/>
            </a:endParaRPr>
          </a:p>
        </p:txBody>
      </p:sp>
      <p:sp>
        <p:nvSpPr>
          <p:cNvPr id="9" name="مربع نص 8"/>
          <p:cNvSpPr txBox="1"/>
          <p:nvPr/>
        </p:nvSpPr>
        <p:spPr>
          <a:xfrm>
            <a:off x="4710742" y="2274239"/>
            <a:ext cx="1143000" cy="707886"/>
          </a:xfrm>
          <a:prstGeom prst="rect">
            <a:avLst/>
          </a:prstGeom>
          <a:noFill/>
        </p:spPr>
        <p:txBody>
          <a:bodyPr wrap="square" rtlCol="1">
            <a:spAutoFit/>
          </a:bodyPr>
          <a:lstStyle/>
          <a:p>
            <a:pPr algn="r"/>
            <a:r>
              <a:rPr lang="ar-SA" sz="4000" dirty="0" smtClean="0">
                <a:cs typeface="Traditional Arabic" pitchFamily="2" charset="-78"/>
              </a:rPr>
              <a:t>كبيرة</a:t>
            </a:r>
            <a:endParaRPr lang="ar-SA" sz="4000" dirty="0">
              <a:cs typeface="Traditional Arabic" pitchFamily="2" charset="-78"/>
            </a:endParaRPr>
          </a:p>
        </p:txBody>
      </p:sp>
      <p:sp>
        <p:nvSpPr>
          <p:cNvPr id="21" name="חץ למעלה 20">
            <a:hlinkClick r:id="rId3" action="ppaction://hlinksldjump"/>
          </p:cNvPr>
          <p:cNvSpPr/>
          <p:nvPr/>
        </p:nvSpPr>
        <p:spPr>
          <a:xfrm>
            <a:off x="0" y="5715000"/>
            <a:ext cx="685800" cy="11430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5" name="مستطيل 4"/>
          <p:cNvSpPr/>
          <p:nvPr/>
        </p:nvSpPr>
        <p:spPr>
          <a:xfrm>
            <a:off x="6629400" y="0"/>
            <a:ext cx="2514600" cy="1066800"/>
          </a:xfrm>
          <a:prstGeom prst="rect">
            <a:avLst/>
          </a:prstGeom>
          <a:solidFill>
            <a:srgbClr val="CC0066"/>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i="1" dirty="0" smtClean="0">
                <a:latin typeface="Traditional Arabic" pitchFamily="18" charset="-78"/>
                <a:cs typeface="Traditional Arabic" pitchFamily="18" charset="-78"/>
              </a:rPr>
              <a:t>سؤال رقم 3</a:t>
            </a:r>
            <a:endParaRPr lang="ar-SA" sz="4000" b="1" i="1" dirty="0">
              <a:latin typeface="Traditional Arabic" pitchFamily="18" charset="-78"/>
              <a:cs typeface="Traditional Arabic" pitchFamily="18" charset="-78"/>
            </a:endParaRPr>
          </a:p>
        </p:txBody>
      </p:sp>
      <p:sp>
        <p:nvSpPr>
          <p:cNvPr id="4" name="Oval 3"/>
          <p:cNvSpPr/>
          <p:nvPr/>
        </p:nvSpPr>
        <p:spPr>
          <a:xfrm>
            <a:off x="7239000" y="4876800"/>
            <a:ext cx="609600" cy="609600"/>
          </a:xfrm>
          <a:prstGeom prst="ellips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chemeClr val="accent2"/>
                </a:solidFill>
              </a:ln>
            </a:endParaRPr>
          </a:p>
        </p:txBody>
      </p:sp>
      <p:sp>
        <p:nvSpPr>
          <p:cNvPr id="10241" name="Rectangle 1"/>
          <p:cNvSpPr>
            <a:spLocks noChangeArrowheads="1"/>
          </p:cNvSpPr>
          <p:nvPr/>
        </p:nvSpPr>
        <p:spPr bwMode="auto">
          <a:xfrm>
            <a:off x="550653" y="1274802"/>
            <a:ext cx="8229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lnSpc>
                <a:spcPct val="150000"/>
              </a:lnSpc>
              <a:spcBef>
                <a:spcPct val="0"/>
              </a:spcBef>
              <a:spcAft>
                <a:spcPct val="0"/>
              </a:spcAft>
            </a:pPr>
            <a:r>
              <a:rPr lang="ar-SA" sz="3600" b="1" dirty="0">
                <a:solidFill>
                  <a:schemeClr val="bg1"/>
                </a:solidFill>
              </a:rPr>
              <a:t>في الماضي استخدموا في الاساس مادة الوقود  ____________ ، اليوم يستخدمون في الاساس مادة الوقود </a:t>
            </a:r>
            <a:r>
              <a:rPr lang="ar-SA" sz="3600" b="1" dirty="0" smtClean="0">
                <a:solidFill>
                  <a:schemeClr val="bg1"/>
                </a:solidFill>
              </a:rPr>
              <a:t>_______________و </a:t>
            </a:r>
            <a:r>
              <a:rPr lang="ar-SA" sz="3600" b="1" dirty="0">
                <a:solidFill>
                  <a:schemeClr val="bg1"/>
                </a:solidFill>
              </a:rPr>
              <a:t>____________.</a:t>
            </a:r>
            <a:endParaRPr kumimoji="0" lang="en-US" sz="3600" b="1" i="0" u="none" strike="noStrike" cap="none" normalizeH="0" baseline="0" dirty="0" smtClean="0">
              <a:ln>
                <a:noFill/>
              </a:ln>
              <a:solidFill>
                <a:schemeClr val="bg1"/>
              </a:solidFill>
              <a:effectLst/>
              <a:latin typeface="Traditional Arabic" pitchFamily="18" charset="-78"/>
              <a:cs typeface="Traditional Arabic" pitchFamily="18" charset="-78"/>
            </a:endParaRPr>
          </a:p>
        </p:txBody>
      </p:sp>
      <p:sp>
        <p:nvSpPr>
          <p:cNvPr id="6" name="חץ למעלה 5">
            <a:hlinkClick r:id="rId3" action="ppaction://hlinksldjump"/>
          </p:cNvPr>
          <p:cNvSpPr/>
          <p:nvPr/>
        </p:nvSpPr>
        <p:spPr>
          <a:xfrm>
            <a:off x="228600" y="5715000"/>
            <a:ext cx="609600" cy="11430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7" name="مربع نص 4"/>
          <p:cNvSpPr txBox="1"/>
          <p:nvPr/>
        </p:nvSpPr>
        <p:spPr>
          <a:xfrm>
            <a:off x="6381750" y="2079268"/>
            <a:ext cx="1714500" cy="923330"/>
          </a:xfrm>
          <a:prstGeom prst="rect">
            <a:avLst/>
          </a:prstGeom>
          <a:noFill/>
        </p:spPr>
        <p:txBody>
          <a:bodyPr wrap="square" rtlCol="1">
            <a:spAutoFit/>
          </a:bodyPr>
          <a:lstStyle/>
          <a:p>
            <a:pPr algn="r"/>
            <a:r>
              <a:rPr lang="ar-SA" sz="5400" dirty="0" smtClean="0">
                <a:cs typeface="Traditional Arabic" pitchFamily="2" charset="-78"/>
              </a:rPr>
              <a:t>الخشب</a:t>
            </a:r>
            <a:endParaRPr lang="ar-SA" sz="5400" dirty="0">
              <a:cs typeface="Traditional Arabic" pitchFamily="2" charset="-78"/>
            </a:endParaRPr>
          </a:p>
        </p:txBody>
      </p:sp>
      <p:sp>
        <p:nvSpPr>
          <p:cNvPr id="8" name="مربع نص 4"/>
          <p:cNvSpPr txBox="1"/>
          <p:nvPr/>
        </p:nvSpPr>
        <p:spPr>
          <a:xfrm>
            <a:off x="5638800" y="3767792"/>
            <a:ext cx="3141453" cy="923330"/>
          </a:xfrm>
          <a:prstGeom prst="rect">
            <a:avLst/>
          </a:prstGeom>
          <a:noFill/>
        </p:spPr>
        <p:txBody>
          <a:bodyPr wrap="square" rtlCol="1">
            <a:spAutoFit/>
          </a:bodyPr>
          <a:lstStyle/>
          <a:p>
            <a:pPr algn="r"/>
            <a:r>
              <a:rPr lang="ar-SA" sz="5400" dirty="0" smtClean="0">
                <a:cs typeface="Traditional Arabic" pitchFamily="2" charset="-78"/>
              </a:rPr>
              <a:t>الفحم الحجري</a:t>
            </a:r>
            <a:endParaRPr lang="ar-SA" sz="5400" dirty="0">
              <a:cs typeface="Traditional Arabic" pitchFamily="2" charset="-78"/>
            </a:endParaRPr>
          </a:p>
        </p:txBody>
      </p:sp>
      <p:sp>
        <p:nvSpPr>
          <p:cNvPr id="9" name="مربع نص 4"/>
          <p:cNvSpPr txBox="1"/>
          <p:nvPr/>
        </p:nvSpPr>
        <p:spPr>
          <a:xfrm>
            <a:off x="1447800" y="2975432"/>
            <a:ext cx="3390900" cy="923330"/>
          </a:xfrm>
          <a:prstGeom prst="rect">
            <a:avLst/>
          </a:prstGeom>
          <a:noFill/>
        </p:spPr>
        <p:txBody>
          <a:bodyPr wrap="square" rtlCol="1">
            <a:spAutoFit/>
          </a:bodyPr>
          <a:lstStyle/>
          <a:p>
            <a:pPr algn="r"/>
            <a:r>
              <a:rPr lang="ar-SA" sz="5400" dirty="0" smtClean="0">
                <a:cs typeface="Traditional Arabic" pitchFamily="2" charset="-78"/>
              </a:rPr>
              <a:t>النفط الخام</a:t>
            </a:r>
            <a:endParaRPr lang="ar-SA" sz="5400" dirty="0">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8" name="AutoShape 2" descr="data:image/jpeg;base64,/9j/4AAQSkZJRgABAQAAAQABAAD/2wCEAAkGBhQSERQUExQUFRUVFBQYFxcUFBQXFBQVFRUVFBcVFRQXHCYeFxkkGRQUHy8gIycpLCwsFR4xNTAqNSYrLCkBCQoKDgwOGg8PFykcHBwpLCkpKSkpLCkpKSkpKSkpKSkpKSksKSkpKSkpKSkpLCwsLCksLCkpLCkpKSkpKSk1LP/AABEIAP8AxQMBIgACEQEDEQH/xAAcAAACAgMBAQAAAAAAAAAAAAAEBQAGAQMHAgj/xABFEAABAwICBQkFBQYGAQUAAAABAAIRAwQhMQUSQVFxBiJhgZGhscHwBwgTMtEUQlLE4SNEYnKS8SQ0goSissIVM0Njc//EABkBAAIDAQAAAAAAAAAAAAAAAAECAAMEBf/EACQRAQEAAgICAgIDAQEAAAAAAAABAhEDIRIxQVETIjJhcYEE/9oADAMBAAIRAxEAPwDiKiiiiIooooiBZasBFWdmXHo8ULdd02M3XihbueYaCT0Kz6J5BVKhHxHBg7/7pxoOxZRZMAEjGM+1PqN9GWOGHS45dQWXPlvw1Y8M+XvRHIq2oAOcATnLsz1YK1WgZhqtA6YH0SC0pk89/OJ37zENCMF+YIBGGBOydsLPbaumM+DS6uaYMZnu6z/dD1L9gEBoPE4evUJdSH3p347cNvb4rYKEpLVmhZryN38g1R9SgrsOcIGW5xLvEmOpHtpevXWi7SzES4Z5eXUhLU05vpjkqKhnUzzj1Paqve8kHAnUM9Bz/Vd1ZZNcYieO5ItK8nWkyMCeydiux5csVeXFjk4TdWTqZhzSOpDrrt7oFrwWVWyN/wB5p3gqgcp+S77R+0sOLXbCPr9OzVx80y6vtk5OG49/BCopCivUIooooiKKKKI7F7vX79/tvzCyse73+/f7b8woojjyiiiiIoooojda0dZwGQ2noVj0PZ67hsaO8bAlWh7XWDicsv0VptOY0AZnunDwWfky701cWPWzKmNYEbo7z/ZGAY/6j2DVQ2jyMztM+MeARNIw5o3gf8tUjuWWtMNXV8NXcAOuIJQza2weidvbC908zvPnP6LVSp5xx8volp4bWtLWZO8fRMqFGOM/T11LFjQnVGzDswHke1MPhT1k+P6oaDbQaOXr1sRtOnDcfXorPw8fWU/TwW24ZEKaNtLRuE7/AAC1XlvJ9et620uhFPpSAoCu19Hy4bcPDMd613HJ+ncUnUKwlrp1T95jt48Y6Oyw1aAgH1t8lspUBkfXT2KToMu4+ZuVPJqpZXDqTx0tdsc3YR3JPC+i/aZyQ+1WpIbNSmC5h2mM2dklfPNSmQSDhG/PDYeldDjz8p25/Jh41qhZhZUVitiFIWVhRHYfd7/fv9t+YUWPd8/fv9t+YWUQcdUUUURFmFhe6TZcBvIURaNEWurRbObse39EYXwe8oijS5owyHgEFcDPpWHK7ro4zUF2d0ez15JnaVNaq4jpjgMkitREcfAJtomrDzwPrxS00WFjTBO7LqBKw+uGuM5EHqmCtFO/wMesCEsr1yTh0eGxIZbdH304jq6Nk+PanOjq+sR67lTbEuw3YD13q06JqhuPCEEp9Rxf1+AK2V6U48PBD2VQT/pPacfXFHtxw6THcm0G2i0p5esEY5mEIe0ESPwu7ijWfqhINrQKUgjcZWQ2QD0eGSJayDK8fDjWHTI4FTRdiKlIOYRvHYdhXzl7UeT/AMC5LgID+d15Hy7JX0PWqRTB9Yrk3tXofFtnOjnUng9OqcD5K3HLWUU5YbxrjJUUUW1kYUUlRqgOxe76P87wtfG4UXr2AZ3vC18bhRFHGlFFFARbrMS9v8w8VpR2i6fPnd4oX0bGbq41LxtNoDjBIntWPsL3tL2tJa3EkCYS/ToMcI7hCtHJio4BuMAM8cfNYrOnVklulZpvjtRdAkGUDSANR0Za7o/qMJgxpS2FFG5nAIm2t9pzKAotgpvbCUpjK1wHBNqNUABJNcgImncGJKAWLZo+rt6EyoVcuJ7yCqtY3R9cP7pzb3UxxnqxRlKafE/bHpaO0H+yNoumOCVNfNSej6FMqDu4lCJfQsbF7qNz/lXlpyWah74VisLd4sIG5c15X406g/E0+C6ZeMww3Lm3LQQ0noPgq77izH04Y4QV5JWyv8x4leIXScyvKy0qQsgKI7H7v5/zvC18bhRefd+/feFr43CiKOOwpCyooBlyesWVapD8gxzo/ERECRxnqTm2sqbK0NHzObAnAdqWclXf4gD8THju1sP6e9OKmFdkfiHis/Jb5N3BjLiK0tR1xqja4DtMKwaHpta10bok9iQOxqNjGDPZimFu97WukEYbVS06I7GnBdjPOd4lHTCW6LPzT+I+Ka21qajtUEDpdkhSybYpvTC1rwllwx1N7mOwc0wYMjfgeC20HJaY+pGQtlR8wENaVsEwoUR3JREUq/Nw4eKb2b+bhuSZ1scBKbWbebHrNANG1CvjHr1CZ2dWUnoNAd1I1l41kSQCcAiGjLSOlmUWF7tnn/de9HaSbVphwOMAkcUh5ZaMdUt3AHEgEEbxjCpHJzlNUYQ0kjVMOB2fopbq9rePhx5Mer26PaacbWqPYARqy3rBgz3qke0qp8OjVJwOIHEgfr2q03VlLftNHB+dQDJwgS7+YRjv45132oaHdc6M+Owy6hDngD5qeGseLcDwDkcd3KSq+XxmO8f81/bgzl5XorC6LlML00LCgKiR2H3fs77ha+NwsKe76f8APcLX8woiFcfWFkqIIM0NX1K9N38YHU7mnuKtr6MV29fbqmO9UyxH7Rn8zfELoFa3BdrTgHd4O1UcvuNv/m9UJTbz3Tnq+Ylb33HMPBZq0ucd6gs+acVS1EWhpc5wG8z0CU8pVRGGAbiT9UPTt20xqNGeLj+I+til48BmoMS7PoCl7HD9fbQ+5NR7nnacOAEDuCJolaadLBbQ1Cl93ZraVkxpXMFIKRRrKqUVlo3oKOt7gDJVq3uBu70xt3hLpD513tVN05pxzLhhPyjf69Snpq4Ku8orcOE7QprZsMvG7Xfk/wAqWVG/CcOadhM57iqpyt0O6zuRUzo1vlfGE7jucO8GeCXQd8abhBxGXBdHt7qne27reviHjMRLHDFrmztB8xkUffVXW+N88f8ArRyT0sRzTiCnVlR1Kj6ToNN4MA5FjhBae0hVGnbPtK2o7NsYjJzTk4TsPdjuVqfdh7GO+809xGI7gUk9f4HJJbueq+dOUOjhQuq9ESBSq1GCcy1riGnrEFLirF7QbttTSNy5uXxNU9LmNaxx/qaVXF056cTKaysRYWVESuv+77+/cLX8wop7vp/z3C2/MKIlcgUUUQMsWhdCsfSD83Y/6SDgI3xB60+tabgwhxkuM9yqPJ4u+0MDSRJx3FoBJBG3AFXZwWbknbfwZbx9aeTSkyvNxcFvNO3IrL6sYLy9usFUuRlQRJSyjV13uJ34cEZdP5sbelJrSqQ4zvKibPW016FNa7euIRDKg3oCwKa3AL2xwWzVCA6a2VCmFtXKBbTXuo86sDaoOjN15ht47DwKWaVuJaU1s+UhaxtNzQ5m4iRG0Qia2gLa5adR7qRI2c5s8Dj3oQbhrtziteapB3GVeNAaQA1XDEGMUkv/AGYXMzTfTqt6Dqu7Dh3rfonQt1Q5j6To6iE2Umhxy306LdWgvGMLCA+ntP3mHNp68R17000NYikCHYkiPNJ9Ah1NkkRgnbXawDpyOXVCWfZLetfD599pVEN0pdgZGrrf1Ma7zVYhXn2v6JNLSDqky24Y2oDuIApub1FoPBwVHW/H1HLzmsq8qLMKQmI697vv79wtfzCiz7vv79wtfG4URK5DCxCyogY55Jt/xA/kf4K4Gkq/yNsGtcK1RxAIc1oGbsYJBP8AK4TBxCsukL6gwAtLowBOZmc9XVwwwjHFZ+SbybOK+ODSy0JW51kQMl4oaapknEZEgYySSNUTjkJnyVi0myjTpscysKgc4tgDLnajTM4yT1SJVdxq38kUy+bASi0zPE+Kd6drgTsI2KtUnFSQyx0S0DEgL19sojNwCQPpucI1j2pfc2bhmDxRmEvyXPPLH1NrrbXNN3yuaesIsNVG0ewNODXHA5iMT17IT7Rt44CHnHZB2dKmWEnqjhyXKdzR6Wry4rNO4EJdpHSWrkqluxZcStlO6LMjCp91d1nOlrjqbmOIMfVaPtlYZOqR/Hj3GVbOL+1f57LrVdM0ZpxzSDM4zOYVgbp8PGIXNNAud8ME7ZJ2Yp7aXwad/roVVmul25lNug6MvdY5D6prGCp2i9LzshWyyHxBnChLNOXe3Nwm03xX7P2S5Uuj+26mW3dFsy34Ejiaj9bwaucLZxfxjnc386iiiisVOv8Au/Z33C18bhYWfd+zvuFr43CwiVyJRRRAy7cm7YttmyTDi5wE4NBMYDZMT1prS0U1+a0aPbFGkP8A62f9Qmtm1YsruunhNYx7teS9E5tx3ymjeSNINAZrNIMjEkA8D3RlmMVvs2p3QYl2ljnun9EhgPxZfrQGumGtABjM4bTtnACAJVOZQ1XEbiuv8o9H69JwGcGOIxHeuUGlim8ukxx+nttEFZhwyPatlGkj6VtKG1niUP1z0cAvdG3hO/sQQVxWAMQpaXxeKdwQENc0y5G29vrIupYQ2Qhs2lb+zObiMPBR90SMR2Ep7Spawh2aEubCEfIPETocfs2xuTATO3uSOzvTSIGBaTt2E7QnlNxJxjsS0xzoqk6RgrzomuYAHdmqzoS2aQJk9auWitVo5oA8e1KW1y3218m7kvp3RaDRaxtMkGXU3FzjLxsBLgARhhBiRPKCvru9tm16T6dQBzKjS1wO1rhBC+V+UehHWlzVoPzpvIn8Tc2u62kHrWzjy605/Ljd7K1FCorlLr/u/Z33C18bhRT3fs77ha+NwoiVyNYKyi9H6NdWdAwAzOwfr0JbdHkt6i9Wjf2VL/8ANn/QJlZBBhsAN3ADsEeSMsnQsddOelgsU9tGpFYuT+0GCVEu6Mhcn0zZfDr1G7NYkcHc4eK7HUpyFznltZ6tdrvxt72mPAhCmw9q9RpJjb0kPbtRbTCC5ru6mwJcaoGbZ64K3Xd8xp5xjqKWXGmqAw1ieDSj42/Cvcns1Zf02jHDvXo6RLvkGG8/RIP/AFmludh/D+q8N5Tc4ANIG8nyCf8AHQ/Jj62cW7iHmcSTijawkJfQuA7nDciDcJPQwvubeSB0pvYsAIlD29HXOARNJDezZRdNC3AgK0WVWVQdFXOSttjcZIxVVpo1JXJvbtybwpXjRl+yqxuMupuPXrN62rp9pVU09odl3bVaD/lqMLZ/Cc2uHSHAHqVmN1VHJNvk0rCL0jYPo1X0qgh9N7mOG4tMHqwQsLYxOu+79nfcLXxuFFn3fhjfcLXxuFESuUvtXAwWkHcQQe9Xex0aKNNrBn9473HP6dStGkuTVSk3XcGFrYxB2zAwPTCSxis/LlL6u2zgxvuxh5xRVo9AVHYrdbvxVDUtGj3qwWjlVLCqrFZ1kEORkqpy3sdak121rx2OBB79VWii7BLeUdvr0Kg/hJ6287yUCdOb02wY9FbyMEJcNe2RsQlG4q60DVI3EwRwO1S4/RvPYm4sQ4QdqQ3uhoOU9KeOfUOTD4rUdH13ZMPaPMo42w258q6/Rg3nvWtlmGq0N5JXDsTqNx+88TxgSvbeRNTbVpRtILiR1Qrd0lvH8EVvVLRARVF5cYT+nyGByuG/0Gf+yNo8lBRIcHl5GPyiD1Kq42hOTGLHyA5ICpFSp8oxja79FU7q1NN72HNj3N/pcW+SZ2+lrkPDGVXM1nADVAB5xAwWOUlqWXVUEl0uDpObi4BxPWSVNSRJbcu6EsqkFWfRldVCmYKe6OrJT1dbKv0p5b1ZCq1hWT2zrIyqso5R7ceSmrUZesHNfDKsbHgcx54tGrxaN65OvrLTOi6d1QqUKgllRpad42hw6QQCOkL5c03oh9rXqUKgh9Nxadx2hw6CII6CFq48tzTHyY6u3Tfd/wA77ha+Nwos+wAY33C18bhRXKFq5XXbfgFoPOLm4dAxz7FRDkVZNOVAdYDEYHgRE+ardXLtWK4+PTo8d3Aj3L1RqLW9RpQOeaOerRZPwVMs3FWjRzyUtOstB683zZY4b2kd0LXbOwW5yBdKH9kDuaWzhnGG7NLrnRJYcMvBWW1p4xuJ7lruaIcSNwy3TP0V+ulHlqktpWiMjx+qZ094ASt1PVeRGSPt6mwjBA1EOnHwJEd+SgoTs/TsWzVBW+hRHeN3DqwTQloT7GROEjoOY7MF4q0YGZAA34CE4+GI/WUPXopvEvkSaNH+Jpzg0PaSeBB2ply0oRXDjtYB1tJHmEo0gdV3SmWlb4V6FJ5+Zh1XdMjPuHYqcl8+KRFqNs60Id7VKboKrXLTYXKsFlcKm2VdP7K5wULVro1lzf2z8kvi0heUxz6Q1asfepTg7i0nsd/Crra3CNqBr2FrhrNcCHA5FpEEHoIJCfHLV2ryx3NOXewIY33C18bhRNPZToY2l5pOhsputg0naw/aHMPW0hRbZ3HOymrpqupOMThikNwyJG4lWOlUSLSH/uu6VRyRt4b3oqqNWGol9JD6sFUtAy2crLop+Sq1Ep7ouvikordbIhxS61ryjPiwOCgENA/tHbOe4d8o0MB9eulLLZ2MneSmts3ALRgy5Eml7GHaw2oOjmJGInvVnv6EtlV6rTgo2JjRlN0hE0DihqLt/Vgi7dmKkSiHMWiqwAQBHhtKKLDC0VEytX9JUpxjrSllfVJbsdB6wZ+qf37cVXNI0SMdypzjTx3oxAWty9Wj9ZoO8L0+mql0baD04saqQtKa2NVCjVltqqZ0q+CQ21VMaVXBEojRlENvLioP/koWoPGm+6Hg5qiJ0SZc/wDlZ4vUWvC/rHP5Z+9c/NRBXtOTregvRuFuoukKZTcW43xuwf2eQh6toj9SPWSyGys96apdlYpFHWkhbzbLZSoQlp9mllcYI24uP2Z6RHbgk9Mwt1WrrADZtQxm6TK6iUmpnbyIyicd+WzrS+ixNbduC0xkyr292CSaRpbht7OngnFZLLgympZ7D0cAEfannetqBa1G2bYKWHphUZggzmeG/PoyTFxyQdaknVwsvKaSXttM/TzVgr4ICtDgkyi3Cq9oKrg5hzY4/wBJxHmOpNCErfS+HX1tjhj2/wBuxN2CVnrXAzmou3fC1upqBiWmPLWpgmNGvhikVpVTOypl7g0be4DMozvomXSy8mKOs6qTupgdRqfVRG8nKBb8SR+D/wAlFvmMk05eWXlduNOqI60fgOkApVVBhG2lTmA7cVW0aH0jh4r2KW79ELSeiWPS2S+zS2ensAr3C9scvYbj5bEv44b8laSvVIIjVUYJ2R5ppjoty22UWYg+ab2oS2izFM6LhPZ3p4ryaLtnER04HPtQfwpRl69D0scFEjS62RNuyMVJWxp/RRNt4d0kRB47IK8vXjXCw+thtKmwDXNAGZCBq0TsTN7gUI/oQGEGl9HvgFuwzG9erIkgSIKeYEYkJHf1ofqtjDtxVWeLRhnfQ0W0rJto2I/QduKjee4h2zm5juB7VaaPI9pg/ELhh8rQMOJJ8EkwtNeWT2pNG1M4AycgFeNAaBNJhc/53DEfhG7jvTax0PTo4tZj+I4u78upEuKv4+Px7vtn5OXzmo86NZGt1eai32m3q81Fey1wz7MDsRdhoN9X5MAMyflHR08EczQztuHCPqrdomyFOm1u4CeknEkquRouWlHu+T1amcG64GPMMn+k49yHdTIxJjEDgSunVLdpzAKU6U0C14kYHfA/5bx3juUuKTP7U6iT+IZxkUQNbLmk4bTtRg0O7WJLRuiRBjDEIqlalk80TI3ZCDgUptlQqu2tO7rmMN6Po2FRwygj7rsCt7LeprS0DMEYiMBhniiaFy4P5zDJJnFvWc0N/ZbfoBSpVAYcxw6kxLDhhCZVLmWEtGzIxKVMquc8sMgNIIxwxG4FHfwHt5uqZjEL1a0Zx3Zr3pJzxWIEubDXRgB49CKYCRJzQmXekAXlu5pBjBwkcJjyXhrHHAAzwTatWIdSaQegzhBJOIneVpvq3yEA62tBGAkY59cKXKIDbo921ajbEyNbEcVa33zHMAMzAGA2x0qv6TsnzrMj5hBMSJjAjjtx2pr0UorUXDaB0zKAeyo77wjgrBe2r6jWtwBaZIGRwO0ry2wMYjvCXvZ5Ve+wP3kmMtnYtdjZOe4iBv4blYm2VTWGIDccAAZ3SdiNo2sGQI7ELjs3m16HpBrRlrNO7PcVcqNcYBsEbI8MMkkt7ULeKGriD9U8mld7PviTngtb6e5LaGlHjB3OHTn2o6ldtdlI8k+yN1oInq81lShVGOPcVES1/9k="/>
          <p:cNvSpPr>
            <a:spLocks noChangeAspect="1" noChangeArrowheads="1"/>
          </p:cNvSpPr>
          <p:nvPr/>
        </p:nvSpPr>
        <p:spPr bwMode="auto">
          <a:xfrm>
            <a:off x="71438" y="-765175"/>
            <a:ext cx="1219200" cy="1571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hQSERQUExQUFRUVFBQYFxcUFBQXFBQVFRUVFBcVFRQXHCYeFxkkGRQUHy8gIycpLCwsFR4xNTAqNSYrLCkBCQoKDgwOGg8PFykcHBwpLCkpKSkpLCkpKSkpKSkpKSkpKSksKSkpKSkpKSkpLCwsLCksLCkpLCkpKSkpKSk1LP/AABEIAP8AxQMBIgACEQEDEQH/xAAcAAACAgMBAQAAAAAAAAAAAAAEBQAGAQMHAgj/xABFEAABAwICBQkFBQYGAQUAAAABAAIRAwQhMQUSQVFxBiJhgZGhscHwBwgTMtEUQlLE4SNEYnKS8SQ0goSissIVM0Njc//EABkBAAIDAQAAAAAAAAAAAAAAAAECAAMEBf/EACQRAQEAAgICAgIDAQEAAAAAAAABAhEDIRIxQVETIjJhcYEE/9oADAMBAAIRAxEAPwDiKiiiiIooooiBZasBFWdmXHo8ULdd02M3XihbueYaCT0Kz6J5BVKhHxHBg7/7pxoOxZRZMAEjGM+1PqN9GWOGHS45dQWXPlvw1Y8M+XvRHIq2oAOcATnLsz1YK1WgZhqtA6YH0SC0pk89/OJ37zENCMF+YIBGGBOydsLPbaumM+DS6uaYMZnu6z/dD1L9gEBoPE4evUJdSH3p347cNvb4rYKEpLVmhZryN38g1R9SgrsOcIGW5xLvEmOpHtpevXWi7SzES4Z5eXUhLU05vpjkqKhnUzzj1Paqve8kHAnUM9Bz/Vd1ZZNcYieO5ItK8nWkyMCeydiux5csVeXFjk4TdWTqZhzSOpDrrt7oFrwWVWyN/wB5p3gqgcp+S77R+0sOLXbCPr9OzVx80y6vtk5OG49/BCopCivUIooooiKKKKI7F7vX79/tvzCyse73+/f7b8woojjyiiiiIoooojda0dZwGQ2noVj0PZ67hsaO8bAlWh7XWDicsv0VptOY0AZnunDwWfky701cWPWzKmNYEbo7z/ZGAY/6j2DVQ2jyMztM+MeARNIw5o3gf8tUjuWWtMNXV8NXcAOuIJQza2weidvbC908zvPnP6LVSp5xx8volp4bWtLWZO8fRMqFGOM/T11LFjQnVGzDswHke1MPhT1k+P6oaDbQaOXr1sRtOnDcfXorPw8fWU/TwW24ZEKaNtLRuE7/AAC1XlvJ9et620uhFPpSAoCu19Hy4bcPDMd613HJ+ncUnUKwlrp1T95jt48Y6Oyw1aAgH1t8lspUBkfXT2KToMu4+ZuVPJqpZXDqTx0tdsc3YR3JPC+i/aZyQ+1WpIbNSmC5h2mM2dklfPNSmQSDhG/PDYeldDjz8p25/Jh41qhZhZUVitiFIWVhRHYfd7/fv9t+YUWPd8/fv9t+YWUQcdUUUURFmFhe6TZcBvIURaNEWurRbObse39EYXwe8oijS5owyHgEFcDPpWHK7ro4zUF2d0ez15JnaVNaq4jpjgMkitREcfAJtomrDzwPrxS00WFjTBO7LqBKw+uGuM5EHqmCtFO/wMesCEsr1yTh0eGxIZbdH304jq6Nk+PanOjq+sR67lTbEuw3YD13q06JqhuPCEEp9Rxf1+AK2V6U48PBD2VQT/pPacfXFHtxw6THcm0G2i0p5esEY5mEIe0ESPwu7ijWfqhINrQKUgjcZWQ2QD0eGSJayDK8fDjWHTI4FTRdiKlIOYRvHYdhXzl7UeT/AMC5LgID+d15Hy7JX0PWqRTB9Yrk3tXofFtnOjnUng9OqcD5K3HLWUU5YbxrjJUUUW1kYUUlRqgOxe76P87wtfG4UXr2AZ3vC18bhRFHGlFFFARbrMS9v8w8VpR2i6fPnd4oX0bGbq41LxtNoDjBIntWPsL3tL2tJa3EkCYS/ToMcI7hCtHJio4BuMAM8cfNYrOnVklulZpvjtRdAkGUDSANR0Za7o/qMJgxpS2FFG5nAIm2t9pzKAotgpvbCUpjK1wHBNqNUABJNcgImncGJKAWLZo+rt6EyoVcuJ7yCqtY3R9cP7pzb3UxxnqxRlKafE/bHpaO0H+yNoumOCVNfNSej6FMqDu4lCJfQsbF7qNz/lXlpyWah74VisLd4sIG5c15X406g/E0+C6ZeMww3Lm3LQQ0noPgq77izH04Y4QV5JWyv8x4leIXScyvKy0qQsgKI7H7v5/zvC18bhRefd+/feFr43CiKOOwpCyooBlyesWVapD8gxzo/ERECRxnqTm2sqbK0NHzObAnAdqWclXf4gD8THju1sP6e9OKmFdkfiHis/Jb5N3BjLiK0tR1xqja4DtMKwaHpta10bok9iQOxqNjGDPZimFu97WukEYbVS06I7GnBdjPOd4lHTCW6LPzT+I+Ka21qajtUEDpdkhSybYpvTC1rwllwx1N7mOwc0wYMjfgeC20HJaY+pGQtlR8wENaVsEwoUR3JREUq/Nw4eKb2b+bhuSZ1scBKbWbebHrNANG1CvjHr1CZ2dWUnoNAd1I1l41kSQCcAiGjLSOlmUWF7tnn/de9HaSbVphwOMAkcUh5ZaMdUt3AHEgEEbxjCpHJzlNUYQ0kjVMOB2fopbq9rePhx5Mer26PaacbWqPYARqy3rBgz3qke0qp8OjVJwOIHEgfr2q03VlLftNHB+dQDJwgS7+YRjv45132oaHdc6M+Owy6hDngD5qeGseLcDwDkcd3KSq+XxmO8f81/bgzl5XorC6LlML00LCgKiR2H3fs77ha+NwsKe76f8APcLX8woiFcfWFkqIIM0NX1K9N38YHU7mnuKtr6MV29fbqmO9UyxH7Rn8zfELoFa3BdrTgHd4O1UcvuNv/m9UJTbz3Tnq+Ylb33HMPBZq0ucd6gs+acVS1EWhpc5wG8z0CU8pVRGGAbiT9UPTt20xqNGeLj+I+til48BmoMS7PoCl7HD9fbQ+5NR7nnacOAEDuCJolaadLBbQ1Cl93ZraVkxpXMFIKRRrKqUVlo3oKOt7gDJVq3uBu70xt3hLpD513tVN05pxzLhhPyjf69Snpq4Ku8orcOE7QprZsMvG7Xfk/wAqWVG/CcOadhM57iqpyt0O6zuRUzo1vlfGE7jucO8GeCXQd8abhBxGXBdHt7qne27reviHjMRLHDFrmztB8xkUffVXW+N88f8ArRyT0sRzTiCnVlR1Kj6ToNN4MA5FjhBae0hVGnbPtK2o7NsYjJzTk4TsPdjuVqfdh7GO+809xGI7gUk9f4HJJbueq+dOUOjhQuq9ESBSq1GCcy1riGnrEFLirF7QbttTSNy5uXxNU9LmNaxx/qaVXF056cTKaysRYWVESuv+77+/cLX8wop7vp/z3C2/MKIlcgUUUQMsWhdCsfSD83Y/6SDgI3xB60+tabgwhxkuM9yqPJ4u+0MDSRJx3FoBJBG3AFXZwWbknbfwZbx9aeTSkyvNxcFvNO3IrL6sYLy9usFUuRlQRJSyjV13uJ34cEZdP5sbelJrSqQ4zvKibPW016FNa7euIRDKg3oCwKa3AL2xwWzVCA6a2VCmFtXKBbTXuo86sDaoOjN15ht47DwKWaVuJaU1s+UhaxtNzQ5m4iRG0Qia2gLa5adR7qRI2c5s8Dj3oQbhrtziteapB3GVeNAaQA1XDEGMUkv/AGYXMzTfTqt6Dqu7Dh3rfonQt1Q5j6To6iE2Umhxy306LdWgvGMLCA+ntP3mHNp68R17000NYikCHYkiPNJ9Ah1NkkRgnbXawDpyOXVCWfZLetfD599pVEN0pdgZGrrf1Ma7zVYhXn2v6JNLSDqky24Y2oDuIApub1FoPBwVHW/H1HLzmsq8qLMKQmI697vv79wtfzCiz7vv79wtfG4URK5DCxCyogY55Jt/xA/kf4K4Gkq/yNsGtcK1RxAIc1oGbsYJBP8AK4TBxCsukL6gwAtLowBOZmc9XVwwwjHFZ+SbybOK+ODSy0JW51kQMl4oaapknEZEgYySSNUTjkJnyVi0myjTpscysKgc4tgDLnajTM4yT1SJVdxq38kUy+bASi0zPE+Kd6drgTsI2KtUnFSQyx0S0DEgL19sojNwCQPpucI1j2pfc2bhmDxRmEvyXPPLH1NrrbXNN3yuaesIsNVG0ewNODXHA5iMT17IT7Rt44CHnHZB2dKmWEnqjhyXKdzR6Wry4rNO4EJdpHSWrkqluxZcStlO6LMjCp91d1nOlrjqbmOIMfVaPtlYZOqR/Hj3GVbOL+1f57LrVdM0ZpxzSDM4zOYVgbp8PGIXNNAud8ME7ZJ2Yp7aXwad/roVVmul25lNug6MvdY5D6prGCp2i9LzshWyyHxBnChLNOXe3Nwm03xX7P2S5Uuj+26mW3dFsy34Ejiaj9bwaucLZxfxjnc386iiiisVOv8Au/Z33C18bhYWfd+zvuFr43CwiVyJRRRAy7cm7YttmyTDi5wE4NBMYDZMT1prS0U1+a0aPbFGkP8A62f9Qmtm1YsruunhNYx7teS9E5tx3ymjeSNINAZrNIMjEkA8D3RlmMVvs2p3QYl2ljnun9EhgPxZfrQGumGtABjM4bTtnACAJVOZQ1XEbiuv8o9H69JwGcGOIxHeuUGlim8ukxx+nttEFZhwyPatlGkj6VtKG1niUP1z0cAvdG3hO/sQQVxWAMQpaXxeKdwQENc0y5G29vrIupYQ2Qhs2lb+zObiMPBR90SMR2Ep7Spawh2aEubCEfIPETocfs2xuTATO3uSOzvTSIGBaTt2E7QnlNxJxjsS0xzoqk6RgrzomuYAHdmqzoS2aQJk9auWitVo5oA8e1KW1y3218m7kvp3RaDRaxtMkGXU3FzjLxsBLgARhhBiRPKCvru9tm16T6dQBzKjS1wO1rhBC+V+UehHWlzVoPzpvIn8Tc2u62kHrWzjy605/Ljd7K1FCorlLr/u/Z33C18bhRT3fs77ha+NwoiVyNYKyi9H6NdWdAwAzOwfr0JbdHkt6i9Wjf2VL/8ANn/QJlZBBhsAN3ADsEeSMsnQsddOelgsU9tGpFYuT+0GCVEu6Mhcn0zZfDr1G7NYkcHc4eK7HUpyFznltZ6tdrvxt72mPAhCmw9q9RpJjb0kPbtRbTCC5ru6mwJcaoGbZ64K3Xd8xp5xjqKWXGmqAw1ieDSj42/Cvcns1Zf02jHDvXo6RLvkGG8/RIP/AFmludh/D+q8N5Tc4ANIG8nyCf8AHQ/Jj62cW7iHmcSTijawkJfQuA7nDciDcJPQwvubeSB0pvYsAIlD29HXOARNJDezZRdNC3AgK0WVWVQdFXOSttjcZIxVVpo1JXJvbtybwpXjRl+yqxuMupuPXrN62rp9pVU09odl3bVaD/lqMLZ/Cc2uHSHAHqVmN1VHJNvk0rCL0jYPo1X0qgh9N7mOG4tMHqwQsLYxOu+79nfcLXxuFFn3fhjfcLXxuFESuUvtXAwWkHcQQe9Xex0aKNNrBn9473HP6dStGkuTVSk3XcGFrYxB2zAwPTCSxis/LlL6u2zgxvuxh5xRVo9AVHYrdbvxVDUtGj3qwWjlVLCqrFZ1kEORkqpy3sdak121rx2OBB79VWii7BLeUdvr0Kg/hJ6287yUCdOb02wY9FbyMEJcNe2RsQlG4q60DVI3EwRwO1S4/RvPYm4sQ4QdqQ3uhoOU9KeOfUOTD4rUdH13ZMPaPMo42w258q6/Rg3nvWtlmGq0N5JXDsTqNx+88TxgSvbeRNTbVpRtILiR1Qrd0lvH8EVvVLRARVF5cYT+nyGByuG/0Gf+yNo8lBRIcHl5GPyiD1Kq42hOTGLHyA5ICpFSp8oxja79FU7q1NN72HNj3N/pcW+SZ2+lrkPDGVXM1nADVAB5xAwWOUlqWXVUEl0uDpObi4BxPWSVNSRJbcu6EsqkFWfRldVCmYKe6OrJT1dbKv0p5b1ZCq1hWT2zrIyqso5R7ceSmrUZesHNfDKsbHgcx54tGrxaN65OvrLTOi6d1QqUKgllRpad42hw6QQCOkL5c03oh9rXqUKgh9Nxadx2hw6CII6CFq48tzTHyY6u3Tfd/wA77ha+Nwos+wAY33C18bhRXKFq5XXbfgFoPOLm4dAxz7FRDkVZNOVAdYDEYHgRE+ardXLtWK4+PTo8d3Aj3L1RqLW9RpQOeaOerRZPwVMs3FWjRzyUtOstB683zZY4b2kd0LXbOwW5yBdKH9kDuaWzhnGG7NLrnRJYcMvBWW1p4xuJ7lruaIcSNwy3TP0V+ulHlqktpWiMjx+qZ094ASt1PVeRGSPt6mwjBA1EOnHwJEd+SgoTs/TsWzVBW+hRHeN3DqwTQloT7GROEjoOY7MF4q0YGZAA34CE4+GI/WUPXopvEvkSaNH+Jpzg0PaSeBB2ply0oRXDjtYB1tJHmEo0gdV3SmWlb4V6FJ5+Zh1XdMjPuHYqcl8+KRFqNs60Id7VKboKrXLTYXKsFlcKm2VdP7K5wULVro1lzf2z8kvi0heUxz6Q1asfepTg7i0nsd/Crra3CNqBr2FrhrNcCHA5FpEEHoIJCfHLV2ryx3NOXewIY33C18bhRNPZToY2l5pOhsputg0naw/aHMPW0hRbZ3HOymrpqupOMThikNwyJG4lWOlUSLSH/uu6VRyRt4b3oqqNWGol9JD6sFUtAy2crLop+Sq1Ep7ouvikordbIhxS61ryjPiwOCgENA/tHbOe4d8o0MB9eulLLZ2MneSmts3ALRgy5Eml7GHaw2oOjmJGInvVnv6EtlV6rTgo2JjRlN0hE0DihqLt/Vgi7dmKkSiHMWiqwAQBHhtKKLDC0VEytX9JUpxjrSllfVJbsdB6wZ+qf37cVXNI0SMdypzjTx3oxAWty9Wj9ZoO8L0+mql0baD04saqQtKa2NVCjVltqqZ0q+CQ21VMaVXBEojRlENvLioP/koWoPGm+6Hg5qiJ0SZc/wDlZ4vUWvC/rHP5Z+9c/NRBXtOTregvRuFuoukKZTcW43xuwf2eQh6toj9SPWSyGys96apdlYpFHWkhbzbLZSoQlp9mllcYI24uP2Z6RHbgk9Mwt1WrrADZtQxm6TK6iUmpnbyIyicd+WzrS+ixNbduC0xkyr292CSaRpbht7OngnFZLLgympZ7D0cAEfannetqBa1G2bYKWHphUZggzmeG/PoyTFxyQdaknVwsvKaSXttM/TzVgr4ICtDgkyi3Cq9oKrg5hzY4/wBJxHmOpNCErfS+HX1tjhj2/wBuxN2CVnrXAzmou3fC1upqBiWmPLWpgmNGvhikVpVTOypl7g0be4DMozvomXSy8mKOs6qTupgdRqfVRG8nKBb8SR+D/wAlFvmMk05eWXlduNOqI60fgOkApVVBhG2lTmA7cVW0aH0jh4r2KW79ELSeiWPS2S+zS2ensAr3C9scvYbj5bEv44b8laSvVIIjVUYJ2R5ppjoty22UWYg+ab2oS2izFM6LhPZ3p4ryaLtnER04HPtQfwpRl69D0scFEjS62RNuyMVJWxp/RRNt4d0kRB47IK8vXjXCw+thtKmwDXNAGZCBq0TsTN7gUI/oQGEGl9HvgFuwzG9erIkgSIKeYEYkJHf1ofqtjDtxVWeLRhnfQ0W0rJto2I/QduKjee4h2zm5juB7VaaPI9pg/ELhh8rQMOJJ8EkwtNeWT2pNG1M4AycgFeNAaBNJhc/53DEfhG7jvTax0PTo4tZj+I4u78upEuKv4+Px7vtn5OXzmo86NZGt1eai32m3q81Fey1wz7MDsRdhoN9X5MAMyflHR08EczQztuHCPqrdomyFOm1u4CeknEkquRouWlHu+T1amcG64GPMMn+k49yHdTIxJjEDgSunVLdpzAKU6U0C14kYHfA/5bx3juUuKTP7U6iT+IZxkUQNbLmk4bTtRg0O7WJLRuiRBjDEIqlalk80TI3ZCDgUptlQqu2tO7rmMN6Po2FRwygj7rsCt7LeprS0DMEYiMBhniiaFy4P5zDJJnFvWc0N/ZbfoBSpVAYcxw6kxLDhhCZVLmWEtGzIxKVMquc8sMgNIIxwxG4FHfwHt5uqZjEL1a0Zx3Zr3pJzxWIEubDXRgB49CKYCRJzQmXekAXlu5pBjBwkcJjyXhrHHAAzwTatWIdSaQegzhBJOIneVpvq3yEA62tBGAkY59cKXKIDbo921ajbEyNbEcVa33zHMAMzAGA2x0qv6TsnzrMj5hBMSJjAjjtx2pr0UorUXDaB0zKAeyo77wjgrBe2r6jWtwBaZIGRwO0ry2wMYjvCXvZ5Ve+wP3kmMtnYtdjZOe4iBv4blYm2VTWGIDccAAZ3SdiNo2sGQI7ELjs3m16HpBrRlrNO7PcVcqNcYBsEbI8MMkkt7ULeKGriD9U8mld7PviTngtb6e5LaGlHjB3OHTn2o6ldtdlI8k+yN1oInq81lShVGOPcVES1/9k="/>
          <p:cNvSpPr>
            <a:spLocks noChangeAspect="1" noChangeArrowheads="1"/>
          </p:cNvSpPr>
          <p:nvPr/>
        </p:nvSpPr>
        <p:spPr bwMode="auto">
          <a:xfrm>
            <a:off x="5943600" y="1752600"/>
            <a:ext cx="1219200" cy="1571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876800" y="152400"/>
            <a:ext cx="3886200" cy="769441"/>
          </a:xfrm>
          <a:prstGeom prst="rect">
            <a:avLst/>
          </a:prstGeom>
          <a:noFill/>
        </p:spPr>
        <p:txBody>
          <a:bodyPr wrap="square" rtlCol="0">
            <a:spAutoFit/>
          </a:bodyPr>
          <a:lstStyle/>
          <a:p>
            <a:pPr algn="r"/>
            <a:r>
              <a:rPr lang="ar-SA" sz="4400" b="1" i="1" u="sng" dirty="0" smtClean="0">
                <a:solidFill>
                  <a:srgbClr val="CC0066"/>
                </a:solidFill>
              </a:rPr>
              <a:t>سؤال رقم 4</a:t>
            </a:r>
            <a:endParaRPr lang="en-US" sz="4400" b="1" i="1" u="sng" dirty="0">
              <a:solidFill>
                <a:srgbClr val="CC0066"/>
              </a:solidFill>
            </a:endParaRPr>
          </a:p>
        </p:txBody>
      </p:sp>
      <p:sp>
        <p:nvSpPr>
          <p:cNvPr id="9217" name="Rectangle 1"/>
          <p:cNvSpPr>
            <a:spLocks noChangeArrowheads="1"/>
          </p:cNvSpPr>
          <p:nvPr/>
        </p:nvSpPr>
        <p:spPr bwMode="auto">
          <a:xfrm>
            <a:off x="381000" y="1600200"/>
            <a:ext cx="8534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ar-SA" sz="4000" dirty="0"/>
              <a:t>لماذا لا تحترق عادةً المواد القابلة </a:t>
            </a:r>
            <a:r>
              <a:rPr lang="ar-SA" sz="4000" dirty="0" err="1"/>
              <a:t>للإحتراق</a:t>
            </a:r>
            <a:r>
              <a:rPr lang="ar-SA" sz="4000" dirty="0"/>
              <a:t> التي حولنا ؟</a:t>
            </a:r>
            <a:endParaRPr kumimoji="0" lang="ar-SA" sz="4000" b="0" i="0" u="none" strike="noStrike" cap="none" normalizeH="0" baseline="0" dirty="0" smtClean="0">
              <a:ln>
                <a:noFill/>
              </a:ln>
              <a:solidFill>
                <a:schemeClr val="tx1"/>
              </a:solidFill>
              <a:effectLst/>
              <a:latin typeface="Arial" pitchFamily="34" charset="0"/>
              <a:cs typeface="Traditional Arabic" pitchFamily="2" charset="-78"/>
            </a:endParaRPr>
          </a:p>
        </p:txBody>
      </p:sp>
      <p:sp>
        <p:nvSpPr>
          <p:cNvPr id="6" name="مستطيل مستدير الزوايا 5"/>
          <p:cNvSpPr/>
          <p:nvPr/>
        </p:nvSpPr>
        <p:spPr>
          <a:xfrm>
            <a:off x="1752600" y="3124200"/>
            <a:ext cx="6629400" cy="28194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lgn="r" rtl="1" fontAlgn="base">
              <a:spcBef>
                <a:spcPct val="0"/>
              </a:spcBef>
              <a:spcAft>
                <a:spcPct val="0"/>
              </a:spcAft>
            </a:pPr>
            <a:r>
              <a:rPr lang="ar-SA" sz="3200" b="1" u="sng" dirty="0" smtClean="0">
                <a:latin typeface="Arial" pitchFamily="34" charset="0"/>
                <a:cs typeface="Traditional Arabic" pitchFamily="2" charset="-78"/>
              </a:rPr>
              <a:t> الإجابة </a:t>
            </a:r>
            <a:r>
              <a:rPr lang="ar-SA" sz="3200" b="1" u="sng" dirty="0" smtClean="0">
                <a:latin typeface="Arial" pitchFamily="34" charset="0"/>
                <a:cs typeface="Traditional Arabic" pitchFamily="2" charset="-78"/>
              </a:rPr>
              <a:t>:</a:t>
            </a:r>
          </a:p>
          <a:p>
            <a:pPr lvl="0" algn="r" rtl="1" fontAlgn="base">
              <a:spcBef>
                <a:spcPct val="0"/>
              </a:spcBef>
              <a:spcAft>
                <a:spcPct val="0"/>
              </a:spcAft>
            </a:pPr>
            <a:endParaRPr lang="ar-SA" sz="3200" b="1" u="sng" dirty="0" smtClean="0">
              <a:latin typeface="Arial" pitchFamily="34" charset="0"/>
              <a:cs typeface="Traditional Arabic" pitchFamily="2" charset="-78"/>
            </a:endParaRPr>
          </a:p>
          <a:p>
            <a:pPr algn="r" rtl="1" fontAlgn="base">
              <a:spcBef>
                <a:spcPct val="0"/>
              </a:spcBef>
              <a:spcAft>
                <a:spcPct val="0"/>
              </a:spcAft>
            </a:pPr>
            <a:r>
              <a:rPr lang="ar-SA" sz="3200" dirty="0"/>
              <a:t>لأن المواد القابلة للاحتراق لا تحترق دون أن نوفر لها بنفس الوقت </a:t>
            </a:r>
            <a:r>
              <a:rPr lang="ar-SA" sz="3200" u="sng" dirty="0"/>
              <a:t>الحرارة والأُكسجين.</a:t>
            </a:r>
            <a:endParaRPr lang="en-US" sz="3200" dirty="0"/>
          </a:p>
          <a:p>
            <a:pPr lvl="0" algn="r" rtl="1" fontAlgn="base">
              <a:spcBef>
                <a:spcPct val="0"/>
              </a:spcBef>
              <a:spcAft>
                <a:spcPct val="0"/>
              </a:spcAft>
            </a:pPr>
            <a:endParaRPr lang="en-US" sz="3200" b="1" u="sng" dirty="0" smtClean="0">
              <a:solidFill>
                <a:schemeClr val="tx1"/>
              </a:solidFill>
              <a:latin typeface="Arial" pitchFamily="34" charset="0"/>
              <a:cs typeface="Traditional Arabic" pitchFamily="2" charset="-78"/>
            </a:endParaRPr>
          </a:p>
        </p:txBody>
      </p:sp>
      <p:sp>
        <p:nvSpPr>
          <p:cNvPr id="7" name="חץ למעלה 6">
            <a:hlinkClick r:id="rId3" action="ppaction://hlinksldjump"/>
          </p:cNvPr>
          <p:cNvSpPr/>
          <p:nvPr/>
        </p:nvSpPr>
        <p:spPr>
          <a:xfrm>
            <a:off x="8382000" y="5715000"/>
            <a:ext cx="762000" cy="11430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4578" name="AutoShape 2" descr="הצג את imagesCA002Z59.jpg בהצגת שקופיות"/>
          <p:cNvSpPr>
            <a:spLocks noChangeAspect="1" noChangeArrowheads="1"/>
          </p:cNvSpPr>
          <p:nvPr/>
        </p:nvSpPr>
        <p:spPr bwMode="auto">
          <a:xfrm>
            <a:off x="8472488" y="-1066800"/>
            <a:ext cx="1962150" cy="1514475"/>
          </a:xfrm>
          <a:prstGeom prst="rect">
            <a:avLst/>
          </a:prstGeom>
          <a:noFill/>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pic>
        <p:nvPicPr>
          <p:cNvPr id="6" name="תמונה 5" descr="GetAttachment.jpg"/>
          <p:cNvPicPr>
            <a:picLocks noChangeAspect="1"/>
          </p:cNvPicPr>
          <p:nvPr/>
        </p:nvPicPr>
        <p:blipFill>
          <a:blip r:embed="rId4" cstate="print"/>
          <a:srcRect t="19592" r="39358"/>
          <a:stretch>
            <a:fillRect/>
          </a:stretch>
        </p:blipFill>
        <p:spPr>
          <a:xfrm flipH="1">
            <a:off x="6858000" y="3276600"/>
            <a:ext cx="2286000" cy="3581400"/>
          </a:xfrm>
          <a:prstGeom prst="rect">
            <a:avLst/>
          </a:prstGeom>
        </p:spPr>
      </p:pic>
      <p:sp>
        <p:nvSpPr>
          <p:cNvPr id="5" name="مربع نص 4"/>
          <p:cNvSpPr txBox="1"/>
          <p:nvPr/>
        </p:nvSpPr>
        <p:spPr>
          <a:xfrm rot="1336718">
            <a:off x="957083" y="784467"/>
            <a:ext cx="8108904" cy="3831818"/>
          </a:xfrm>
          <a:prstGeom prst="rect">
            <a:avLst/>
          </a:prstGeom>
          <a:noFill/>
        </p:spPr>
        <p:txBody>
          <a:bodyPr wrap="square" rtlCol="1">
            <a:spAutoFit/>
          </a:bodyPr>
          <a:lstStyle/>
          <a:p>
            <a:pPr algn="ctr">
              <a:lnSpc>
                <a:spcPct val="150000"/>
              </a:lnSpc>
            </a:pPr>
            <a:r>
              <a:rPr lang="ar-SA" sz="5400" b="1" u="sng" dirty="0" smtClean="0">
                <a:solidFill>
                  <a:srgbClr val="CC0066"/>
                </a:solidFill>
              </a:rPr>
              <a:t> </a:t>
            </a:r>
            <a:r>
              <a:rPr lang="ar-SA" sz="5400" b="1" u="sng" dirty="0" smtClean="0">
                <a:solidFill>
                  <a:srgbClr val="CC0066"/>
                </a:solidFill>
                <a:cs typeface="Traditional Arabic" pitchFamily="2" charset="-78"/>
              </a:rPr>
              <a:t>سؤال رقم </a:t>
            </a:r>
            <a:r>
              <a:rPr lang="ar-SA" sz="5400" b="1" u="sng" dirty="0" smtClean="0">
                <a:solidFill>
                  <a:srgbClr val="CC0066"/>
                </a:solidFill>
                <a:cs typeface="Traditional Arabic" pitchFamily="2" charset="-78"/>
              </a:rPr>
              <a:t>5</a:t>
            </a:r>
            <a:endParaRPr lang="ar-SA" sz="5400" b="1" u="sng" dirty="0" smtClean="0">
              <a:solidFill>
                <a:srgbClr val="CC0066"/>
              </a:solidFill>
            </a:endParaRPr>
          </a:p>
          <a:p>
            <a:pPr algn="ctr">
              <a:lnSpc>
                <a:spcPct val="150000"/>
              </a:lnSpc>
            </a:pPr>
            <a:r>
              <a:rPr lang="ar-SA" sz="5400" b="1" dirty="0" smtClean="0">
                <a:solidFill>
                  <a:srgbClr val="CC0066"/>
                </a:solidFill>
              </a:rPr>
              <a:t>مبروك لقد ربحت </a:t>
            </a:r>
          </a:p>
          <a:p>
            <a:pPr algn="ctr">
              <a:lnSpc>
                <a:spcPct val="150000"/>
              </a:lnSpc>
            </a:pPr>
            <a:r>
              <a:rPr lang="ar-SA" sz="5400" b="1" dirty="0" smtClean="0">
                <a:solidFill>
                  <a:srgbClr val="CC0066"/>
                </a:solidFill>
              </a:rPr>
              <a:t>قطعة أرض زراعية</a:t>
            </a:r>
            <a:endParaRPr lang="ar-SA" sz="5400" b="1" dirty="0">
              <a:solidFill>
                <a:srgbClr val="CC0066"/>
              </a:solidFill>
            </a:endParaRPr>
          </a:p>
        </p:txBody>
      </p:sp>
      <p:pic>
        <p:nvPicPr>
          <p:cNvPr id="7" name="j0214098.wav">
            <a:hlinkClick r:id="" action="ppaction://media"/>
          </p:cNvPr>
          <p:cNvPicPr>
            <a:picLocks noRot="1" noChangeAspect="1"/>
          </p:cNvPicPr>
          <p:nvPr>
            <a:wavAudioFile r:embed="rId1" name="j0214098.wav"/>
          </p:nvPr>
        </p:nvPicPr>
        <p:blipFill>
          <a:blip r:embed="rId5" cstate="print"/>
          <a:stretch>
            <a:fillRect/>
          </a:stretch>
        </p:blipFill>
        <p:spPr>
          <a:xfrm>
            <a:off x="6934200" y="6172200"/>
            <a:ext cx="304800" cy="304800"/>
          </a:xfrm>
          <a:prstGeom prst="rect">
            <a:avLst/>
          </a:prstGeom>
        </p:spPr>
      </p:pic>
      <p:sp>
        <p:nvSpPr>
          <p:cNvPr id="8" name="חץ למעלה 7">
            <a:hlinkClick r:id="rId6"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899330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7"/>
                                        </p:tgtEl>
                                      </p:cBhvr>
                                    </p:cmd>
                                  </p:childTnLst>
                                </p:cTn>
                              </p:par>
                              <p:par>
                                <p:cTn id="7" presetID="3" presetClass="entr" presetSubtype="1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486400" y="228600"/>
            <a:ext cx="3429000" cy="1066800"/>
          </a:xfrm>
          <a:prstGeom prst="roundRect">
            <a:avLst/>
          </a:prstGeom>
          <a:solidFill>
            <a:srgbClr val="FFCCFF"/>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400" b="1" i="1" dirty="0" smtClean="0"/>
              <a:t>سؤال رقم </a:t>
            </a:r>
            <a:r>
              <a:rPr lang="ar-SA" sz="4400" b="1" i="1" dirty="0" smtClean="0"/>
              <a:t>6</a:t>
            </a:r>
            <a:endParaRPr lang="ar-SA" sz="4400" b="1" i="1" dirty="0"/>
          </a:p>
        </p:txBody>
      </p:sp>
      <p:sp>
        <p:nvSpPr>
          <p:cNvPr id="3" name="Content Placeholder 2"/>
          <p:cNvSpPr>
            <a:spLocks noGrp="1"/>
          </p:cNvSpPr>
          <p:nvPr>
            <p:ph idx="1"/>
          </p:nvPr>
        </p:nvSpPr>
        <p:spPr>
          <a:xfrm>
            <a:off x="0" y="1600200"/>
            <a:ext cx="8763000" cy="5943600"/>
          </a:xfrm>
        </p:spPr>
        <p:txBody>
          <a:bodyPr>
            <a:normAutofit/>
          </a:bodyPr>
          <a:lstStyle/>
          <a:p>
            <a:pPr marL="82296" lvl="0" indent="0" algn="r" rtl="1">
              <a:buNone/>
            </a:pPr>
            <a:r>
              <a:rPr lang="ar-SA" sz="2800" b="1" dirty="0" smtClean="0"/>
              <a:t>عرف:</a:t>
            </a:r>
          </a:p>
          <a:p>
            <a:pPr marL="82296" lvl="0" indent="0" algn="r" rtl="1">
              <a:buNone/>
            </a:pPr>
            <a:endParaRPr lang="ar-SA" sz="2800" b="1" dirty="0"/>
          </a:p>
          <a:p>
            <a:pPr marL="82296" lvl="0" indent="0" algn="r" rtl="1">
              <a:buNone/>
            </a:pPr>
            <a:r>
              <a:rPr lang="ar-SA" sz="2800" b="1" dirty="0" smtClean="0"/>
              <a:t> </a:t>
            </a:r>
            <a:r>
              <a:rPr lang="ar-SA" sz="2800" b="1" dirty="0"/>
              <a:t>ما هو </a:t>
            </a:r>
            <a:r>
              <a:rPr lang="ar-SA" sz="2800" b="1" dirty="0" smtClean="0"/>
              <a:t>السناج؟ </a:t>
            </a:r>
            <a:endParaRPr lang="en-US" sz="2800" dirty="0" smtClean="0"/>
          </a:p>
          <a:p>
            <a:pPr algn="r">
              <a:buNone/>
            </a:pPr>
            <a:endParaRPr lang="en-US" sz="2800" dirty="0">
              <a:solidFill>
                <a:schemeClr val="tx2"/>
              </a:solidFill>
            </a:endParaRPr>
          </a:p>
        </p:txBody>
      </p:sp>
      <p:sp>
        <p:nvSpPr>
          <p:cNvPr id="6" name="مستطيل مستدير الزوايا 5"/>
          <p:cNvSpPr/>
          <p:nvPr/>
        </p:nvSpPr>
        <p:spPr>
          <a:xfrm>
            <a:off x="304800" y="3810000"/>
            <a:ext cx="8305800" cy="2209800"/>
          </a:xfrm>
          <a:prstGeom prst="round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r>
              <a:rPr lang="ar-SA" sz="3600" dirty="0" smtClean="0">
                <a:solidFill>
                  <a:srgbClr val="CC0066"/>
                </a:solidFill>
                <a:cs typeface="Traditional Arabic" pitchFamily="2" charset="-78"/>
              </a:rPr>
              <a:t>الإجابة:  </a:t>
            </a:r>
            <a:endParaRPr lang="ar-SA" sz="3600" dirty="0" smtClean="0">
              <a:solidFill>
                <a:srgbClr val="CC0066"/>
              </a:solidFill>
              <a:cs typeface="Traditional Arabic" pitchFamily="2" charset="-78"/>
            </a:endParaRPr>
          </a:p>
          <a:p>
            <a:pPr lvl="0" algn="r"/>
            <a:r>
              <a:rPr lang="ar-SA" sz="4600" dirty="0" smtClean="0">
                <a:solidFill>
                  <a:schemeClr val="tx1"/>
                </a:solidFill>
              </a:rPr>
              <a:t>هو </a:t>
            </a:r>
            <a:r>
              <a:rPr lang="ar-SA" sz="4600" dirty="0">
                <a:solidFill>
                  <a:schemeClr val="tx1"/>
                </a:solidFill>
              </a:rPr>
              <a:t>مادة صلبة سوداء التي تنتج أثناء الاحتراق.</a:t>
            </a:r>
            <a:endParaRPr lang="en-US" sz="4600" dirty="0">
              <a:solidFill>
                <a:schemeClr val="tx1"/>
              </a:solidFill>
            </a:endParaRPr>
          </a:p>
          <a:p>
            <a:pPr algn="r">
              <a:buNone/>
            </a:pPr>
            <a:endParaRPr lang="ar-SA" sz="3600" dirty="0" smtClean="0">
              <a:solidFill>
                <a:srgbClr val="CC0066"/>
              </a:solidFill>
              <a:cs typeface="Traditional Arabic" pitchFamily="2" charset="-78"/>
            </a:endParaRPr>
          </a:p>
        </p:txBody>
      </p:sp>
      <p:sp>
        <p:nvSpPr>
          <p:cNvPr id="5" name="חץ למעלה 4">
            <a:hlinkClick r:id="rId3" action="ppaction://hlinksldjump"/>
          </p:cNvPr>
          <p:cNvSpPr/>
          <p:nvPr/>
        </p:nvSpPr>
        <p:spPr>
          <a:xfrm>
            <a:off x="0" y="304800"/>
            <a:ext cx="762000" cy="10668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ntr" presetSubtype="3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ar-SA" sz="3600" dirty="0" smtClean="0">
              <a:solidFill>
                <a:srgbClr val="CC0066"/>
              </a:solidFill>
              <a:cs typeface="Traditional Arabic" pitchFamily="2" charset="-78"/>
            </a:endParaRPr>
          </a:p>
        </p:txBody>
      </p:sp>
      <p:sp>
        <p:nvSpPr>
          <p:cNvPr id="6" name="عنوان 5"/>
          <p:cNvSpPr>
            <a:spLocks noGrp="1"/>
          </p:cNvSpPr>
          <p:nvPr>
            <p:ph type="title"/>
          </p:nvPr>
        </p:nvSpPr>
        <p:spPr>
          <a:xfrm rot="2224763">
            <a:off x="5088426" y="1357587"/>
            <a:ext cx="4128384" cy="1143000"/>
          </a:xfrm>
        </p:spPr>
        <p:txBody>
          <a:bodyPr>
            <a:normAutofit/>
          </a:bodyPr>
          <a:lstStyle/>
          <a:p>
            <a:pPr algn="ctr"/>
            <a:r>
              <a:rPr lang="ar-SA" sz="4800" i="1" dirty="0" smtClean="0">
                <a:ln>
                  <a:solidFill>
                    <a:sysClr val="windowText" lastClr="000000"/>
                  </a:solidFill>
                </a:ln>
                <a:solidFill>
                  <a:sysClr val="windowText" lastClr="000000"/>
                </a:solidFill>
              </a:rPr>
              <a:t>سؤال رقم </a:t>
            </a:r>
            <a:r>
              <a:rPr lang="ar-SA" sz="4800" i="1" dirty="0" smtClean="0">
                <a:ln>
                  <a:solidFill>
                    <a:sysClr val="windowText" lastClr="000000"/>
                  </a:solidFill>
                </a:ln>
                <a:solidFill>
                  <a:sysClr val="windowText" lastClr="000000"/>
                </a:solidFill>
              </a:rPr>
              <a:t>7</a:t>
            </a:r>
            <a:endParaRPr lang="ar-SA" sz="4800" i="1" dirty="0">
              <a:ln>
                <a:solidFill>
                  <a:sysClr val="windowText" lastClr="000000"/>
                </a:solidFill>
              </a:ln>
              <a:solidFill>
                <a:sysClr val="windowText" lastClr="000000"/>
              </a:solidFill>
            </a:endParaRPr>
          </a:p>
        </p:txBody>
      </p:sp>
      <p:sp>
        <p:nvSpPr>
          <p:cNvPr id="7" name="Title 1"/>
          <p:cNvSpPr txBox="1">
            <a:spLocks/>
          </p:cNvSpPr>
          <p:nvPr/>
        </p:nvSpPr>
        <p:spPr>
          <a:xfrm rot="2078751">
            <a:off x="3206534" y="2681660"/>
            <a:ext cx="6709481" cy="1578151"/>
          </a:xfrm>
          <a:prstGeom prst="rect">
            <a:avLst/>
          </a:prstGeom>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8000" b="0" i="1" u="none" strike="noStrike" kern="1200" cap="none" spc="0" normalizeH="0" baseline="0" noProof="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حظ</a:t>
            </a:r>
            <a:r>
              <a:rPr kumimoji="0" lang="ar-SA" sz="8000" b="0" i="1" u="none" strike="noStrike" kern="1200" cap="none" spc="0" normalizeH="0" baseline="0" noProof="0" dirty="0" smtClean="0">
                <a:ln w="18415" cmpd="sng">
                  <a:solidFill>
                    <a:srgbClr val="CC0066"/>
                  </a:solidFill>
                  <a:prstDash val="solid"/>
                </a:ln>
                <a:solidFill>
                  <a:srgbClr val="FF66CC"/>
                </a:solidFill>
                <a:effectLst>
                  <a:outerShdw blurRad="63500" dir="3600000" algn="tl" rotWithShape="0">
                    <a:srgbClr val="000000">
                      <a:alpha val="70000"/>
                    </a:srgbClr>
                  </a:outerShdw>
                </a:effectLst>
                <a:uLnTx/>
                <a:uFillTx/>
                <a:latin typeface="+mj-lt"/>
                <a:ea typeface="+mj-ea"/>
                <a:cs typeface="+mj-cs"/>
              </a:rPr>
              <a:t> </a:t>
            </a:r>
            <a:r>
              <a:rPr kumimoji="0" lang="ar-SA" sz="8000" b="0" i="1" u="none" strike="noStrike" kern="1200" cap="none" spc="0" normalizeH="0" baseline="0" noProof="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أوفر </a:t>
            </a:r>
            <a:endParaRPr kumimoji="0" lang="en-US" sz="8000" b="0" i="1" u="none" strike="noStrike" kern="1200" cap="none" spc="0" normalizeH="0" baseline="0" noProof="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endParaRPr>
          </a:p>
        </p:txBody>
      </p:sp>
      <p:sp>
        <p:nvSpPr>
          <p:cNvPr id="8" name="חץ למעלה 7">
            <a:hlinkClick r:id="rId3" action="ppaction://hlinksldjump"/>
          </p:cNvPr>
          <p:cNvSpPr/>
          <p:nvPr/>
        </p:nvSpPr>
        <p:spPr>
          <a:xfrm>
            <a:off x="7924800" y="5715000"/>
            <a:ext cx="914400" cy="11430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pic>
        <p:nvPicPr>
          <p:cNvPr id="12" name="صورة 11" descr="untitled.bmp"/>
          <p:cNvPicPr>
            <a:picLocks noChangeAspect="1"/>
          </p:cNvPicPr>
          <p:nvPr/>
        </p:nvPicPr>
        <p:blipFill>
          <a:blip r:embed="rId4" cstate="print"/>
          <a:stretch>
            <a:fillRect/>
          </a:stretch>
        </p:blipFill>
        <p:spPr>
          <a:xfrm>
            <a:off x="304800" y="533400"/>
            <a:ext cx="4953000" cy="5867400"/>
          </a:xfrm>
          <a:prstGeom prst="ellipse">
            <a:avLst/>
          </a:prstGeom>
          <a:ln>
            <a:noFill/>
          </a:ln>
          <a:effectLst>
            <a:softEdge rad="112500"/>
          </a:effectLst>
        </p:spPr>
      </p:pic>
      <p:pic>
        <p:nvPicPr>
          <p:cNvPr id="10" name="MS900065437[1].mid">
            <a:hlinkClick r:id="" action="ppaction://media"/>
          </p:cNvPr>
          <p:cNvPicPr>
            <a:picLocks noRot="1" noChangeAspect="1"/>
          </p:cNvPicPr>
          <p:nvPr>
            <a:audioFile r:link="rId1"/>
          </p:nvPr>
        </p:nvPicPr>
        <p:blipFill>
          <a:blip r:embed="rId5" cstate="print"/>
          <a:stretch>
            <a:fillRect/>
          </a:stretch>
        </p:blipFill>
        <p:spPr>
          <a:xfrm>
            <a:off x="8839200" y="64770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9" fill="hold"/>
                                        <p:tgtEl>
                                          <p:spTgt spid="10"/>
                                        </p:tgtEl>
                                      </p:cBhvr>
                                    </p:cmd>
                                  </p:childTnLst>
                                </p:cTn>
                              </p:par>
                              <p:par>
                                <p:cTn id="7" presetID="39" presetClass="entr" presetSubtype="0" accel="10000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2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0" dur="2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1" dur="2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62" t="8333" r="21352" b="16667"/>
          <a:stretch>
            <a:fillRect/>
          </a:stretch>
        </p:blipFill>
        <p:spPr bwMode="auto">
          <a:xfrm>
            <a:off x="0" y="0"/>
            <a:ext cx="9144000" cy="6858000"/>
          </a:xfrm>
          <a:prstGeom prst="rect">
            <a:avLst/>
          </a:prstGeom>
          <a:noFill/>
          <a:ln w="9525">
            <a:noFill/>
            <a:miter lim="800000"/>
            <a:headEnd/>
            <a:tailEnd/>
          </a:ln>
        </p:spPr>
      </p:pic>
      <p:sp>
        <p:nvSpPr>
          <p:cNvPr id="5" name="צורה חופשית 4"/>
          <p:cNvSpPr/>
          <p:nvPr/>
        </p:nvSpPr>
        <p:spPr>
          <a:xfrm>
            <a:off x="4038600" y="228600"/>
            <a:ext cx="198119" cy="228600"/>
          </a:xfrm>
          <a:custGeom>
            <a:avLst/>
            <a:gdLst>
              <a:gd name="connsiteX0" fmla="*/ 110836 w 110836"/>
              <a:gd name="connsiteY0" fmla="*/ 96982 h 170635"/>
              <a:gd name="connsiteX1" fmla="*/ 55418 w 110836"/>
              <a:gd name="connsiteY1" fmla="*/ 83127 h 170635"/>
              <a:gd name="connsiteX2" fmla="*/ 55418 w 110836"/>
              <a:gd name="connsiteY2" fmla="*/ 0 h 170635"/>
              <a:gd name="connsiteX3" fmla="*/ 83127 w 110836"/>
              <a:gd name="connsiteY3" fmla="*/ 41563 h 170635"/>
              <a:gd name="connsiteX4" fmla="*/ 83127 w 110836"/>
              <a:gd name="connsiteY4" fmla="*/ 152400 h 170635"/>
              <a:gd name="connsiteX5" fmla="*/ 0 w 110836"/>
              <a:gd name="connsiteY5" fmla="*/ 166254 h 1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36" h="170635">
                <a:moveTo>
                  <a:pt x="110836" y="96982"/>
                </a:moveTo>
                <a:cubicBezTo>
                  <a:pt x="92363" y="92364"/>
                  <a:pt x="70287" y="95022"/>
                  <a:pt x="55418" y="83127"/>
                </a:cubicBezTo>
                <a:cubicBezTo>
                  <a:pt x="26250" y="59792"/>
                  <a:pt x="47639" y="23335"/>
                  <a:pt x="55418" y="0"/>
                </a:cubicBezTo>
                <a:cubicBezTo>
                  <a:pt x="64654" y="13854"/>
                  <a:pt x="75681" y="26670"/>
                  <a:pt x="83127" y="41563"/>
                </a:cubicBezTo>
                <a:cubicBezTo>
                  <a:pt x="100145" y="75600"/>
                  <a:pt x="106750" y="116966"/>
                  <a:pt x="83127" y="152400"/>
                </a:cubicBezTo>
                <a:cubicBezTo>
                  <a:pt x="70970" y="170635"/>
                  <a:pt x="15801" y="166254"/>
                  <a:pt x="0" y="166254"/>
                </a:cubicBez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ln>
                <a:solidFill>
                  <a:sysClr val="windowText" lastClr="000000"/>
                </a:solidFill>
              </a:ln>
              <a:solidFill>
                <a:sysClr val="windowText" lastClr="000000"/>
              </a:solidFill>
            </a:endParaRPr>
          </a:p>
        </p:txBody>
      </p:sp>
      <p:pic>
        <p:nvPicPr>
          <p:cNvPr id="4" name="CityVille.mp3">
            <a:hlinkClick r:id="" action="ppaction://media"/>
          </p:cNvPr>
          <p:cNvPicPr>
            <a:picLocks noRot="1" noChangeAspect="1"/>
          </p:cNvPicPr>
          <p:nvPr>
            <a:audioFile r:link="rId1"/>
          </p:nvPr>
        </p:nvPicPr>
        <p:blipFill>
          <a:blip r:embed="rId4" cstate="print"/>
          <a:stretch>
            <a:fillRect/>
          </a:stretch>
        </p:blipFill>
        <p:spPr>
          <a:xfrm>
            <a:off x="8839200" y="6324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52400" y="1600200"/>
            <a:ext cx="8991600" cy="4953000"/>
          </a:xfrm>
        </p:spPr>
        <p:txBody>
          <a:bodyPr>
            <a:normAutofit/>
          </a:bodyPr>
          <a:lstStyle/>
          <a:p>
            <a:pPr algn="r">
              <a:buNone/>
            </a:pPr>
            <a:r>
              <a:rPr lang="ar-SA" dirty="0" smtClean="0">
                <a:cs typeface="Traditional Arabic" pitchFamily="2" charset="-78"/>
              </a:rPr>
              <a:t>اكمل الناقص:</a:t>
            </a:r>
            <a:endParaRPr lang="en-US" dirty="0" smtClean="0">
              <a:cs typeface="Traditional Arabic" pitchFamily="2" charset="-78"/>
            </a:endParaRPr>
          </a:p>
          <a:p>
            <a:pPr algn="r">
              <a:buNone/>
            </a:pPr>
            <a:endParaRPr lang="ar-SA" dirty="0" smtClean="0">
              <a:cs typeface="Traditional Arabic" pitchFamily="2" charset="-78"/>
            </a:endParaRPr>
          </a:p>
          <a:p>
            <a:pPr marL="596646" indent="-514350" algn="r" rtl="1">
              <a:lnSpc>
                <a:spcPct val="150000"/>
              </a:lnSpc>
              <a:buAutoNum type="arabicParenBoth"/>
            </a:pPr>
            <a:r>
              <a:rPr lang="ar-SA" dirty="0">
                <a:latin typeface="Arial" pitchFamily="34" charset="0"/>
                <a:cs typeface="Arial" pitchFamily="34" charset="0"/>
              </a:rPr>
              <a:t>لكي تتم عملية </a:t>
            </a:r>
            <a:r>
              <a:rPr lang="ar-SA" dirty="0" err="1">
                <a:latin typeface="Arial" pitchFamily="34" charset="0"/>
                <a:cs typeface="Arial" pitchFamily="34" charset="0"/>
              </a:rPr>
              <a:t>الإحتراق</a:t>
            </a:r>
            <a:r>
              <a:rPr lang="ar-SA" dirty="0">
                <a:latin typeface="Arial" pitchFamily="34" charset="0"/>
                <a:cs typeface="Arial" pitchFamily="34" charset="0"/>
              </a:rPr>
              <a:t> يجب توفر ________، ___________ و__________.</a:t>
            </a:r>
            <a:endParaRPr lang="ar-SA" dirty="0" smtClean="0">
              <a:latin typeface="Arial" pitchFamily="34" charset="0"/>
              <a:cs typeface="Arial" pitchFamily="34" charset="0"/>
            </a:endParaRPr>
          </a:p>
          <a:p>
            <a:pPr algn="r">
              <a:buNone/>
            </a:pPr>
            <a:endParaRPr lang="ar-SA" dirty="0"/>
          </a:p>
        </p:txBody>
      </p:sp>
      <p:sp>
        <p:nvSpPr>
          <p:cNvPr id="5" name="مستطيل مستدير الزوايا 4"/>
          <p:cNvSpPr/>
          <p:nvPr/>
        </p:nvSpPr>
        <p:spPr>
          <a:xfrm>
            <a:off x="5486400" y="228600"/>
            <a:ext cx="3429000" cy="1066800"/>
          </a:xfrm>
          <a:prstGeom prst="roundRect">
            <a:avLst/>
          </a:prstGeom>
          <a:solidFill>
            <a:srgbClr val="FFCCFF"/>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400" i="1" dirty="0" smtClean="0"/>
              <a:t>سؤال رقم </a:t>
            </a:r>
            <a:r>
              <a:rPr lang="ar-SA" sz="4400" i="1" dirty="0" smtClean="0"/>
              <a:t>8</a:t>
            </a:r>
            <a:endParaRPr lang="ar-SA" sz="4400" i="1" dirty="0"/>
          </a:p>
        </p:txBody>
      </p:sp>
      <p:sp>
        <p:nvSpPr>
          <p:cNvPr id="6" name="مربع نص 5"/>
          <p:cNvSpPr txBox="1"/>
          <p:nvPr/>
        </p:nvSpPr>
        <p:spPr>
          <a:xfrm>
            <a:off x="2209800" y="2768167"/>
            <a:ext cx="1638299" cy="707886"/>
          </a:xfrm>
          <a:prstGeom prst="rect">
            <a:avLst/>
          </a:prstGeom>
          <a:noFill/>
        </p:spPr>
        <p:txBody>
          <a:bodyPr wrap="square" rtlCol="1">
            <a:spAutoFit/>
          </a:bodyPr>
          <a:lstStyle/>
          <a:p>
            <a:pPr algn="ctr"/>
            <a:r>
              <a:rPr lang="ar-SA" sz="4000" b="1" dirty="0" smtClean="0">
                <a:latin typeface="Calibri" pitchFamily="34" charset="0"/>
                <a:ea typeface="Calibri" pitchFamily="34" charset="0"/>
                <a:cs typeface="Traditional Arabic" pitchFamily="2" charset="-78"/>
              </a:rPr>
              <a:t>أكسجين</a:t>
            </a:r>
            <a:endParaRPr lang="ar-SA" sz="4000" b="1" dirty="0"/>
          </a:p>
        </p:txBody>
      </p:sp>
      <p:sp>
        <p:nvSpPr>
          <p:cNvPr id="7" name="مربع نص 6"/>
          <p:cNvSpPr txBox="1"/>
          <p:nvPr/>
        </p:nvSpPr>
        <p:spPr>
          <a:xfrm>
            <a:off x="6629400" y="3349079"/>
            <a:ext cx="1524000" cy="769441"/>
          </a:xfrm>
          <a:prstGeom prst="rect">
            <a:avLst/>
          </a:prstGeom>
          <a:noFill/>
        </p:spPr>
        <p:txBody>
          <a:bodyPr wrap="square" rtlCol="1">
            <a:spAutoFit/>
          </a:bodyPr>
          <a:lstStyle/>
          <a:p>
            <a:pPr algn="ctr"/>
            <a:r>
              <a:rPr lang="ar-SA" sz="4400" b="1" dirty="0" smtClean="0">
                <a:latin typeface="Calibri" pitchFamily="34" charset="0"/>
                <a:cs typeface="Traditional Arabic" pitchFamily="2" charset="-78"/>
              </a:rPr>
              <a:t>حرارة</a:t>
            </a:r>
            <a:endParaRPr lang="ar-SA" sz="4400" b="1" dirty="0"/>
          </a:p>
        </p:txBody>
      </p:sp>
      <p:sp>
        <p:nvSpPr>
          <p:cNvPr id="8" name="مربع نص 7"/>
          <p:cNvSpPr txBox="1"/>
          <p:nvPr/>
        </p:nvSpPr>
        <p:spPr>
          <a:xfrm>
            <a:off x="3429000" y="3410634"/>
            <a:ext cx="2057400" cy="707886"/>
          </a:xfrm>
          <a:prstGeom prst="rect">
            <a:avLst/>
          </a:prstGeom>
          <a:noFill/>
        </p:spPr>
        <p:txBody>
          <a:bodyPr wrap="square" rtlCol="1">
            <a:spAutoFit/>
          </a:bodyPr>
          <a:lstStyle/>
          <a:p>
            <a:pPr algn="ctr"/>
            <a:r>
              <a:rPr lang="ar-SA" sz="4000" b="1" dirty="0" smtClean="0">
                <a:latin typeface="Calibri" pitchFamily="34" charset="0"/>
                <a:ea typeface="Calibri" pitchFamily="34" charset="0"/>
                <a:cs typeface="Traditional Arabic" pitchFamily="2" charset="-78"/>
              </a:rPr>
              <a:t>مادة وقود</a:t>
            </a:r>
            <a:endParaRPr lang="ar-SA" sz="4000" b="1" dirty="0"/>
          </a:p>
        </p:txBody>
      </p:sp>
      <p:sp>
        <p:nvSpPr>
          <p:cNvPr id="9" name="חץ למעלה 8">
            <a:hlinkClick r:id="rId3" action="ppaction://hlinksldjump"/>
          </p:cNvPr>
          <p:cNvSpPr/>
          <p:nvPr/>
        </p:nvSpPr>
        <p:spPr>
          <a:xfrm>
            <a:off x="8001000" y="5410200"/>
            <a:ext cx="838200" cy="14478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e.jpg"/>
          <p:cNvPicPr>
            <a:picLocks noChangeAspect="1"/>
          </p:cNvPicPr>
          <p:nvPr/>
        </p:nvPicPr>
        <p:blipFill>
          <a:blip r:embed="rId2" cstate="print"/>
          <a:stretch>
            <a:fillRect/>
          </a:stretch>
        </p:blipFill>
        <p:spPr>
          <a:xfrm>
            <a:off x="-167560" y="0"/>
            <a:ext cx="9311560" cy="6858000"/>
          </a:xfrm>
          <a:prstGeom prst="rect">
            <a:avLst/>
          </a:prstGeom>
        </p:spPr>
      </p:pic>
      <p:sp>
        <p:nvSpPr>
          <p:cNvPr id="2" name="عنوان 1"/>
          <p:cNvSpPr>
            <a:spLocks noGrp="1"/>
          </p:cNvSpPr>
          <p:nvPr>
            <p:ph type="title"/>
          </p:nvPr>
        </p:nvSpPr>
        <p:spPr>
          <a:xfrm>
            <a:off x="-228600" y="609600"/>
            <a:ext cx="7498080" cy="1143000"/>
          </a:xfrm>
        </p:spPr>
        <p:txBody>
          <a:bodyPr>
            <a:normAutofit/>
          </a:bodyPr>
          <a:lstStyle/>
          <a:p>
            <a:pPr algn="r"/>
            <a:r>
              <a:rPr lang="ar-SA" sz="5400" b="1" i="1" u="sng" dirty="0" smtClean="0">
                <a:solidFill>
                  <a:srgbClr val="CC0066"/>
                </a:solidFill>
                <a:effectLst/>
              </a:rPr>
              <a:t>سؤال رقم </a:t>
            </a:r>
            <a:r>
              <a:rPr lang="ar-SA" sz="5400" b="1" i="1" u="sng" dirty="0" smtClean="0">
                <a:solidFill>
                  <a:srgbClr val="CC0066"/>
                </a:solidFill>
                <a:effectLst/>
              </a:rPr>
              <a:t>9</a:t>
            </a:r>
            <a:endParaRPr lang="ar-SA" sz="5400" b="1" i="1" u="sng" dirty="0">
              <a:solidFill>
                <a:srgbClr val="CC0066"/>
              </a:solidFill>
              <a:effectLst/>
            </a:endParaRPr>
          </a:p>
        </p:txBody>
      </p:sp>
      <p:sp>
        <p:nvSpPr>
          <p:cNvPr id="34817" name="Rectangle 1"/>
          <p:cNvSpPr>
            <a:spLocks noChangeArrowheads="1"/>
          </p:cNvSpPr>
          <p:nvPr/>
        </p:nvSpPr>
        <p:spPr bwMode="auto">
          <a:xfrm>
            <a:off x="2667000" y="1905000"/>
            <a:ext cx="6172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4400" b="1" i="0" u="none" strike="noStrike" cap="none" normalizeH="0" baseline="0" dirty="0" smtClean="0">
                <a:ln>
                  <a:noFill/>
                </a:ln>
                <a:effectLst/>
                <a:latin typeface="Calibri" pitchFamily="34" charset="0"/>
                <a:ea typeface="Calibri" pitchFamily="34" charset="0"/>
                <a:cs typeface="Traditional Arabic" pitchFamily="2" charset="-78"/>
              </a:rPr>
              <a:t>الخشب مادة :</a:t>
            </a:r>
            <a:endParaRPr kumimoji="0" lang="ar-SA" sz="4400" i="0" u="none" strike="noStrike" cap="none" normalizeH="0" baseline="0" dirty="0" smtClean="0">
              <a:ln>
                <a:noFill/>
              </a:ln>
              <a:effectLst/>
              <a:latin typeface="Calibri" pitchFamily="34" charset="0"/>
              <a:ea typeface="Calibri" pitchFamily="34" charset="0"/>
              <a:cs typeface="Traditional Arabic" pitchFamily="2" charset="-78"/>
            </a:endParaRPr>
          </a:p>
          <a:p>
            <a:pPr marL="742950" marR="0" lvl="0" indent="-742950" algn="r" defTabSz="914400" rtl="0" eaLnBrk="0" fontAlgn="base" latinLnBrk="0" hangingPunct="0">
              <a:lnSpc>
                <a:spcPct val="150000"/>
              </a:lnSpc>
              <a:spcBef>
                <a:spcPct val="0"/>
              </a:spcBef>
              <a:spcAft>
                <a:spcPct val="0"/>
              </a:spcAft>
              <a:buClrTx/>
              <a:buSzTx/>
              <a:tabLst/>
            </a:pPr>
            <a:r>
              <a:rPr kumimoji="0" lang="ar-SA" sz="4400" i="0" u="none" strike="noStrike" cap="none" normalizeH="0" dirty="0" smtClean="0">
                <a:ln>
                  <a:noFill/>
                </a:ln>
                <a:effectLst/>
                <a:latin typeface="Calibri" pitchFamily="34" charset="0"/>
                <a:ea typeface="Calibri" pitchFamily="34" charset="0"/>
                <a:cs typeface="Traditional Arabic" pitchFamily="2" charset="-78"/>
              </a:rPr>
              <a:t>(1)  </a:t>
            </a:r>
            <a:r>
              <a:rPr kumimoji="0" lang="ar-SA" sz="4400" i="0" u="none" strike="noStrike" cap="none" normalizeH="0" dirty="0" smtClean="0">
                <a:ln>
                  <a:noFill/>
                </a:ln>
                <a:effectLst/>
                <a:latin typeface="Calibri" pitchFamily="34" charset="0"/>
                <a:ea typeface="Calibri" pitchFamily="34" charset="0"/>
                <a:cs typeface="Traditional Arabic" pitchFamily="2" charset="-78"/>
              </a:rPr>
              <a:t>غير قابلة للاشتعال.</a:t>
            </a:r>
            <a:endParaRPr kumimoji="0" lang="ar-SA" sz="4400" i="0" u="none" strike="noStrike" cap="none" normalizeH="0" dirty="0" smtClean="0">
              <a:ln>
                <a:noFill/>
              </a:ln>
              <a:effectLst/>
              <a:latin typeface="Calibri" pitchFamily="34" charset="0"/>
              <a:ea typeface="Calibri" pitchFamily="34" charset="0"/>
              <a:cs typeface="Traditional Arabic" pitchFamily="2" charset="-78"/>
            </a:endParaRPr>
          </a:p>
          <a:p>
            <a:pPr marL="742950" marR="0" lvl="0" indent="-742950" algn="r" defTabSz="914400" rtl="0" eaLnBrk="0" fontAlgn="base" latinLnBrk="0" hangingPunct="0">
              <a:lnSpc>
                <a:spcPct val="150000"/>
              </a:lnSpc>
              <a:spcBef>
                <a:spcPct val="0"/>
              </a:spcBef>
              <a:spcAft>
                <a:spcPct val="0"/>
              </a:spcAft>
              <a:buClrTx/>
              <a:buSzTx/>
              <a:tabLst/>
            </a:pPr>
            <a:r>
              <a:rPr lang="ar-SA" sz="4400" dirty="0" smtClean="0">
                <a:latin typeface="Calibri" pitchFamily="34" charset="0"/>
                <a:ea typeface="Calibri" pitchFamily="34" charset="0"/>
                <a:cs typeface="Traditional Arabic" pitchFamily="2" charset="-78"/>
              </a:rPr>
              <a:t>(2)  </a:t>
            </a:r>
            <a:r>
              <a:rPr lang="ar-SA" sz="4400" dirty="0" smtClean="0">
                <a:latin typeface="Calibri" pitchFamily="34" charset="0"/>
                <a:ea typeface="Calibri" pitchFamily="34" charset="0"/>
                <a:cs typeface="Traditional Arabic" pitchFamily="2" charset="-78"/>
              </a:rPr>
              <a:t>مادة موصلة للحرارة.</a:t>
            </a:r>
            <a:endParaRPr lang="en-US" sz="4400" dirty="0" smtClean="0">
              <a:latin typeface="Calibri" pitchFamily="34" charset="0"/>
              <a:ea typeface="Calibri" pitchFamily="34" charset="0"/>
              <a:cs typeface="Traditional Arabic" pitchFamily="2" charset="-78"/>
            </a:endParaRPr>
          </a:p>
          <a:p>
            <a:pPr marL="742950" marR="0" lvl="0" indent="-742950" algn="r" defTabSz="914400" rtl="0" eaLnBrk="0" fontAlgn="base" latinLnBrk="0" hangingPunct="0">
              <a:lnSpc>
                <a:spcPct val="150000"/>
              </a:lnSpc>
              <a:spcBef>
                <a:spcPct val="0"/>
              </a:spcBef>
              <a:spcAft>
                <a:spcPct val="0"/>
              </a:spcAft>
              <a:buClrTx/>
              <a:buSzTx/>
              <a:tabLst/>
            </a:pPr>
            <a:r>
              <a:rPr kumimoji="0" lang="en-US" sz="4400" i="0" u="none" strike="noStrike" cap="none" normalizeH="0" baseline="0" dirty="0" smtClean="0">
                <a:ln>
                  <a:noFill/>
                </a:ln>
                <a:effectLst/>
                <a:latin typeface="Calibri" pitchFamily="34" charset="0"/>
                <a:ea typeface="Calibri" pitchFamily="34" charset="0"/>
                <a:cs typeface="Traditional Arabic" pitchFamily="2" charset="-78"/>
              </a:rPr>
              <a:t>.</a:t>
            </a:r>
            <a:r>
              <a:rPr kumimoji="0" lang="ar-SA" sz="4400" i="0" u="none" strike="noStrike" cap="none" normalizeH="0" baseline="0" dirty="0" smtClean="0">
                <a:ln>
                  <a:noFill/>
                </a:ln>
                <a:effectLst/>
                <a:latin typeface="Calibri" pitchFamily="34" charset="0"/>
                <a:ea typeface="Calibri" pitchFamily="34" charset="0"/>
                <a:cs typeface="Traditional Arabic" pitchFamily="2" charset="-78"/>
              </a:rPr>
              <a:t>(3)  </a:t>
            </a:r>
            <a:r>
              <a:rPr kumimoji="0" lang="ar-SA" sz="4400" i="0" u="none" strike="noStrike" cap="none" normalizeH="0" baseline="0" dirty="0" smtClean="0">
                <a:ln>
                  <a:noFill/>
                </a:ln>
                <a:effectLst/>
                <a:latin typeface="Calibri" pitchFamily="34" charset="0"/>
                <a:ea typeface="Calibri" pitchFamily="34" charset="0"/>
                <a:cs typeface="Traditional Arabic" pitchFamily="2" charset="-78"/>
              </a:rPr>
              <a:t>قابلة للاشتعال</a:t>
            </a:r>
            <a:r>
              <a:rPr kumimoji="0" lang="ar-SA" sz="440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 </a:t>
            </a:r>
            <a:endParaRPr kumimoji="0" lang="ar-SA" sz="4400" i="0" u="none" strike="noStrike" cap="none" normalizeH="0" baseline="0" dirty="0" smtClean="0">
              <a:ln>
                <a:noFill/>
              </a:ln>
              <a:solidFill>
                <a:schemeClr val="tx1"/>
              </a:solidFill>
              <a:effectLst/>
              <a:latin typeface="Arial" pitchFamily="34" charset="0"/>
              <a:cs typeface="Traditional Arabic" pitchFamily="2" charset="-78"/>
            </a:endParaRPr>
          </a:p>
        </p:txBody>
      </p:sp>
      <p:cxnSp>
        <p:nvCxnSpPr>
          <p:cNvPr id="7" name="رابط مستقيم 6"/>
          <p:cNvCxnSpPr/>
          <p:nvPr/>
        </p:nvCxnSpPr>
        <p:spPr>
          <a:xfrm>
            <a:off x="5486400" y="4572000"/>
            <a:ext cx="3200400" cy="0"/>
          </a:xfrm>
          <a:prstGeom prst="line">
            <a:avLst/>
          </a:prstGeom>
          <a:ln>
            <a:noFill/>
          </a:ln>
        </p:spPr>
        <p:style>
          <a:lnRef idx="3">
            <a:schemeClr val="accent3"/>
          </a:lnRef>
          <a:fillRef idx="0">
            <a:schemeClr val="accent3"/>
          </a:fillRef>
          <a:effectRef idx="2">
            <a:schemeClr val="accent3"/>
          </a:effectRef>
          <a:fontRef idx="minor">
            <a:schemeClr val="tx1"/>
          </a:fontRef>
        </p:style>
      </p:cxnSp>
      <p:sp>
        <p:nvSpPr>
          <p:cNvPr id="12" name="شكل بيضاوي 11"/>
          <p:cNvSpPr/>
          <p:nvPr/>
        </p:nvSpPr>
        <p:spPr>
          <a:xfrm>
            <a:off x="8077200" y="5181600"/>
            <a:ext cx="838200" cy="990600"/>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ar-SA" sz="3000" b="1" dirty="0" smtClean="0">
              <a:solidFill>
                <a:schemeClr val="tx1"/>
              </a:solidFill>
              <a:cs typeface="Traditional Arabic" pitchFamily="2" charset="-78"/>
            </a:endParaRPr>
          </a:p>
        </p:txBody>
      </p:sp>
      <p:sp>
        <p:nvSpPr>
          <p:cNvPr id="8" name="חץ למעלה 7">
            <a:hlinkClick r:id="rId3" action="ppaction://hlinksldjump"/>
          </p:cNvPr>
          <p:cNvSpPr/>
          <p:nvPr/>
        </p:nvSpPr>
        <p:spPr>
          <a:xfrm>
            <a:off x="0" y="5562600"/>
            <a:ext cx="762000" cy="11430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bmp"/>
          <p:cNvPicPr>
            <a:picLocks noChangeAspect="1"/>
          </p:cNvPicPr>
          <p:nvPr/>
        </p:nvPicPr>
        <p:blipFill>
          <a:blip r:embed="rId3" cstate="print"/>
          <a:stretch>
            <a:fillRect/>
          </a:stretch>
        </p:blipFill>
        <p:spPr>
          <a:xfrm>
            <a:off x="-1447800" y="0"/>
            <a:ext cx="8686800" cy="6904419"/>
          </a:xfrm>
          <a:prstGeom prst="rect">
            <a:avLst/>
          </a:prstGeom>
        </p:spPr>
      </p:pic>
      <p:sp>
        <p:nvSpPr>
          <p:cNvPr id="9" name="מלבן 8"/>
          <p:cNvSpPr/>
          <p:nvPr/>
        </p:nvSpPr>
        <p:spPr>
          <a:xfrm>
            <a:off x="7162800" y="0"/>
            <a:ext cx="19812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chemeClr val="tx1"/>
              </a:solidFill>
              <a:cs typeface="Traditional Arabic" pitchFamily="2" charset="-78"/>
            </a:endParaRPr>
          </a:p>
        </p:txBody>
      </p:sp>
      <p:sp>
        <p:nvSpPr>
          <p:cNvPr id="5" name="Title 1"/>
          <p:cNvSpPr txBox="1">
            <a:spLocks/>
          </p:cNvSpPr>
          <p:nvPr/>
        </p:nvSpPr>
        <p:spPr>
          <a:xfrm rot="1527785">
            <a:off x="927775" y="2051453"/>
            <a:ext cx="6709481" cy="1578151"/>
          </a:xfrm>
          <a:prstGeom prst="rect">
            <a:avLst/>
          </a:prstGeom>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8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حظ أوفر </a:t>
            </a:r>
            <a:endParaRPr kumimoji="0" lang="en-US" sz="8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6" name="TextBox 5"/>
          <p:cNvSpPr txBox="1"/>
          <p:nvPr/>
        </p:nvSpPr>
        <p:spPr>
          <a:xfrm>
            <a:off x="2895600" y="5257800"/>
            <a:ext cx="2667000" cy="1323439"/>
          </a:xfrm>
          <a:prstGeom prst="rect">
            <a:avLst/>
          </a:prstGeom>
          <a:noFill/>
        </p:spPr>
        <p:txBody>
          <a:bodyPr wrap="square" rtlCol="0">
            <a:spAutoFit/>
          </a:bodyPr>
          <a:lstStyle/>
          <a:p>
            <a:pPr algn="r"/>
            <a:r>
              <a:rPr lang="ar-SA" sz="4000" b="1" i="1" dirty="0" smtClean="0">
                <a:ln w="18415" cmpd="sng">
                  <a:solidFill>
                    <a:srgbClr val="FFFFFF"/>
                  </a:solidFill>
                  <a:prstDash val="solid"/>
                </a:ln>
                <a:effectLst>
                  <a:outerShdw blurRad="63500" dir="3600000" algn="tl" rotWithShape="0">
                    <a:srgbClr val="000000">
                      <a:alpha val="70000"/>
                    </a:srgbClr>
                  </a:outerShdw>
                </a:effectLst>
              </a:rPr>
              <a:t>سؤال</a:t>
            </a:r>
          </a:p>
          <a:p>
            <a:pPr algn="r"/>
            <a:r>
              <a:rPr lang="ar-SA" sz="4000" b="1" i="1" dirty="0" smtClean="0">
                <a:ln w="18415" cmpd="sng">
                  <a:solidFill>
                    <a:srgbClr val="FFFFFF"/>
                  </a:solidFill>
                  <a:prstDash val="solid"/>
                </a:ln>
                <a:effectLst>
                  <a:outerShdw blurRad="63500" dir="3600000" algn="tl" rotWithShape="0">
                    <a:srgbClr val="000000">
                      <a:alpha val="70000"/>
                    </a:srgbClr>
                  </a:outerShdw>
                </a:effectLst>
              </a:rPr>
              <a:t> رقم </a:t>
            </a:r>
            <a:r>
              <a:rPr lang="ar-SA" sz="4000" b="1" i="1" dirty="0" smtClean="0">
                <a:ln w="18415" cmpd="sng">
                  <a:solidFill>
                    <a:srgbClr val="FFFFFF"/>
                  </a:solidFill>
                  <a:prstDash val="solid"/>
                </a:ln>
                <a:effectLst>
                  <a:outerShdw blurRad="63500" dir="3600000" algn="tl" rotWithShape="0">
                    <a:srgbClr val="000000">
                      <a:alpha val="70000"/>
                    </a:srgbClr>
                  </a:outerShdw>
                </a:effectLst>
              </a:rPr>
              <a:t>10</a:t>
            </a:r>
            <a:endParaRPr lang="en-US" sz="4000" b="1" i="1" dirty="0">
              <a:ln w="18415" cmpd="sng">
                <a:solidFill>
                  <a:srgbClr val="FFFFFF"/>
                </a:solidFill>
                <a:prstDash val="solid"/>
              </a:ln>
              <a:effectLst>
                <a:outerShdw blurRad="63500" dir="3600000" algn="tl" rotWithShape="0">
                  <a:srgbClr val="000000">
                    <a:alpha val="70000"/>
                  </a:srgbClr>
                </a:outerShdw>
              </a:effectLst>
            </a:endParaRPr>
          </a:p>
        </p:txBody>
      </p:sp>
      <p:pic>
        <p:nvPicPr>
          <p:cNvPr id="7" name="תמונה 6" descr="imagesCARUSKW2.jpg"/>
          <p:cNvPicPr>
            <a:picLocks noChangeAspect="1"/>
          </p:cNvPicPr>
          <p:nvPr/>
        </p:nvPicPr>
        <p:blipFill>
          <a:blip r:embed="rId4" cstate="print"/>
          <a:srcRect r="59918"/>
          <a:stretch>
            <a:fillRect/>
          </a:stretch>
        </p:blipFill>
        <p:spPr>
          <a:xfrm rot="1108430">
            <a:off x="6647681" y="-26917"/>
            <a:ext cx="2286000" cy="3271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MS900065437[1].mid">
            <a:hlinkClick r:id="" action="ppaction://media"/>
          </p:cNvPr>
          <p:cNvPicPr>
            <a:picLocks noRot="1" noChangeAspect="1"/>
          </p:cNvPicPr>
          <p:nvPr>
            <a:audioFile r:link="rId1"/>
          </p:nvPr>
        </p:nvPicPr>
        <p:blipFill>
          <a:blip r:embed="rId5" cstate="print"/>
          <a:stretch>
            <a:fillRect/>
          </a:stretch>
        </p:blipFill>
        <p:spPr>
          <a:xfrm>
            <a:off x="8839200" y="6477000"/>
            <a:ext cx="304800" cy="304800"/>
          </a:xfrm>
          <a:prstGeom prst="rect">
            <a:avLst/>
          </a:prstGeom>
        </p:spPr>
      </p:pic>
      <p:sp>
        <p:nvSpPr>
          <p:cNvPr id="10" name="חץ למעלה 9">
            <a:hlinkClick r:id="rId6" action="ppaction://hlinksldjump"/>
          </p:cNvPr>
          <p:cNvSpPr/>
          <p:nvPr/>
        </p:nvSpPr>
        <p:spPr>
          <a:xfrm>
            <a:off x="7391400" y="5867400"/>
            <a:ext cx="609600" cy="9906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9" fill="hold"/>
                                        <p:tgtEl>
                                          <p:spTgt spid="8"/>
                                        </p:tgtEl>
                                      </p:cBhvr>
                                    </p:cmd>
                                  </p:childTnLst>
                                </p:cTn>
                              </p:par>
                              <p:par>
                                <p:cTn id="7" presetID="6" presetClass="emph" presetSubtype="0" fill="hold" grpId="0" nodeType="withEffect">
                                  <p:stCondLst>
                                    <p:cond delay="0"/>
                                  </p:stCondLst>
                                  <p:childTnLst>
                                    <p:animScale>
                                      <p:cBhvr>
                                        <p:cTn id="8" dur="2000" fill="hold"/>
                                        <p:tgtEl>
                                          <p:spTgt spid="6"/>
                                        </p:tgtEl>
                                      </p:cBhvr>
                                      <p:by x="150000" y="150000"/>
                                    </p:animScale>
                                  </p:childTnLst>
                                </p:cTn>
                              </p:par>
                              <p:par>
                                <p:cTn id="9" presetID="2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v30v-34eb9f8754.gif"/>
          <p:cNvPicPr>
            <a:picLocks noChangeAspect="1" noChangeArrowheads="1"/>
          </p:cNvPicPr>
          <p:nvPr/>
        </p:nvPicPr>
        <p:blipFill>
          <a:blip r:embed="rId2" cstate="print"/>
          <a:srcRect/>
          <a:stretch>
            <a:fillRect/>
          </a:stretch>
        </p:blipFill>
        <p:spPr bwMode="auto">
          <a:xfrm>
            <a:off x="-43962" y="32657"/>
            <a:ext cx="9187962" cy="6825343"/>
          </a:xfrm>
          <a:prstGeom prst="rect">
            <a:avLst/>
          </a:prstGeom>
          <a:noFill/>
        </p:spPr>
      </p:pic>
      <p:sp>
        <p:nvSpPr>
          <p:cNvPr id="2" name="عنوان 1"/>
          <p:cNvSpPr>
            <a:spLocks noGrp="1"/>
          </p:cNvSpPr>
          <p:nvPr>
            <p:ph type="title"/>
          </p:nvPr>
        </p:nvSpPr>
        <p:spPr>
          <a:xfrm>
            <a:off x="5638800" y="228600"/>
            <a:ext cx="3154680" cy="1143000"/>
          </a:xfrm>
          <a:ln>
            <a:solidFill>
              <a:srgbClr val="FF66CC"/>
            </a:solidFill>
          </a:ln>
        </p:spPr>
        <p:style>
          <a:lnRef idx="2">
            <a:schemeClr val="accent3"/>
          </a:lnRef>
          <a:fillRef idx="1">
            <a:schemeClr val="lt1"/>
          </a:fillRef>
          <a:effectRef idx="0">
            <a:schemeClr val="accent3"/>
          </a:effectRef>
          <a:fontRef idx="minor">
            <a:schemeClr val="dk1"/>
          </a:fontRef>
        </p:style>
        <p:txBody>
          <a:bodyPr>
            <a:normAutofit/>
          </a:bodyPr>
          <a:lstStyle/>
          <a:p>
            <a:pPr algn="r"/>
            <a:r>
              <a:rPr lang="ar-SA" sz="5400" b="1" i="1" u="sng" dirty="0" smtClean="0">
                <a:solidFill>
                  <a:srgbClr val="CC0066"/>
                </a:solidFill>
                <a:cs typeface="Traditional Arabic" pitchFamily="2" charset="-78"/>
              </a:rPr>
              <a:t>سؤال رقم </a:t>
            </a:r>
            <a:r>
              <a:rPr lang="ar-SA" sz="5400" b="1" i="1" u="sng" dirty="0" smtClean="0">
                <a:solidFill>
                  <a:srgbClr val="CC0066"/>
                </a:solidFill>
                <a:cs typeface="Traditional Arabic" pitchFamily="2" charset="-78"/>
              </a:rPr>
              <a:t>11</a:t>
            </a:r>
            <a:endParaRPr lang="ar-SA" sz="5400" b="1" i="1" u="sng" dirty="0">
              <a:solidFill>
                <a:srgbClr val="CC0066"/>
              </a:solidFill>
              <a:cs typeface="Traditional Arabic" pitchFamily="2" charset="-78"/>
            </a:endParaRPr>
          </a:p>
        </p:txBody>
      </p:sp>
      <p:sp>
        <p:nvSpPr>
          <p:cNvPr id="33795" name="Rectangle 3"/>
          <p:cNvSpPr>
            <a:spLocks noChangeArrowheads="1"/>
          </p:cNvSpPr>
          <p:nvPr/>
        </p:nvSpPr>
        <p:spPr bwMode="auto">
          <a:xfrm>
            <a:off x="685800" y="1983468"/>
            <a:ext cx="80772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36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أكمل الناقص</a:t>
            </a:r>
            <a:r>
              <a:rPr kumimoji="0" lang="ar-SA" sz="36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a:t>
            </a:r>
            <a:endParaRPr lang="ar-SA" sz="4400" dirty="0" smtClean="0">
              <a:latin typeface="Calibri" pitchFamily="34" charset="0"/>
              <a:ea typeface="Calibri" pitchFamily="34" charset="0"/>
              <a:cs typeface="Traditional Arabic" pitchFamily="2" charset="-78"/>
            </a:endParaRPr>
          </a:p>
          <a:p>
            <a:pPr lvl="0" algn="r" rtl="1">
              <a:lnSpc>
                <a:spcPct val="150000"/>
              </a:lnSpc>
            </a:pPr>
            <a:r>
              <a:rPr lang="ar-SA" sz="4400" dirty="0" smtClean="0"/>
              <a:t>مواد </a:t>
            </a:r>
            <a:r>
              <a:rPr lang="ar-SA" sz="4400" dirty="0"/>
              <a:t>الوقود هي </a:t>
            </a:r>
            <a:r>
              <a:rPr lang="ar-SA" sz="4400" dirty="0" smtClean="0"/>
              <a:t>مواد__________، </a:t>
            </a:r>
            <a:r>
              <a:rPr lang="ar-SA" sz="4400" dirty="0"/>
              <a:t>عند احتراقها تطلق </a:t>
            </a:r>
            <a:r>
              <a:rPr lang="ar-SA" sz="4400" b="1" u="sng" dirty="0" smtClean="0"/>
              <a:t>____</a:t>
            </a:r>
            <a:r>
              <a:rPr lang="ar-SA" sz="4400" dirty="0" smtClean="0"/>
              <a:t>وأحياناً_____.</a:t>
            </a:r>
            <a:endParaRPr lang="en-US" sz="4400" dirty="0"/>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p:txBody>
      </p:sp>
      <p:sp>
        <p:nvSpPr>
          <p:cNvPr id="7" name="مربع نص 6"/>
          <p:cNvSpPr txBox="1"/>
          <p:nvPr/>
        </p:nvSpPr>
        <p:spPr>
          <a:xfrm>
            <a:off x="2116347" y="3276600"/>
            <a:ext cx="2590800" cy="769441"/>
          </a:xfrm>
          <a:prstGeom prst="rect">
            <a:avLst/>
          </a:prstGeom>
          <a:noFill/>
        </p:spPr>
        <p:txBody>
          <a:bodyPr wrap="square" rtlCol="1">
            <a:spAutoFit/>
          </a:bodyPr>
          <a:lstStyle/>
          <a:p>
            <a:pPr algn="ctr"/>
            <a:r>
              <a:rPr lang="ar-SA" sz="4400" b="1" dirty="0" smtClean="0">
                <a:solidFill>
                  <a:srgbClr val="FF0000"/>
                </a:solidFill>
                <a:latin typeface="Calibri" pitchFamily="34" charset="0"/>
                <a:ea typeface="Calibri" pitchFamily="34" charset="0"/>
                <a:cs typeface="Traditional Arabic" pitchFamily="2" charset="-78"/>
              </a:rPr>
              <a:t>قابلة للاحتراق</a:t>
            </a:r>
            <a:endParaRPr lang="ar-SA" sz="4400" b="1" dirty="0">
              <a:solidFill>
                <a:srgbClr val="FF0000"/>
              </a:solidFill>
            </a:endParaRPr>
          </a:p>
        </p:txBody>
      </p:sp>
      <p:sp>
        <p:nvSpPr>
          <p:cNvPr id="8" name="مربع نص 7"/>
          <p:cNvSpPr txBox="1"/>
          <p:nvPr/>
        </p:nvSpPr>
        <p:spPr>
          <a:xfrm>
            <a:off x="4419600" y="4214848"/>
            <a:ext cx="1905000" cy="769441"/>
          </a:xfrm>
          <a:prstGeom prst="rect">
            <a:avLst/>
          </a:prstGeom>
          <a:noFill/>
        </p:spPr>
        <p:txBody>
          <a:bodyPr wrap="square" rtlCol="1">
            <a:spAutoFit/>
          </a:bodyPr>
          <a:lstStyle/>
          <a:p>
            <a:pPr algn="ctr"/>
            <a:r>
              <a:rPr lang="ar-SA" sz="4400" b="1" dirty="0" smtClean="0">
                <a:solidFill>
                  <a:srgbClr val="FF0000"/>
                </a:solidFill>
                <a:latin typeface="Calibri" pitchFamily="34" charset="0"/>
                <a:ea typeface="Calibri" pitchFamily="34" charset="0"/>
                <a:cs typeface="Traditional Arabic" pitchFamily="2" charset="-78"/>
              </a:rPr>
              <a:t>حرارة</a:t>
            </a:r>
            <a:endParaRPr lang="ar-SA" sz="4400" b="1" dirty="0">
              <a:solidFill>
                <a:srgbClr val="FF0000"/>
              </a:solidFill>
            </a:endParaRPr>
          </a:p>
        </p:txBody>
      </p:sp>
      <p:sp>
        <p:nvSpPr>
          <p:cNvPr id="9" name="مربع نص 8"/>
          <p:cNvSpPr txBox="1"/>
          <p:nvPr/>
        </p:nvSpPr>
        <p:spPr>
          <a:xfrm>
            <a:off x="1774166" y="4214848"/>
            <a:ext cx="1905000" cy="769441"/>
          </a:xfrm>
          <a:prstGeom prst="rect">
            <a:avLst/>
          </a:prstGeom>
          <a:noFill/>
        </p:spPr>
        <p:txBody>
          <a:bodyPr wrap="square" rtlCol="1">
            <a:spAutoFit/>
          </a:bodyPr>
          <a:lstStyle/>
          <a:p>
            <a:pPr algn="ctr"/>
            <a:r>
              <a:rPr lang="ar-SA" sz="4400" b="1" dirty="0" smtClean="0">
                <a:solidFill>
                  <a:srgbClr val="FF0000"/>
                </a:solidFill>
                <a:latin typeface="Calibri" pitchFamily="34" charset="0"/>
                <a:ea typeface="Calibri" pitchFamily="34" charset="0"/>
                <a:cs typeface="Traditional Arabic" pitchFamily="2" charset="-78"/>
              </a:rPr>
              <a:t>ضوء</a:t>
            </a:r>
            <a:endParaRPr lang="ar-SA" sz="4400" b="1" dirty="0">
              <a:solidFill>
                <a:srgbClr val="FF0000"/>
              </a:solidFill>
            </a:endParaRPr>
          </a:p>
        </p:txBody>
      </p:sp>
      <p:sp>
        <p:nvSpPr>
          <p:cNvPr id="10" name="חץ למעלה 9">
            <a:hlinkClick r:id="rId3" action="ppaction://hlinksldjump"/>
          </p:cNvPr>
          <p:cNvSpPr/>
          <p:nvPr/>
        </p:nvSpPr>
        <p:spPr>
          <a:xfrm>
            <a:off x="0" y="5791200"/>
            <a:ext cx="685800" cy="10668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486400" y="228600"/>
            <a:ext cx="3429000" cy="1066800"/>
          </a:xfrm>
          <a:prstGeom prst="roundRect">
            <a:avLst/>
          </a:prstGeom>
          <a:solidFill>
            <a:srgbClr val="FFCCFF"/>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400" b="1" i="1" dirty="0" smtClean="0">
                <a:solidFill>
                  <a:prstClr val="black"/>
                </a:solidFill>
              </a:rPr>
              <a:t>سؤال رقم </a:t>
            </a:r>
            <a:r>
              <a:rPr lang="ar-SA" sz="4400" b="1" i="1" dirty="0" smtClean="0">
                <a:solidFill>
                  <a:prstClr val="black"/>
                </a:solidFill>
              </a:rPr>
              <a:t>12:</a:t>
            </a:r>
            <a:endParaRPr lang="ar-SA" sz="4400" b="1" i="1" dirty="0">
              <a:solidFill>
                <a:prstClr val="black"/>
              </a:solidFill>
            </a:endParaRPr>
          </a:p>
        </p:txBody>
      </p:sp>
      <p:sp>
        <p:nvSpPr>
          <p:cNvPr id="3" name="Content Placeholder 2"/>
          <p:cNvSpPr>
            <a:spLocks noGrp="1"/>
          </p:cNvSpPr>
          <p:nvPr>
            <p:ph idx="1"/>
          </p:nvPr>
        </p:nvSpPr>
        <p:spPr>
          <a:xfrm>
            <a:off x="0" y="1600200"/>
            <a:ext cx="8763000" cy="5943600"/>
          </a:xfrm>
        </p:spPr>
        <p:txBody>
          <a:bodyPr>
            <a:normAutofit/>
          </a:bodyPr>
          <a:lstStyle/>
          <a:p>
            <a:pPr marL="82296" lvl="0" indent="0" algn="r" rtl="1">
              <a:buNone/>
            </a:pPr>
            <a:r>
              <a:rPr lang="ar-SA" sz="2800" b="1" dirty="0" smtClean="0"/>
              <a:t>عرف:</a:t>
            </a:r>
          </a:p>
          <a:p>
            <a:pPr marL="82296" lvl="0" indent="0" algn="r" rtl="1">
              <a:buNone/>
            </a:pPr>
            <a:endParaRPr lang="ar-SA" sz="2800" b="1" dirty="0"/>
          </a:p>
          <a:p>
            <a:pPr marL="82296" lvl="0" indent="0" algn="r" rtl="1">
              <a:buNone/>
            </a:pPr>
            <a:r>
              <a:rPr lang="ar-SA" sz="2800" b="1" dirty="0" smtClean="0"/>
              <a:t> </a:t>
            </a:r>
            <a:r>
              <a:rPr lang="ar-SA" sz="2800" b="1" dirty="0"/>
              <a:t>ما هو </a:t>
            </a:r>
            <a:r>
              <a:rPr lang="ar-SA" sz="2800" b="1" dirty="0" smtClean="0"/>
              <a:t>الرماد؟</a:t>
            </a:r>
            <a:endParaRPr lang="en-US" sz="2800" dirty="0" smtClean="0"/>
          </a:p>
          <a:p>
            <a:pPr algn="r">
              <a:buNone/>
            </a:pPr>
            <a:endParaRPr lang="en-US" sz="2800" dirty="0">
              <a:solidFill>
                <a:schemeClr val="tx2"/>
              </a:solidFill>
            </a:endParaRPr>
          </a:p>
        </p:txBody>
      </p:sp>
      <p:sp>
        <p:nvSpPr>
          <p:cNvPr id="6" name="مستطيل مستدير الزوايا 5"/>
          <p:cNvSpPr/>
          <p:nvPr/>
        </p:nvSpPr>
        <p:spPr>
          <a:xfrm>
            <a:off x="1066800" y="3581400"/>
            <a:ext cx="6781800" cy="2209800"/>
          </a:xfrm>
          <a:prstGeom prst="round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dirty="0" smtClean="0">
                <a:solidFill>
                  <a:srgbClr val="CC0066"/>
                </a:solidFill>
                <a:cs typeface="Traditional Arabic" pitchFamily="2" charset="-78"/>
              </a:rPr>
              <a:t>الإجابة:  </a:t>
            </a:r>
          </a:p>
          <a:p>
            <a:pPr algn="r"/>
            <a:r>
              <a:rPr lang="ar-SA" sz="4800" dirty="0">
                <a:solidFill>
                  <a:schemeClr val="tx1"/>
                </a:solidFill>
              </a:rPr>
              <a:t>مادة صلبة رمادية التي تبقى بعد الاحتراق والتي لا تحترق ثانية.</a:t>
            </a:r>
            <a:endParaRPr lang="ar-SA" sz="3600" dirty="0" smtClean="0">
              <a:solidFill>
                <a:schemeClr val="tx1"/>
              </a:solidFill>
              <a:cs typeface="Traditional Arabic" pitchFamily="2" charset="-78"/>
            </a:endParaRPr>
          </a:p>
        </p:txBody>
      </p:sp>
      <p:sp>
        <p:nvSpPr>
          <p:cNvPr id="5" name="חץ למעלה 4">
            <a:hlinkClick r:id="rId3" action="ppaction://hlinksldjump"/>
          </p:cNvPr>
          <p:cNvSpPr/>
          <p:nvPr/>
        </p:nvSpPr>
        <p:spPr>
          <a:xfrm>
            <a:off x="0" y="304800"/>
            <a:ext cx="762000" cy="10668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207265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ntr" presetSubtype="3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صورة 5" descr="صورة1.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4572000" y="533400"/>
            <a:ext cx="4221480" cy="792162"/>
          </a:xfrm>
        </p:spPr>
        <p:txBody>
          <a:bodyPr>
            <a:noAutofit/>
          </a:bodyPr>
          <a:lstStyle/>
          <a:p>
            <a:pPr algn="r"/>
            <a:r>
              <a:rPr lang="ar-SA" sz="5400" b="1" i="1" u="sng" dirty="0" smtClean="0">
                <a:solidFill>
                  <a:srgbClr val="CC0066"/>
                </a:solidFill>
              </a:rPr>
              <a:t>سؤال رقم </a:t>
            </a:r>
            <a:r>
              <a:rPr lang="ar-SA" sz="5400" b="1" i="1" u="sng" dirty="0" smtClean="0">
                <a:solidFill>
                  <a:srgbClr val="CC0066"/>
                </a:solidFill>
              </a:rPr>
              <a:t>13</a:t>
            </a:r>
            <a:r>
              <a:rPr lang="ar-SA" sz="5400" b="1" i="1" u="sng" dirty="0" smtClean="0">
                <a:solidFill>
                  <a:srgbClr val="CC0066"/>
                </a:solidFill>
              </a:rPr>
              <a:t/>
            </a:r>
            <a:br>
              <a:rPr lang="ar-SA" sz="5400" b="1" i="1" u="sng" dirty="0" smtClean="0">
                <a:solidFill>
                  <a:srgbClr val="CC0066"/>
                </a:solidFill>
              </a:rPr>
            </a:br>
            <a:endParaRPr lang="en-US" sz="5400" b="1" i="1" u="sng" dirty="0">
              <a:solidFill>
                <a:srgbClr val="CC0066"/>
              </a:solidFill>
            </a:endParaRPr>
          </a:p>
        </p:txBody>
      </p:sp>
      <p:sp>
        <p:nvSpPr>
          <p:cNvPr id="4" name="عنصر نائب للمحتوى 3"/>
          <p:cNvSpPr>
            <a:spLocks noGrp="1"/>
          </p:cNvSpPr>
          <p:nvPr>
            <p:ph idx="1"/>
          </p:nvPr>
        </p:nvSpPr>
        <p:spPr>
          <a:xfrm>
            <a:off x="685800" y="1600200"/>
            <a:ext cx="7924800" cy="4419600"/>
          </a:xfrm>
        </p:spPr>
        <p:txBody>
          <a:bodyPr/>
          <a:lstStyle/>
          <a:p>
            <a:pPr marL="82296" lvl="0" indent="0" algn="r" rtl="1">
              <a:buNone/>
            </a:pPr>
            <a:r>
              <a:rPr lang="ar-SA" sz="4400" dirty="0"/>
              <a:t>ماذا يحدث عندما تنتهي المادة القابلة </a:t>
            </a:r>
            <a:r>
              <a:rPr lang="ar-SA" sz="4400" dirty="0" err="1"/>
              <a:t>للإحتراق</a:t>
            </a:r>
            <a:r>
              <a:rPr lang="ar-SA" sz="4400" dirty="0" smtClean="0"/>
              <a:t>؟</a:t>
            </a:r>
            <a:endParaRPr lang="en-US" sz="4400" dirty="0"/>
          </a:p>
        </p:txBody>
      </p:sp>
      <p:sp>
        <p:nvSpPr>
          <p:cNvPr id="7" name="مربع نص 6"/>
          <p:cNvSpPr txBox="1"/>
          <p:nvPr/>
        </p:nvSpPr>
        <p:spPr>
          <a:xfrm>
            <a:off x="304800" y="2705725"/>
            <a:ext cx="4953000" cy="1446550"/>
          </a:xfrm>
          <a:prstGeom prst="rect">
            <a:avLst/>
          </a:prstGeom>
          <a:noFill/>
        </p:spPr>
        <p:txBody>
          <a:bodyPr wrap="square" rtlCol="1">
            <a:spAutoFit/>
          </a:bodyPr>
          <a:lstStyle/>
          <a:p>
            <a:pPr marL="82296" indent="0" algn="r" rtl="1">
              <a:buNone/>
            </a:pPr>
            <a:r>
              <a:rPr lang="ar-SA" sz="4400" dirty="0" smtClean="0">
                <a:solidFill>
                  <a:srgbClr val="FF0000"/>
                </a:solidFill>
              </a:rPr>
              <a:t>الاجابة :</a:t>
            </a:r>
          </a:p>
          <a:p>
            <a:pPr marL="82296" indent="0" algn="r" rtl="1">
              <a:buNone/>
            </a:pPr>
            <a:r>
              <a:rPr lang="ar-SA" sz="4400" dirty="0" smtClean="0">
                <a:solidFill>
                  <a:srgbClr val="FF0000"/>
                </a:solidFill>
              </a:rPr>
              <a:t>تتوقف </a:t>
            </a:r>
            <a:r>
              <a:rPr lang="ar-SA" sz="4400" dirty="0">
                <a:solidFill>
                  <a:srgbClr val="FF0000"/>
                </a:solidFill>
              </a:rPr>
              <a:t>عملية </a:t>
            </a:r>
            <a:r>
              <a:rPr lang="ar-SA" sz="4400" dirty="0" err="1">
                <a:solidFill>
                  <a:srgbClr val="FF0000"/>
                </a:solidFill>
              </a:rPr>
              <a:t>الإحتراق</a:t>
            </a:r>
            <a:r>
              <a:rPr lang="ar-SA" sz="4400" dirty="0">
                <a:solidFill>
                  <a:srgbClr val="FF0000"/>
                </a:solidFill>
              </a:rPr>
              <a:t>.</a:t>
            </a:r>
            <a:r>
              <a:rPr lang="ar-SA" sz="4400" dirty="0">
                <a:solidFill>
                  <a:srgbClr val="FF0000"/>
                </a:solidFill>
                <a:cs typeface="Traditional Arabic" pitchFamily="2" charset="-78"/>
              </a:rPr>
              <a:t> </a:t>
            </a:r>
            <a:endParaRPr lang="en-US" sz="4400" dirty="0">
              <a:solidFill>
                <a:srgbClr val="FF0000"/>
              </a:solidFill>
              <a:cs typeface="Traditional Arabic" pitchFamily="2" charset="-78"/>
            </a:endParaRPr>
          </a:p>
        </p:txBody>
      </p:sp>
      <p:sp>
        <p:nvSpPr>
          <p:cNvPr id="8" name="חץ למעלה 7">
            <a:hlinkClick r:id="rId4" action="ppaction://hlinksldjump"/>
          </p:cNvPr>
          <p:cNvSpPr/>
          <p:nvPr/>
        </p:nvSpPr>
        <p:spPr>
          <a:xfrm>
            <a:off x="0" y="5562600"/>
            <a:ext cx="838200" cy="12954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صورة 4" descr="صورة2.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5257800" y="152400"/>
            <a:ext cx="3688080" cy="1143000"/>
          </a:xfrm>
        </p:spPr>
        <p:txBody>
          <a:bodyPr/>
          <a:lstStyle/>
          <a:p>
            <a:pPr algn="r"/>
            <a:r>
              <a:rPr lang="ar-SA" b="1" i="1" u="sng" dirty="0" smtClean="0">
                <a:solidFill>
                  <a:srgbClr val="CC0066"/>
                </a:solidFill>
                <a:effectLst>
                  <a:outerShdw blurRad="38100" dist="38100" dir="2700000" algn="tl">
                    <a:srgbClr val="000000">
                      <a:alpha val="43137"/>
                    </a:srgbClr>
                  </a:outerShdw>
                </a:effectLst>
              </a:rPr>
              <a:t>سؤال رقم </a:t>
            </a:r>
            <a:r>
              <a:rPr lang="ar-SA" b="1" i="1" u="sng" dirty="0" smtClean="0">
                <a:solidFill>
                  <a:srgbClr val="CC0066"/>
                </a:solidFill>
                <a:effectLst>
                  <a:outerShdw blurRad="38100" dist="38100" dir="2700000" algn="tl">
                    <a:srgbClr val="000000">
                      <a:alpha val="43137"/>
                    </a:srgbClr>
                  </a:outerShdw>
                </a:effectLst>
              </a:rPr>
              <a:t>14</a:t>
            </a:r>
            <a:endParaRPr lang="en-US" b="1" i="1" u="sng" dirty="0">
              <a:solidFill>
                <a:srgbClr val="CC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71600"/>
            <a:ext cx="8933688" cy="4800600"/>
          </a:xfrm>
        </p:spPr>
        <p:txBody>
          <a:bodyPr/>
          <a:lstStyle/>
          <a:p>
            <a:pPr marL="82296" lvl="0" indent="0" rtl="1">
              <a:lnSpc>
                <a:spcPct val="150000"/>
              </a:lnSpc>
              <a:buNone/>
            </a:pPr>
            <a:r>
              <a:rPr lang="ar-SA" sz="4000" dirty="0"/>
              <a:t>ماذا يجب أن نعمل لكي تشتعل المادة القابلة </a:t>
            </a:r>
            <a:r>
              <a:rPr lang="ar-SA" sz="4000" dirty="0" err="1"/>
              <a:t>للإحتراق</a:t>
            </a:r>
            <a:r>
              <a:rPr lang="ar-SA" sz="4000" dirty="0"/>
              <a:t>؟</a:t>
            </a:r>
            <a:endParaRPr lang="en-US" sz="4000" dirty="0"/>
          </a:p>
          <a:p>
            <a:pPr algn="r">
              <a:buNone/>
            </a:pPr>
            <a:endParaRPr lang="en-US" dirty="0"/>
          </a:p>
        </p:txBody>
      </p:sp>
      <p:sp>
        <p:nvSpPr>
          <p:cNvPr id="6" name="مربع نص 5"/>
          <p:cNvSpPr txBox="1"/>
          <p:nvPr/>
        </p:nvSpPr>
        <p:spPr>
          <a:xfrm>
            <a:off x="391783" y="2459504"/>
            <a:ext cx="4180217" cy="2554545"/>
          </a:xfrm>
          <a:prstGeom prst="rect">
            <a:avLst/>
          </a:prstGeom>
          <a:noFill/>
        </p:spPr>
        <p:txBody>
          <a:bodyPr wrap="square" rtlCol="1">
            <a:spAutoFit/>
          </a:bodyPr>
          <a:lstStyle/>
          <a:p>
            <a:pPr algn="r"/>
            <a:r>
              <a:rPr lang="ar-SA" sz="4000" b="1" dirty="0" smtClean="0">
                <a:solidFill>
                  <a:srgbClr val="FF0000"/>
                </a:solidFill>
              </a:rPr>
              <a:t>الإجابة:</a:t>
            </a:r>
          </a:p>
          <a:p>
            <a:pPr algn="r"/>
            <a:r>
              <a:rPr lang="ar-SA" sz="4000" dirty="0" smtClean="0">
                <a:solidFill>
                  <a:srgbClr val="FF0000"/>
                </a:solidFill>
              </a:rPr>
              <a:t>يجب </a:t>
            </a:r>
            <a:r>
              <a:rPr lang="ar-SA" sz="4000" dirty="0">
                <a:solidFill>
                  <a:srgbClr val="FF0000"/>
                </a:solidFill>
              </a:rPr>
              <a:t>علينا تسخين المادة القابلة </a:t>
            </a:r>
            <a:r>
              <a:rPr lang="ar-SA" sz="4000" dirty="0" err="1">
                <a:solidFill>
                  <a:srgbClr val="FF0000"/>
                </a:solidFill>
              </a:rPr>
              <a:t>للإحتراق</a:t>
            </a:r>
            <a:r>
              <a:rPr lang="ar-SA" sz="4000" dirty="0">
                <a:solidFill>
                  <a:srgbClr val="FF0000"/>
                </a:solidFill>
              </a:rPr>
              <a:t>.</a:t>
            </a:r>
          </a:p>
          <a:p>
            <a:pPr algn="r"/>
            <a:endParaRPr lang="ar-SA" sz="4000" b="1" dirty="0">
              <a:cs typeface="Traditional Arabic" pitchFamily="2" charset="-78"/>
            </a:endParaRPr>
          </a:p>
        </p:txBody>
      </p:sp>
      <p:sp>
        <p:nvSpPr>
          <p:cNvPr id="9" name="חץ למעלה 8">
            <a:hlinkClick r:id="rId4" action="ppaction://hlinksldjump"/>
          </p:cNvPr>
          <p:cNvSpPr/>
          <p:nvPr/>
        </p:nvSpPr>
        <p:spPr>
          <a:xfrm>
            <a:off x="0" y="5562600"/>
            <a:ext cx="838200" cy="12954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2" name="Heart 11"/>
          <p:cNvSpPr/>
          <p:nvPr/>
        </p:nvSpPr>
        <p:spPr>
          <a:xfrm>
            <a:off x="7239000" y="1524000"/>
            <a:ext cx="1600200" cy="12954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3" name="Heart 12"/>
          <p:cNvSpPr/>
          <p:nvPr/>
        </p:nvSpPr>
        <p:spPr>
          <a:xfrm>
            <a:off x="4953000" y="1524000"/>
            <a:ext cx="1600200" cy="12954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4" name="Heart 13"/>
          <p:cNvSpPr/>
          <p:nvPr/>
        </p:nvSpPr>
        <p:spPr>
          <a:xfrm>
            <a:off x="2438400" y="1524000"/>
            <a:ext cx="1676400" cy="13716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5" name="Heart 14"/>
          <p:cNvSpPr/>
          <p:nvPr/>
        </p:nvSpPr>
        <p:spPr>
          <a:xfrm>
            <a:off x="7315200" y="3276600"/>
            <a:ext cx="1447800" cy="13716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6" name="Heart 15"/>
          <p:cNvSpPr/>
          <p:nvPr/>
        </p:nvSpPr>
        <p:spPr>
          <a:xfrm>
            <a:off x="4800600" y="3200400"/>
            <a:ext cx="1600200" cy="14478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7" name="Heart 16"/>
          <p:cNvSpPr/>
          <p:nvPr/>
        </p:nvSpPr>
        <p:spPr>
          <a:xfrm>
            <a:off x="2362200" y="3200400"/>
            <a:ext cx="1600200" cy="13716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8" name="Heart 17"/>
          <p:cNvSpPr/>
          <p:nvPr/>
        </p:nvSpPr>
        <p:spPr>
          <a:xfrm>
            <a:off x="2362200" y="4876800"/>
            <a:ext cx="1676400" cy="14478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9" name="Heart 18"/>
          <p:cNvSpPr/>
          <p:nvPr/>
        </p:nvSpPr>
        <p:spPr>
          <a:xfrm>
            <a:off x="4876800" y="4876800"/>
            <a:ext cx="1600200" cy="14478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20" name="Heart 19"/>
          <p:cNvSpPr/>
          <p:nvPr/>
        </p:nvSpPr>
        <p:spPr>
          <a:xfrm>
            <a:off x="7391400" y="4953000"/>
            <a:ext cx="1447800" cy="1295400"/>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قلب 10"/>
          <p:cNvSpPr/>
          <p:nvPr/>
        </p:nvSpPr>
        <p:spPr>
          <a:xfrm>
            <a:off x="3200400" y="533400"/>
            <a:ext cx="4648200" cy="5791200"/>
          </a:xfrm>
          <a:prstGeom prst="hear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5400" b="1" dirty="0" smtClean="0">
              <a:solidFill>
                <a:srgbClr val="CC0066"/>
              </a:solidFill>
              <a:cs typeface="Traditional Arabic" pitchFamily="2" charset="-78"/>
            </a:endParaRPr>
          </a:p>
          <a:p>
            <a:pPr algn="ctr"/>
            <a:r>
              <a:rPr lang="ar-SA" sz="5400" b="1" dirty="0" smtClean="0">
                <a:solidFill>
                  <a:srgbClr val="CC0066"/>
                </a:solidFill>
                <a:cs typeface="Traditional Arabic" pitchFamily="2" charset="-78"/>
              </a:rPr>
              <a:t>مبروك لقد</a:t>
            </a:r>
          </a:p>
          <a:p>
            <a:pPr algn="ctr"/>
            <a:r>
              <a:rPr lang="ar-SA" sz="5400" b="1" dirty="0" smtClean="0">
                <a:solidFill>
                  <a:srgbClr val="CC0066"/>
                </a:solidFill>
                <a:cs typeface="Traditional Arabic" pitchFamily="2" charset="-78"/>
              </a:rPr>
              <a:t> ربحت </a:t>
            </a:r>
          </a:p>
          <a:p>
            <a:pPr algn="ctr"/>
            <a:r>
              <a:rPr lang="ar-SA" sz="5400" b="1" dirty="0" smtClean="0">
                <a:solidFill>
                  <a:srgbClr val="CC0066"/>
                </a:solidFill>
                <a:cs typeface="Traditional Arabic" pitchFamily="2" charset="-78"/>
              </a:rPr>
              <a:t>جندي حرس حدود </a:t>
            </a:r>
          </a:p>
        </p:txBody>
      </p:sp>
      <p:sp>
        <p:nvSpPr>
          <p:cNvPr id="21" name="شكل بيضاوي 20"/>
          <p:cNvSpPr/>
          <p:nvPr/>
        </p:nvSpPr>
        <p:spPr>
          <a:xfrm>
            <a:off x="0" y="533400"/>
            <a:ext cx="1828800" cy="5029200"/>
          </a:xfrm>
          <a:prstGeom prst="ellipse">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i="1" dirty="0" smtClean="0">
                <a:solidFill>
                  <a:srgbClr val="CC0066"/>
                </a:solidFill>
                <a:cs typeface="Traditional Arabic" pitchFamily="2" charset="-78"/>
              </a:rPr>
              <a:t>سؤال رقم </a:t>
            </a:r>
            <a:r>
              <a:rPr lang="ar-SA" sz="5400" b="1" i="1" dirty="0" smtClean="0">
                <a:solidFill>
                  <a:srgbClr val="CC0066"/>
                </a:solidFill>
                <a:cs typeface="Traditional Arabic" pitchFamily="2" charset="-78"/>
              </a:rPr>
              <a:t>15</a:t>
            </a:r>
            <a:endParaRPr lang="ar-SA" sz="5400" b="1" i="1" dirty="0" smtClean="0">
              <a:solidFill>
                <a:srgbClr val="CC0066"/>
              </a:solidFill>
              <a:cs typeface="Traditional Arabic" pitchFamily="2" charset="-78"/>
            </a:endParaRPr>
          </a:p>
        </p:txBody>
      </p:sp>
      <p:pic>
        <p:nvPicPr>
          <p:cNvPr id="22" name="j0214098.wav">
            <a:hlinkClick r:id="" action="ppaction://media"/>
          </p:cNvPr>
          <p:cNvPicPr>
            <a:picLocks noRot="1" noChangeAspect="1"/>
          </p:cNvPicPr>
          <p:nvPr>
            <a:wavAudioFile r:embed="rId1" name="j0214098.wav"/>
          </p:nvPr>
        </p:nvPicPr>
        <p:blipFill>
          <a:blip r:embed="rId4" cstate="print"/>
          <a:stretch>
            <a:fillRect/>
          </a:stretch>
        </p:blipFill>
        <p:spPr>
          <a:xfrm>
            <a:off x="7620000" y="6553200"/>
            <a:ext cx="304800" cy="304800"/>
          </a:xfrm>
          <a:prstGeom prst="rect">
            <a:avLst/>
          </a:prstGeom>
        </p:spPr>
      </p:pic>
      <p:pic>
        <p:nvPicPr>
          <p:cNvPr id="23" name="תמונה 22" descr="imagesCAC7D31Q.jpg"/>
          <p:cNvPicPr>
            <a:picLocks noChangeAspect="1"/>
          </p:cNvPicPr>
          <p:nvPr/>
        </p:nvPicPr>
        <p:blipFill>
          <a:blip r:embed="rId5" cstate="print"/>
          <a:srcRect t="25532"/>
          <a:stretch>
            <a:fillRect/>
          </a:stretch>
        </p:blipFill>
        <p:spPr>
          <a:xfrm>
            <a:off x="7620000" y="3505200"/>
            <a:ext cx="1524000" cy="3352801"/>
          </a:xfrm>
          <a:prstGeom prst="rect">
            <a:avLst/>
          </a:prstGeom>
        </p:spPr>
      </p:pic>
      <p:sp>
        <p:nvSpPr>
          <p:cNvPr id="24" name="חץ למעלה 23">
            <a:hlinkClick r:id="rId6"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1438126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22"/>
                                        </p:tgtEl>
                                      </p:cBhvr>
                                    </p:cmd>
                                  </p:childTnLst>
                                </p:cTn>
                              </p:par>
                              <p:par>
                                <p:cTn id="7" presetID="8" presetClass="entr" presetSubtype="16"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diamond(in)">
                                      <p:cBhvr>
                                        <p:cTn id="9" dur="2000"/>
                                        <p:tgtEl>
                                          <p:spTgt spid="21"/>
                                        </p:tgtEl>
                                      </p:cBhvr>
                                    </p:animEffect>
                                  </p:childTnLst>
                                </p:cTn>
                              </p:par>
                              <p:par>
                                <p:cTn id="10" presetID="2" presetClass="entr" presetSubtype="1" fill="hold" grpId="0" nodeType="withEffect">
                                  <p:stCondLst>
                                    <p:cond delay="0"/>
                                  </p:stCondLst>
                                  <p:iterate type="lt">
                                    <p:tmPct val="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11"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ytr.jpg"/>
          <p:cNvPicPr>
            <a:picLocks noChangeAspect="1" noChangeArrowheads="1"/>
          </p:cNvPicPr>
          <p:nvPr/>
        </p:nvPicPr>
        <p:blipFill>
          <a:blip r:embed="rId2" cstate="print">
            <a:lum bright="17000"/>
          </a:blip>
          <a:srcRect/>
          <a:stretch>
            <a:fillRect/>
          </a:stretch>
        </p:blipFill>
        <p:spPr bwMode="auto">
          <a:xfrm flipH="1">
            <a:off x="0" y="0"/>
            <a:ext cx="9144000" cy="6849173"/>
          </a:xfrm>
          <a:prstGeom prst="rect">
            <a:avLst/>
          </a:prstGeom>
          <a:noFill/>
        </p:spPr>
      </p:pic>
      <p:sp>
        <p:nvSpPr>
          <p:cNvPr id="4" name="مربع نص 3"/>
          <p:cNvSpPr txBox="1"/>
          <p:nvPr/>
        </p:nvSpPr>
        <p:spPr>
          <a:xfrm>
            <a:off x="3124200" y="228600"/>
            <a:ext cx="4038600" cy="1015663"/>
          </a:xfrm>
          <a:prstGeom prst="rect">
            <a:avLst/>
          </a:prstGeom>
          <a:noFill/>
        </p:spPr>
        <p:txBody>
          <a:bodyPr wrap="square" rtlCol="1">
            <a:spAutoFit/>
          </a:bodyPr>
          <a:lstStyle/>
          <a:p>
            <a:pPr algn="r"/>
            <a:r>
              <a:rPr lang="ar-SA" sz="6000" b="1" i="1" u="sng" dirty="0" smtClean="0">
                <a:solidFill>
                  <a:srgbClr val="CC0066"/>
                </a:solidFill>
                <a:cs typeface="Traditional Arabic" pitchFamily="2" charset="-78"/>
              </a:rPr>
              <a:t>سؤال رقم </a:t>
            </a:r>
            <a:r>
              <a:rPr lang="ar-SA" sz="6000" b="1" i="1" u="sng" dirty="0" smtClean="0">
                <a:solidFill>
                  <a:srgbClr val="CC0066"/>
                </a:solidFill>
                <a:cs typeface="Traditional Arabic" pitchFamily="2" charset="-78"/>
              </a:rPr>
              <a:t>16</a:t>
            </a:r>
            <a:endParaRPr lang="ar-SA" sz="6000" b="1" i="1" u="sng" dirty="0">
              <a:solidFill>
                <a:srgbClr val="CC0066"/>
              </a:solidFill>
              <a:cs typeface="Traditional Arabic" pitchFamily="2" charset="-78"/>
            </a:endParaRPr>
          </a:p>
        </p:txBody>
      </p:sp>
      <p:sp>
        <p:nvSpPr>
          <p:cNvPr id="6" name="مربع نص 5"/>
          <p:cNvSpPr txBox="1"/>
          <p:nvPr/>
        </p:nvSpPr>
        <p:spPr>
          <a:xfrm>
            <a:off x="3429000" y="4343400"/>
            <a:ext cx="5410200" cy="1478418"/>
          </a:xfrm>
          <a:prstGeom prst="rect">
            <a:avLst/>
          </a:prstGeom>
          <a:noFill/>
        </p:spPr>
        <p:txBody>
          <a:bodyPr wrap="square" rtlCol="1">
            <a:spAutoFit/>
          </a:bodyPr>
          <a:lstStyle/>
          <a:p>
            <a:pPr algn="r" rtl="1">
              <a:lnSpc>
                <a:spcPct val="150000"/>
              </a:lnSpc>
            </a:pPr>
            <a:r>
              <a:rPr lang="ar-SA" sz="3200" b="1" dirty="0" smtClean="0">
                <a:latin typeface="Arial" pitchFamily="34" charset="0"/>
                <a:cs typeface="Arial" pitchFamily="34" charset="0"/>
              </a:rPr>
              <a:t>الإجابة:</a:t>
            </a:r>
          </a:p>
          <a:p>
            <a:pPr algn="r" rtl="1">
              <a:lnSpc>
                <a:spcPct val="150000"/>
              </a:lnSpc>
            </a:pPr>
            <a:r>
              <a:rPr lang="ar-SA" sz="3200" b="1" dirty="0" smtClean="0">
                <a:latin typeface="Arial" pitchFamily="34" charset="0"/>
                <a:cs typeface="Arial" pitchFamily="34" charset="0"/>
              </a:rPr>
              <a:t>تتوقف </a:t>
            </a:r>
            <a:r>
              <a:rPr lang="ar-SA" sz="3200" b="1" dirty="0">
                <a:latin typeface="Arial" pitchFamily="34" charset="0"/>
                <a:cs typeface="Arial" pitchFamily="34" charset="0"/>
              </a:rPr>
              <a:t>عملية </a:t>
            </a:r>
            <a:r>
              <a:rPr lang="ar-SA" sz="3200" b="1" dirty="0" err="1">
                <a:latin typeface="Arial" pitchFamily="34" charset="0"/>
                <a:cs typeface="Arial" pitchFamily="34" charset="0"/>
              </a:rPr>
              <a:t>الإحتراق</a:t>
            </a:r>
            <a:r>
              <a:rPr lang="ar-SA" sz="3200" b="1" dirty="0">
                <a:latin typeface="Arial" pitchFamily="34" charset="0"/>
                <a:cs typeface="Arial" pitchFamily="34" charset="0"/>
              </a:rPr>
              <a:t>.</a:t>
            </a:r>
            <a:endParaRPr lang="en-US" sz="3200" b="1" dirty="0">
              <a:latin typeface="Arial" pitchFamily="34" charset="0"/>
              <a:cs typeface="Arial" pitchFamily="34" charset="0"/>
            </a:endParaRPr>
          </a:p>
        </p:txBody>
      </p:sp>
      <p:sp>
        <p:nvSpPr>
          <p:cNvPr id="7" name="חץ למעלה 6">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 name="מלבן 1"/>
          <p:cNvSpPr/>
          <p:nvPr/>
        </p:nvSpPr>
        <p:spPr>
          <a:xfrm>
            <a:off x="2423304" y="1905000"/>
            <a:ext cx="6248400" cy="1824923"/>
          </a:xfrm>
          <a:prstGeom prst="rect">
            <a:avLst/>
          </a:prstGeom>
        </p:spPr>
        <p:txBody>
          <a:bodyPr wrap="square">
            <a:spAutoFit/>
          </a:bodyPr>
          <a:lstStyle/>
          <a:p>
            <a:pPr lvl="0" algn="r" rtl="1">
              <a:lnSpc>
                <a:spcPct val="150000"/>
              </a:lnSpc>
            </a:pPr>
            <a:r>
              <a:rPr lang="ar-SA" sz="4000" b="1" dirty="0">
                <a:solidFill>
                  <a:srgbClr val="CC0066"/>
                </a:solidFill>
                <a:latin typeface="Arial" pitchFamily="34" charset="0"/>
                <a:cs typeface="Arial" pitchFamily="34" charset="0"/>
              </a:rPr>
              <a:t>ماذا يحدث لو نفذ </a:t>
            </a:r>
            <a:r>
              <a:rPr lang="ar-SA" sz="4000" b="1" dirty="0" smtClean="0">
                <a:solidFill>
                  <a:srgbClr val="CC0066"/>
                </a:solidFill>
                <a:latin typeface="Arial" pitchFamily="34" charset="0"/>
                <a:cs typeface="Arial" pitchFamily="34" charset="0"/>
              </a:rPr>
              <a:t>الأُكسجين</a:t>
            </a:r>
          </a:p>
          <a:p>
            <a:pPr lvl="0" algn="r" rtl="1">
              <a:lnSpc>
                <a:spcPct val="150000"/>
              </a:lnSpc>
            </a:pPr>
            <a:r>
              <a:rPr lang="ar-SA" sz="4000" b="1" dirty="0" smtClean="0">
                <a:solidFill>
                  <a:srgbClr val="CC0066"/>
                </a:solidFill>
                <a:latin typeface="Arial" pitchFamily="34" charset="0"/>
                <a:cs typeface="Arial" pitchFamily="34" charset="0"/>
              </a:rPr>
              <a:t> </a:t>
            </a:r>
            <a:r>
              <a:rPr lang="ar-SA" sz="4000" b="1" dirty="0">
                <a:solidFill>
                  <a:srgbClr val="CC0066"/>
                </a:solidFill>
                <a:latin typeface="Arial" pitchFamily="34" charset="0"/>
                <a:cs typeface="Arial" pitchFamily="34" charset="0"/>
              </a:rPr>
              <a:t>الذي في الهواء </a:t>
            </a:r>
            <a:r>
              <a:rPr lang="ar-SA" sz="4000" b="1" dirty="0" smtClean="0">
                <a:solidFill>
                  <a:srgbClr val="CC0066"/>
                </a:solidFill>
                <a:latin typeface="Arial" pitchFamily="34" charset="0"/>
                <a:cs typeface="Arial" pitchFamily="34" charset="0"/>
              </a:rPr>
              <a:t>؟</a:t>
            </a:r>
            <a:endParaRPr lang="en-US" sz="4000" b="1" dirty="0">
              <a:solidFill>
                <a:srgbClr val="CC0066"/>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fgg.jpg"/>
          <p:cNvPicPr>
            <a:picLocks noChangeAspect="1"/>
          </p:cNvPicPr>
          <p:nvPr/>
        </p:nvPicPr>
        <p:blipFill>
          <a:blip r:embed="rId3" cstate="print"/>
          <a:stretch>
            <a:fillRect/>
          </a:stretch>
        </p:blipFill>
        <p:spPr>
          <a:xfrm>
            <a:off x="0" y="0"/>
            <a:ext cx="9144000" cy="6858000"/>
          </a:xfrm>
          <a:prstGeom prst="rect">
            <a:avLst/>
          </a:prstGeom>
        </p:spPr>
      </p:pic>
      <p:sp>
        <p:nvSpPr>
          <p:cNvPr id="2" name="عنوان 1"/>
          <p:cNvSpPr>
            <a:spLocks noGrp="1"/>
          </p:cNvSpPr>
          <p:nvPr>
            <p:ph type="title"/>
          </p:nvPr>
        </p:nvSpPr>
        <p:spPr>
          <a:xfrm>
            <a:off x="0" y="838200"/>
            <a:ext cx="6172200" cy="1143000"/>
          </a:xfrm>
        </p:spPr>
        <p:txBody>
          <a:bodyPr>
            <a:normAutofit fontScale="90000"/>
          </a:bodyPr>
          <a:lstStyle/>
          <a:p>
            <a:pPr algn="ctr"/>
            <a:r>
              <a:rPr lang="en-US" sz="5400" b="1" i="1" dirty="0" smtClean="0">
                <a:solidFill>
                  <a:srgbClr val="CC0066"/>
                </a:solidFill>
                <a:effectLst/>
                <a:cs typeface="Traditional Arabic" pitchFamily="2" charset="-78"/>
              </a:rPr>
              <a:t/>
            </a:r>
            <a:br>
              <a:rPr lang="en-US" sz="5400" b="1" i="1" dirty="0" smtClean="0">
                <a:solidFill>
                  <a:srgbClr val="CC0066"/>
                </a:solidFill>
                <a:effectLst/>
                <a:cs typeface="Traditional Arabic" pitchFamily="2" charset="-78"/>
              </a:rPr>
            </a:br>
            <a:r>
              <a:rPr lang="ar-SA" sz="5400" b="1" i="1" dirty="0" smtClean="0">
                <a:solidFill>
                  <a:srgbClr val="CC0066"/>
                </a:solidFill>
                <a:effectLst/>
                <a:cs typeface="Traditional Arabic" pitchFamily="2" charset="-78"/>
              </a:rPr>
              <a:t> اذهب إلى الدكان واختر ما شئت حتى مبلغ 50 شاقل .</a:t>
            </a:r>
            <a:br>
              <a:rPr lang="ar-SA" sz="5400" b="1" i="1" dirty="0" smtClean="0">
                <a:solidFill>
                  <a:srgbClr val="CC0066"/>
                </a:solidFill>
                <a:effectLst/>
                <a:cs typeface="Traditional Arabic" pitchFamily="2" charset="-78"/>
              </a:rPr>
            </a:br>
            <a:endParaRPr lang="ar-SA" sz="5400" b="1" i="1" dirty="0">
              <a:solidFill>
                <a:srgbClr val="CC0066"/>
              </a:solidFill>
              <a:effectLst/>
              <a:cs typeface="Traditional Arabic" pitchFamily="2" charset="-78"/>
            </a:endParaRPr>
          </a:p>
        </p:txBody>
      </p:sp>
      <p:sp>
        <p:nvSpPr>
          <p:cNvPr id="47105" name="Rectangle 1"/>
          <p:cNvSpPr>
            <a:spLocks noChangeArrowheads="1"/>
          </p:cNvSpPr>
          <p:nvPr/>
        </p:nvSpPr>
        <p:spPr bwMode="auto">
          <a:xfrm>
            <a:off x="304800" y="4419600"/>
            <a:ext cx="8382000" cy="375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rot="2283835">
            <a:off x="6445908" y="588494"/>
            <a:ext cx="2969083" cy="923330"/>
          </a:xfrm>
          <a:prstGeom prst="rect">
            <a:avLst/>
          </a:prstGeom>
        </p:spPr>
        <p:txBody>
          <a:bodyPr wrap="none">
            <a:spAutoFit/>
          </a:bodyPr>
          <a:lstStyle/>
          <a:p>
            <a:r>
              <a:rPr lang="ar-SA" sz="5400" b="1" i="1" u="sng" dirty="0" smtClean="0">
                <a:solidFill>
                  <a:srgbClr val="CC0066"/>
                </a:solidFill>
                <a:cs typeface="Traditional Arabic" pitchFamily="2" charset="-78"/>
              </a:rPr>
              <a:t>سؤال رقم </a:t>
            </a:r>
            <a:r>
              <a:rPr lang="ar-SA" sz="5400" b="1" i="1" u="sng" dirty="0" smtClean="0">
                <a:solidFill>
                  <a:srgbClr val="CC0066"/>
                </a:solidFill>
                <a:cs typeface="Traditional Arabic" pitchFamily="2" charset="-78"/>
              </a:rPr>
              <a:t>17</a:t>
            </a:r>
            <a:endParaRPr lang="ar-SA" sz="5400" b="1" dirty="0"/>
          </a:p>
        </p:txBody>
      </p:sp>
      <p:pic>
        <p:nvPicPr>
          <p:cNvPr id="8" name="תמונה 7" descr="imagesCANWKUXA.jpg"/>
          <p:cNvPicPr>
            <a:picLocks noChangeAspect="1"/>
          </p:cNvPicPr>
          <p:nvPr/>
        </p:nvPicPr>
        <p:blipFill>
          <a:blip r:embed="rId4" cstate="print"/>
          <a:stretch>
            <a:fillRect/>
          </a:stretch>
        </p:blipFill>
        <p:spPr>
          <a:xfrm>
            <a:off x="6096000" y="2743200"/>
            <a:ext cx="3048000" cy="4114800"/>
          </a:xfrm>
          <a:prstGeom prst="rect">
            <a:avLst/>
          </a:prstGeom>
        </p:spPr>
      </p:pic>
      <p:pic>
        <p:nvPicPr>
          <p:cNvPr id="9" name="j0214098.wav">
            <a:hlinkClick r:id="" action="ppaction://media"/>
          </p:cNvPr>
          <p:cNvPicPr>
            <a:picLocks noRot="1" noChangeAspect="1"/>
          </p:cNvPicPr>
          <p:nvPr>
            <a:wavAudioFile r:embed="rId1" name="j0214098.wav"/>
          </p:nvPr>
        </p:nvPicPr>
        <p:blipFill>
          <a:blip r:embed="rId5" cstate="print"/>
          <a:stretch>
            <a:fillRect/>
          </a:stretch>
        </p:blipFill>
        <p:spPr>
          <a:xfrm>
            <a:off x="0" y="6324600"/>
            <a:ext cx="304800" cy="304800"/>
          </a:xfrm>
          <a:prstGeom prst="rect">
            <a:avLst/>
          </a:prstGeom>
        </p:spPr>
      </p:pic>
      <p:sp>
        <p:nvSpPr>
          <p:cNvPr id="10" name="חץ למעלה 9">
            <a:hlinkClick r:id="rId6"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9"/>
                                        </p:tgtEl>
                                      </p:cBhvr>
                                    </p:cmd>
                                  </p:childTnLst>
                                </p:cTn>
                              </p:par>
                              <p:par>
                                <p:cTn id="7" presetID="45" presetClass="entr" presetSubtype="0" fill="hold" grpId="1"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anim calcmode="lin" valueType="num">
                                      <p:cBhvr>
                                        <p:cTn id="10" dur="2000" fill="hold"/>
                                        <p:tgtEl>
                                          <p:spTgt spid="2"/>
                                        </p:tgtEl>
                                        <p:attrNameLst>
                                          <p:attrName>ppt_w</p:attrName>
                                        </p:attrNameLst>
                                      </p:cBhvr>
                                      <p:tavLst>
                                        <p:tav tm="0" fmla="#ppt_w*sin(2.5*pi*$)">
                                          <p:val>
                                            <p:fltVal val="0"/>
                                          </p:val>
                                        </p:tav>
                                        <p:tav tm="100000">
                                          <p:val>
                                            <p:fltVal val="1"/>
                                          </p:val>
                                        </p:tav>
                                      </p:tavLst>
                                    </p:anim>
                                    <p:anim calcmode="lin" valueType="num">
                                      <p:cBhvr>
                                        <p:cTn id="1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dirty="0" smtClean="0"/>
              <a:t>كيف سيتم تقسيم الصف ؟  </a:t>
            </a:r>
            <a:endParaRPr lang="he-IL" dirty="0"/>
          </a:p>
        </p:txBody>
      </p:sp>
      <p:pic>
        <p:nvPicPr>
          <p:cNvPr id="4" name="صورة 2" descr="tytr.jpg"/>
          <p:cNvPicPr>
            <a:picLocks noGrp="1" noChangeAspect="1"/>
          </p:cNvPicPr>
          <p:nvPr>
            <p:ph idx="1"/>
          </p:nvPr>
        </p:nvPicPr>
        <p:blipFill>
          <a:blip r:embed="rId2" cstate="print">
            <a:lum bright="22000"/>
          </a:blip>
          <a:stretch>
            <a:fillRect/>
          </a:stretch>
        </p:blipFill>
        <p:spPr>
          <a:xfrm>
            <a:off x="1" y="0"/>
            <a:ext cx="9143999" cy="6857999"/>
          </a:xfrm>
          <a:prstGeom prst="rect">
            <a:avLst/>
          </a:prstGeom>
        </p:spPr>
      </p:pic>
      <p:sp>
        <p:nvSpPr>
          <p:cNvPr id="6" name="מלבן 5"/>
          <p:cNvSpPr/>
          <p:nvPr/>
        </p:nvSpPr>
        <p:spPr>
          <a:xfrm>
            <a:off x="6705600" y="3429000"/>
            <a:ext cx="2133600" cy="3048000"/>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r>
              <a:rPr lang="ar-SA" sz="3600" b="1" dirty="0" smtClean="0">
                <a:solidFill>
                  <a:srgbClr val="CC0066"/>
                </a:solidFill>
                <a:cs typeface="Traditional Arabic" pitchFamily="2" charset="-78"/>
              </a:rPr>
              <a:t>مدينة </a:t>
            </a:r>
          </a:p>
          <a:p>
            <a:pPr algn="ctr">
              <a:buNone/>
            </a:pPr>
            <a:r>
              <a:rPr lang="ar-SA" sz="3600" b="1" dirty="0" smtClean="0">
                <a:solidFill>
                  <a:srgbClr val="CC0066"/>
                </a:solidFill>
                <a:cs typeface="Traditional Arabic" pitchFamily="2" charset="-78"/>
              </a:rPr>
              <a:t>فرقة ” أ ” </a:t>
            </a:r>
            <a:endParaRPr lang="he-IL" sz="3600" b="1" dirty="0" smtClean="0">
              <a:solidFill>
                <a:srgbClr val="CC0066"/>
              </a:solidFill>
              <a:cs typeface="Traditional Arabic" pitchFamily="2" charset="-78"/>
            </a:endParaRPr>
          </a:p>
        </p:txBody>
      </p:sp>
      <p:sp>
        <p:nvSpPr>
          <p:cNvPr id="7" name="מלבן 6"/>
          <p:cNvSpPr/>
          <p:nvPr/>
        </p:nvSpPr>
        <p:spPr>
          <a:xfrm>
            <a:off x="304800" y="3429000"/>
            <a:ext cx="2057400" cy="3048000"/>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None/>
            </a:pPr>
            <a:r>
              <a:rPr lang="ar-SA" sz="3600" b="1" dirty="0" smtClean="0">
                <a:solidFill>
                  <a:srgbClr val="CC0066"/>
                </a:solidFill>
                <a:cs typeface="Traditional Arabic" pitchFamily="2" charset="-78"/>
              </a:rPr>
              <a:t>مدينة </a:t>
            </a:r>
          </a:p>
          <a:p>
            <a:pPr algn="ctr" rtl="1">
              <a:buNone/>
            </a:pPr>
            <a:r>
              <a:rPr lang="ar-SA" sz="3600" b="1" dirty="0" smtClean="0">
                <a:solidFill>
                  <a:srgbClr val="CC0066"/>
                </a:solidFill>
                <a:cs typeface="Traditional Arabic" pitchFamily="2" charset="-78"/>
              </a:rPr>
              <a:t>فرقة ” ب“</a:t>
            </a:r>
            <a:r>
              <a:rPr lang="ar-SA" sz="3600" dirty="0" smtClean="0">
                <a:solidFill>
                  <a:srgbClr val="CC0066"/>
                </a:solidFill>
                <a:cs typeface="Traditional Arabic" pitchFamily="2" charset="-78"/>
              </a:rPr>
              <a:t> </a:t>
            </a:r>
            <a:endParaRPr lang="he-IL" sz="3600" dirty="0" smtClean="0">
              <a:solidFill>
                <a:srgbClr val="CC0066"/>
              </a:solidFill>
              <a:cs typeface="Traditional Arabic" pitchFamily="2" charset="-78"/>
            </a:endParaRPr>
          </a:p>
        </p:txBody>
      </p:sp>
      <p:pic>
        <p:nvPicPr>
          <p:cNvPr id="8" name="תמונה 7" descr="imagesCAANFBUB.jpg"/>
          <p:cNvPicPr>
            <a:picLocks noChangeAspect="1"/>
          </p:cNvPicPr>
          <p:nvPr/>
        </p:nvPicPr>
        <p:blipFill>
          <a:blip r:embed="rId3" cstate="print"/>
          <a:stretch>
            <a:fillRect/>
          </a:stretch>
        </p:blipFill>
        <p:spPr>
          <a:xfrm>
            <a:off x="304800" y="1219200"/>
            <a:ext cx="2057400" cy="1362075"/>
          </a:xfrm>
          <a:prstGeom prst="rect">
            <a:avLst/>
          </a:prstGeom>
        </p:spPr>
      </p:pic>
      <p:sp>
        <p:nvSpPr>
          <p:cNvPr id="9" name="אליפסה 8"/>
          <p:cNvSpPr/>
          <p:nvPr/>
        </p:nvSpPr>
        <p:spPr>
          <a:xfrm>
            <a:off x="1371600" y="914400"/>
            <a:ext cx="1676400" cy="838200"/>
          </a:xfrm>
          <a:prstGeom prst="ellipse">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r>
              <a:rPr lang="ar-SA" sz="3600" b="1" dirty="0" smtClean="0">
                <a:solidFill>
                  <a:srgbClr val="CC0066"/>
                </a:solidFill>
                <a:cs typeface="Traditional Arabic" pitchFamily="2" charset="-78"/>
              </a:rPr>
              <a:t>الدكان</a:t>
            </a:r>
            <a:endParaRPr lang="he-IL" sz="3600" b="1" dirty="0" smtClean="0">
              <a:solidFill>
                <a:srgbClr val="CC0066"/>
              </a:solidFill>
              <a:cs typeface="Traditional Arabic" pitchFamily="2" charset="-78"/>
            </a:endParaRPr>
          </a:p>
        </p:txBody>
      </p:sp>
      <p:sp>
        <p:nvSpPr>
          <p:cNvPr id="10" name="פרצוף מחייך 9"/>
          <p:cNvSpPr/>
          <p:nvPr/>
        </p:nvSpPr>
        <p:spPr>
          <a:xfrm>
            <a:off x="4267200" y="2209800"/>
            <a:ext cx="457200" cy="457200"/>
          </a:xfrm>
          <a:prstGeom prst="smileyFac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1" name="פרצוף מחייך 10"/>
          <p:cNvSpPr/>
          <p:nvPr/>
        </p:nvSpPr>
        <p:spPr>
          <a:xfrm>
            <a:off x="7391400" y="2819400"/>
            <a:ext cx="457200" cy="457200"/>
          </a:xfrm>
          <a:prstGeom prst="smileyFac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2" name="פרצוף מחייך 11"/>
          <p:cNvSpPr/>
          <p:nvPr/>
        </p:nvSpPr>
        <p:spPr>
          <a:xfrm>
            <a:off x="381000" y="2895600"/>
            <a:ext cx="457200" cy="533400"/>
          </a:xfrm>
          <a:prstGeom prst="smileyFac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3" name="פרצוף מחייך 12"/>
          <p:cNvSpPr/>
          <p:nvPr/>
        </p:nvSpPr>
        <p:spPr>
          <a:xfrm>
            <a:off x="5715000" y="3657600"/>
            <a:ext cx="228600" cy="3048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4" name="פרצוף מחייך 13"/>
          <p:cNvSpPr/>
          <p:nvPr/>
        </p:nvSpPr>
        <p:spPr>
          <a:xfrm>
            <a:off x="8686800" y="5867400"/>
            <a:ext cx="228600" cy="3048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6" name="פרצוף מחייך 15"/>
          <p:cNvSpPr/>
          <p:nvPr/>
        </p:nvSpPr>
        <p:spPr>
          <a:xfrm>
            <a:off x="6934200" y="6324600"/>
            <a:ext cx="228600" cy="3048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7" name="פרצוף מחייך 16"/>
          <p:cNvSpPr/>
          <p:nvPr/>
        </p:nvSpPr>
        <p:spPr>
          <a:xfrm>
            <a:off x="457200" y="533400"/>
            <a:ext cx="533400" cy="533400"/>
          </a:xfrm>
          <a:prstGeom prst="smileyFac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8" name="פרצוף מחייך 17"/>
          <p:cNvSpPr/>
          <p:nvPr/>
        </p:nvSpPr>
        <p:spPr>
          <a:xfrm>
            <a:off x="0" y="41910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9" name="פרצוף מחייך 18"/>
          <p:cNvSpPr/>
          <p:nvPr/>
        </p:nvSpPr>
        <p:spPr>
          <a:xfrm>
            <a:off x="0" y="6096000"/>
            <a:ext cx="228600" cy="3048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0" name="פרצוף מחייך 19"/>
          <p:cNvSpPr/>
          <p:nvPr/>
        </p:nvSpPr>
        <p:spPr>
          <a:xfrm>
            <a:off x="0" y="3810000"/>
            <a:ext cx="3048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1" name="פרצוף מחייך 20"/>
          <p:cNvSpPr/>
          <p:nvPr/>
        </p:nvSpPr>
        <p:spPr>
          <a:xfrm>
            <a:off x="0" y="4495800"/>
            <a:ext cx="3048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2" name="פרצוף מחייך 21"/>
          <p:cNvSpPr/>
          <p:nvPr/>
        </p:nvSpPr>
        <p:spPr>
          <a:xfrm>
            <a:off x="228600" y="63246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3" name="פרצוף מחייך 22"/>
          <p:cNvSpPr/>
          <p:nvPr/>
        </p:nvSpPr>
        <p:spPr>
          <a:xfrm>
            <a:off x="0" y="53340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4" name="פרצוף מחייך 23"/>
          <p:cNvSpPr/>
          <p:nvPr/>
        </p:nvSpPr>
        <p:spPr>
          <a:xfrm>
            <a:off x="8686800" y="45720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5" name="פרצוף מחייך 24"/>
          <p:cNvSpPr/>
          <p:nvPr/>
        </p:nvSpPr>
        <p:spPr>
          <a:xfrm>
            <a:off x="0" y="5715000"/>
            <a:ext cx="3048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6" name="פרצוף מחייך 25"/>
          <p:cNvSpPr/>
          <p:nvPr/>
        </p:nvSpPr>
        <p:spPr>
          <a:xfrm>
            <a:off x="8686800" y="34290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7" name="פרצוף מחייך 26"/>
          <p:cNvSpPr/>
          <p:nvPr/>
        </p:nvSpPr>
        <p:spPr>
          <a:xfrm>
            <a:off x="0" y="5029200"/>
            <a:ext cx="3048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8" name="פרצוף מחייך 27"/>
          <p:cNvSpPr/>
          <p:nvPr/>
        </p:nvSpPr>
        <p:spPr>
          <a:xfrm>
            <a:off x="8686800" y="42672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9" name="פרצוף מחייך 28"/>
          <p:cNvSpPr/>
          <p:nvPr/>
        </p:nvSpPr>
        <p:spPr>
          <a:xfrm>
            <a:off x="7315200" y="64008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0" name="פרצוף מחייך 29"/>
          <p:cNvSpPr/>
          <p:nvPr/>
        </p:nvSpPr>
        <p:spPr>
          <a:xfrm>
            <a:off x="8686800" y="48768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1" name="פרצוף מחייך 30"/>
          <p:cNvSpPr/>
          <p:nvPr/>
        </p:nvSpPr>
        <p:spPr>
          <a:xfrm>
            <a:off x="8686800" y="63246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2" name="פרצוף מחייך 31"/>
          <p:cNvSpPr/>
          <p:nvPr/>
        </p:nvSpPr>
        <p:spPr>
          <a:xfrm>
            <a:off x="8686800" y="55626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3" name="פרצוף מחייך 32"/>
          <p:cNvSpPr/>
          <p:nvPr/>
        </p:nvSpPr>
        <p:spPr>
          <a:xfrm>
            <a:off x="762000" y="64008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4" name="פרצוף מחייך 33"/>
          <p:cNvSpPr/>
          <p:nvPr/>
        </p:nvSpPr>
        <p:spPr>
          <a:xfrm>
            <a:off x="8686800" y="38100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5" name="פרצוף מחייך 34"/>
          <p:cNvSpPr/>
          <p:nvPr/>
        </p:nvSpPr>
        <p:spPr>
          <a:xfrm>
            <a:off x="1905000" y="64008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7" name="פרצוף מחייך 36"/>
          <p:cNvSpPr/>
          <p:nvPr/>
        </p:nvSpPr>
        <p:spPr>
          <a:xfrm>
            <a:off x="8686800" y="51816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8" name="פרצוף מחייך 37"/>
          <p:cNvSpPr/>
          <p:nvPr/>
        </p:nvSpPr>
        <p:spPr>
          <a:xfrm>
            <a:off x="1371600" y="64008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39" name="פרצוף מחייך 38"/>
          <p:cNvSpPr/>
          <p:nvPr/>
        </p:nvSpPr>
        <p:spPr>
          <a:xfrm>
            <a:off x="8382000" y="6324600"/>
            <a:ext cx="228600" cy="3048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40" name="פרצוף מחייך 39"/>
          <p:cNvSpPr/>
          <p:nvPr/>
        </p:nvSpPr>
        <p:spPr>
          <a:xfrm>
            <a:off x="7696200" y="6400800"/>
            <a:ext cx="228600" cy="2286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cxnSp>
        <p:nvCxnSpPr>
          <p:cNvPr id="42" name="מחבר חץ ישר 41"/>
          <p:cNvCxnSpPr>
            <a:stCxn id="49" idx="1"/>
            <a:endCxn id="35" idx="6"/>
          </p:cNvCxnSpPr>
          <p:nvPr/>
        </p:nvCxnSpPr>
        <p:spPr>
          <a:xfrm flipH="1">
            <a:off x="2133600" y="5219700"/>
            <a:ext cx="1981200" cy="1295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מחבר חץ ישר 43"/>
          <p:cNvCxnSpPr>
            <a:stCxn id="49" idx="1"/>
            <a:endCxn id="21" idx="6"/>
          </p:cNvCxnSpPr>
          <p:nvPr/>
        </p:nvCxnSpPr>
        <p:spPr>
          <a:xfrm flipH="1" flipV="1">
            <a:off x="304800" y="4610100"/>
            <a:ext cx="38100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מחבר חץ ישר 45"/>
          <p:cNvCxnSpPr>
            <a:stCxn id="49" idx="3"/>
            <a:endCxn id="34" idx="0"/>
          </p:cNvCxnSpPr>
          <p:nvPr/>
        </p:nvCxnSpPr>
        <p:spPr>
          <a:xfrm flipV="1">
            <a:off x="5029200" y="3810000"/>
            <a:ext cx="3771900" cy="14097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8" name="מחבר חץ ישר 47"/>
          <p:cNvCxnSpPr>
            <a:stCxn id="49" idx="3"/>
          </p:cNvCxnSpPr>
          <p:nvPr/>
        </p:nvCxnSpPr>
        <p:spPr>
          <a:xfrm>
            <a:off x="5029200" y="5219700"/>
            <a:ext cx="2514600" cy="13335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9" name="TextBox 48"/>
          <p:cNvSpPr txBox="1"/>
          <p:nvPr/>
        </p:nvSpPr>
        <p:spPr>
          <a:xfrm>
            <a:off x="4114800" y="5029200"/>
            <a:ext cx="914400" cy="38100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b="1" dirty="0" smtClean="0"/>
              <a:t>اللاعبين </a:t>
            </a:r>
            <a:endParaRPr lang="he-IL" b="1" dirty="0"/>
          </a:p>
        </p:txBody>
      </p:sp>
      <p:cxnSp>
        <p:nvCxnSpPr>
          <p:cNvPr id="51" name="מחבר חץ ישר 50"/>
          <p:cNvCxnSpPr>
            <a:stCxn id="58" idx="2"/>
          </p:cNvCxnSpPr>
          <p:nvPr/>
        </p:nvCxnSpPr>
        <p:spPr>
          <a:xfrm flipH="1">
            <a:off x="2362200" y="3313331"/>
            <a:ext cx="2209800" cy="95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מחבר חץ ישר 51"/>
          <p:cNvCxnSpPr>
            <a:stCxn id="58" idx="2"/>
          </p:cNvCxnSpPr>
          <p:nvPr/>
        </p:nvCxnSpPr>
        <p:spPr>
          <a:xfrm>
            <a:off x="4572000" y="3313331"/>
            <a:ext cx="2133600" cy="87766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8" name="TextBox 57"/>
          <p:cNvSpPr txBox="1"/>
          <p:nvPr/>
        </p:nvSpPr>
        <p:spPr>
          <a:xfrm>
            <a:off x="3733800" y="2667000"/>
            <a:ext cx="1676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b="1" dirty="0" smtClean="0"/>
              <a:t>مندوبان  عن كل فرقة </a:t>
            </a:r>
            <a:endParaRPr lang="he-IL" b="1" dirty="0"/>
          </a:p>
        </p:txBody>
      </p:sp>
      <p:cxnSp>
        <p:nvCxnSpPr>
          <p:cNvPr id="59" name="מחבר חץ ישר 58"/>
          <p:cNvCxnSpPr/>
          <p:nvPr/>
        </p:nvCxnSpPr>
        <p:spPr>
          <a:xfrm flipH="1">
            <a:off x="990600" y="381000"/>
            <a:ext cx="1295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מחבר חץ ישר 60"/>
          <p:cNvCxnSpPr>
            <a:stCxn id="67" idx="2"/>
          </p:cNvCxnSpPr>
          <p:nvPr/>
        </p:nvCxnSpPr>
        <p:spPr>
          <a:xfrm>
            <a:off x="8077200" y="2551331"/>
            <a:ext cx="0" cy="80146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2" name="מחבר חץ ישר 61"/>
          <p:cNvCxnSpPr/>
          <p:nvPr/>
        </p:nvCxnSpPr>
        <p:spPr>
          <a:xfrm>
            <a:off x="1676400" y="2895600"/>
            <a:ext cx="0"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4" name="TextBox 63"/>
          <p:cNvSpPr txBox="1"/>
          <p:nvPr/>
        </p:nvSpPr>
        <p:spPr>
          <a:xfrm>
            <a:off x="1371600" y="381000"/>
            <a:ext cx="1295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b="1" dirty="0" smtClean="0"/>
              <a:t>صاحب الدكان </a:t>
            </a:r>
            <a:endParaRPr lang="he-IL" b="1" dirty="0"/>
          </a:p>
        </p:txBody>
      </p:sp>
      <p:sp>
        <p:nvSpPr>
          <p:cNvPr id="67" name="TextBox 66"/>
          <p:cNvSpPr txBox="1"/>
          <p:nvPr/>
        </p:nvSpPr>
        <p:spPr>
          <a:xfrm>
            <a:off x="7543800" y="1905000"/>
            <a:ext cx="1066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b="1" dirty="0" smtClean="0"/>
              <a:t>مسئول عن الفرقة ”أ“ </a:t>
            </a:r>
            <a:endParaRPr lang="he-IL" b="1" dirty="0"/>
          </a:p>
        </p:txBody>
      </p:sp>
      <p:sp>
        <p:nvSpPr>
          <p:cNvPr id="69" name="TextBox 68"/>
          <p:cNvSpPr txBox="1"/>
          <p:nvPr/>
        </p:nvSpPr>
        <p:spPr>
          <a:xfrm>
            <a:off x="1295400" y="2362200"/>
            <a:ext cx="1066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b="1" dirty="0" smtClean="0"/>
              <a:t>مسئول عن الفرقة ”ب“ </a:t>
            </a:r>
            <a:endParaRPr lang="he-IL" b="1" dirty="0"/>
          </a:p>
        </p:txBody>
      </p:sp>
      <p:cxnSp>
        <p:nvCxnSpPr>
          <p:cNvPr id="71" name="מחבר חץ ישר 70"/>
          <p:cNvCxnSpPr>
            <a:stCxn id="73" idx="2"/>
          </p:cNvCxnSpPr>
          <p:nvPr/>
        </p:nvCxnSpPr>
        <p:spPr>
          <a:xfrm>
            <a:off x="4495800" y="1619310"/>
            <a:ext cx="0" cy="5142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3" name="TextBox 72"/>
          <p:cNvSpPr txBox="1"/>
          <p:nvPr/>
        </p:nvSpPr>
        <p:spPr>
          <a:xfrm>
            <a:off x="3733800" y="1219200"/>
            <a:ext cx="1524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000" b="1" dirty="0" smtClean="0">
                <a:latin typeface="Arial" pitchFamily="34" charset="0"/>
                <a:cs typeface="Arial" pitchFamily="34" charset="0"/>
              </a:rPr>
              <a:t>مدير اللعبة  </a:t>
            </a:r>
            <a:endParaRPr lang="he-IL" sz="2000" b="1" dirty="0">
              <a:latin typeface="Arial" pitchFamily="34" charset="0"/>
              <a:cs typeface="Arial" pitchFamily="34" charset="0"/>
            </a:endParaRPr>
          </a:p>
        </p:txBody>
      </p:sp>
      <p:sp>
        <p:nvSpPr>
          <p:cNvPr id="55" name="פרצוף מחייך 54"/>
          <p:cNvSpPr/>
          <p:nvPr/>
        </p:nvSpPr>
        <p:spPr>
          <a:xfrm>
            <a:off x="3124200" y="3733800"/>
            <a:ext cx="228600" cy="304800"/>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mages.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9000"/>
                    </a14:imgEffect>
                  </a14:imgLayer>
                </a14:imgProps>
              </a:ext>
            </a:extLst>
          </a:blip>
          <a:srcRect/>
          <a:stretch>
            <a:fillRect/>
          </a:stretch>
        </p:blipFill>
        <p:spPr bwMode="auto">
          <a:xfrm>
            <a:off x="0" y="8827"/>
            <a:ext cx="9144000" cy="6849173"/>
          </a:xfrm>
          <a:prstGeom prst="rect">
            <a:avLst/>
          </a:prstGeom>
          <a:noFill/>
        </p:spPr>
      </p:pic>
      <p:sp>
        <p:nvSpPr>
          <p:cNvPr id="4" name="مربع نص 3"/>
          <p:cNvSpPr txBox="1"/>
          <p:nvPr/>
        </p:nvSpPr>
        <p:spPr>
          <a:xfrm>
            <a:off x="2895600" y="228600"/>
            <a:ext cx="4038600" cy="1015663"/>
          </a:xfrm>
          <a:prstGeom prst="rect">
            <a:avLst/>
          </a:prstGeom>
          <a:noFill/>
        </p:spPr>
        <p:txBody>
          <a:bodyPr wrap="square" rtlCol="1">
            <a:spAutoFit/>
          </a:bodyPr>
          <a:lstStyle/>
          <a:p>
            <a:pPr algn="r"/>
            <a:r>
              <a:rPr lang="ar-SA" sz="6000" b="1" i="1" dirty="0" smtClean="0">
                <a:solidFill>
                  <a:srgbClr val="CC00CC"/>
                </a:solidFill>
                <a:cs typeface="Traditional Arabic" pitchFamily="2" charset="-78"/>
              </a:rPr>
              <a:t>سؤال رقم </a:t>
            </a:r>
            <a:r>
              <a:rPr lang="ar-SA" sz="6000" b="1" i="1" dirty="0" smtClean="0">
                <a:solidFill>
                  <a:srgbClr val="CC00CC"/>
                </a:solidFill>
                <a:cs typeface="Traditional Arabic" pitchFamily="2" charset="-78"/>
              </a:rPr>
              <a:t>18</a:t>
            </a:r>
            <a:endParaRPr lang="ar-SA" sz="6000" b="1" i="1" dirty="0">
              <a:solidFill>
                <a:srgbClr val="CC00CC"/>
              </a:solidFill>
              <a:cs typeface="Traditional Arabic" pitchFamily="2" charset="-78"/>
            </a:endParaRPr>
          </a:p>
        </p:txBody>
      </p:sp>
      <p:sp>
        <p:nvSpPr>
          <p:cNvPr id="38913" name="Rectangle 1"/>
          <p:cNvSpPr>
            <a:spLocks noChangeArrowheads="1"/>
          </p:cNvSpPr>
          <p:nvPr/>
        </p:nvSpPr>
        <p:spPr bwMode="auto">
          <a:xfrm>
            <a:off x="19050" y="1524000"/>
            <a:ext cx="65532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base">
              <a:lnSpc>
                <a:spcPct val="150000"/>
              </a:lnSpc>
              <a:spcBef>
                <a:spcPct val="0"/>
              </a:spcBef>
              <a:spcAft>
                <a:spcPct val="0"/>
              </a:spcAft>
            </a:pPr>
            <a:r>
              <a:rPr lang="ar-SA" sz="4400" dirty="0"/>
              <a:t>الأُكسجين، الحرارة ومادة قابلة </a:t>
            </a:r>
            <a:r>
              <a:rPr lang="ar-SA" sz="4400" dirty="0" err="1"/>
              <a:t>للإشتعال</a:t>
            </a:r>
            <a:r>
              <a:rPr lang="ar-SA" sz="4400" dirty="0"/>
              <a:t> هي ثلاثة عناصر مهمة لكي تتم عملية الاحتراق. </a:t>
            </a:r>
            <a:endParaRPr lang="ar-SA" sz="4400" dirty="0" smtClean="0"/>
          </a:p>
          <a:p>
            <a:pPr algn="justLow" rtl="1" fontAlgn="base">
              <a:lnSpc>
                <a:spcPct val="150000"/>
              </a:lnSpc>
              <a:spcBef>
                <a:spcPct val="0"/>
              </a:spcBef>
              <a:spcAft>
                <a:spcPct val="0"/>
              </a:spcAft>
            </a:pPr>
            <a:endParaRPr lang="ar-SA" sz="4400" b="1" i="1" u="sng" dirty="0"/>
          </a:p>
          <a:p>
            <a:pPr algn="ctr" rtl="1" fontAlgn="base">
              <a:lnSpc>
                <a:spcPct val="150000"/>
              </a:lnSpc>
              <a:spcBef>
                <a:spcPct val="0"/>
              </a:spcBef>
              <a:spcAft>
                <a:spcPct val="0"/>
              </a:spcAft>
            </a:pPr>
            <a:r>
              <a:rPr lang="ar-SA" sz="4400" i="1" dirty="0" smtClean="0"/>
              <a:t>صحيح </a:t>
            </a:r>
            <a:r>
              <a:rPr lang="ar-SA" sz="4400" i="1" dirty="0"/>
              <a:t>\</a:t>
            </a:r>
            <a:r>
              <a:rPr lang="ar-SA" sz="4400" dirty="0"/>
              <a:t> غير صحيح</a:t>
            </a:r>
            <a:endParaRPr lang="en-US" sz="4400" dirty="0"/>
          </a:p>
          <a:p>
            <a:pPr lvl="0" algn="justLow" rtl="1" fontAlgn="base">
              <a:lnSpc>
                <a:spcPct val="150000"/>
              </a:lnSpc>
              <a:spcBef>
                <a:spcPct val="0"/>
              </a:spcBef>
              <a:spcAft>
                <a:spcPct val="0"/>
              </a:spcAft>
            </a:pPr>
            <a:endParaRPr lang="ar-SA" sz="4400" dirty="0">
              <a:latin typeface="Calibri" pitchFamily="34" charset="0"/>
              <a:ea typeface="Calibri" pitchFamily="34" charset="0"/>
              <a:cs typeface="Traditional Arabic" pitchFamily="2" charset="-78"/>
            </a:endParaRPr>
          </a:p>
        </p:txBody>
      </p:sp>
      <p:sp>
        <p:nvSpPr>
          <p:cNvPr id="9" name="חץ למעלה 8">
            <a:hlinkClick r:id="rId4"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2" name="אליפסה 1"/>
          <p:cNvSpPr/>
          <p:nvPr/>
        </p:nvSpPr>
        <p:spPr>
          <a:xfrm>
            <a:off x="3886200" y="5673372"/>
            <a:ext cx="1790700" cy="1073855"/>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r">
              <a:buNone/>
            </a:pPr>
            <a:r>
              <a:rPr lang="ar-SA" sz="4400" b="1" dirty="0" smtClean="0">
                <a:solidFill>
                  <a:schemeClr val="tx1"/>
                </a:solidFill>
                <a:cs typeface="Traditional Arabic" pitchFamily="2" charset="-78"/>
              </a:rPr>
              <a:t>صحيح</a:t>
            </a:r>
            <a:endParaRPr lang="en-US" sz="4400" b="1" dirty="0" smtClean="0">
              <a:solidFill>
                <a:schemeClr val="tx1"/>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4578" name="AutoShape 2" descr="הצג את imagesCA002Z59.jpg בהצגת שקופיות"/>
          <p:cNvSpPr>
            <a:spLocks noChangeAspect="1" noChangeArrowheads="1"/>
          </p:cNvSpPr>
          <p:nvPr/>
        </p:nvSpPr>
        <p:spPr bwMode="auto">
          <a:xfrm>
            <a:off x="8472488" y="-1066800"/>
            <a:ext cx="1962150" cy="1514475"/>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 name="תמונה 5" descr="GetAttachment.jpg"/>
          <p:cNvPicPr>
            <a:picLocks noChangeAspect="1"/>
          </p:cNvPicPr>
          <p:nvPr/>
        </p:nvPicPr>
        <p:blipFill>
          <a:blip r:embed="rId4" cstate="print"/>
          <a:srcRect t="19592" r="39358"/>
          <a:stretch>
            <a:fillRect/>
          </a:stretch>
        </p:blipFill>
        <p:spPr>
          <a:xfrm flipH="1">
            <a:off x="6858000" y="3276600"/>
            <a:ext cx="2286000" cy="3581400"/>
          </a:xfrm>
          <a:prstGeom prst="rect">
            <a:avLst/>
          </a:prstGeom>
        </p:spPr>
      </p:pic>
      <p:sp>
        <p:nvSpPr>
          <p:cNvPr id="5" name="مربع نص 4"/>
          <p:cNvSpPr txBox="1"/>
          <p:nvPr/>
        </p:nvSpPr>
        <p:spPr>
          <a:xfrm rot="1336718">
            <a:off x="957083" y="784467"/>
            <a:ext cx="8108904" cy="3831818"/>
          </a:xfrm>
          <a:prstGeom prst="rect">
            <a:avLst/>
          </a:prstGeom>
          <a:noFill/>
        </p:spPr>
        <p:txBody>
          <a:bodyPr wrap="square" rtlCol="1">
            <a:spAutoFit/>
          </a:bodyPr>
          <a:lstStyle/>
          <a:p>
            <a:pPr algn="ctr">
              <a:lnSpc>
                <a:spcPct val="150000"/>
              </a:lnSpc>
            </a:pPr>
            <a:r>
              <a:rPr lang="ar-SA" sz="5400" b="1" u="sng" dirty="0" smtClean="0">
                <a:solidFill>
                  <a:srgbClr val="CC0066"/>
                </a:solidFill>
              </a:rPr>
              <a:t> </a:t>
            </a:r>
            <a:r>
              <a:rPr lang="ar-SA" sz="5400" b="1" u="sng" dirty="0" smtClean="0">
                <a:solidFill>
                  <a:srgbClr val="CC0066"/>
                </a:solidFill>
                <a:cs typeface="Traditional Arabic" pitchFamily="2" charset="-78"/>
              </a:rPr>
              <a:t>سؤال رقم </a:t>
            </a:r>
            <a:r>
              <a:rPr lang="ar-SA" sz="5400" b="1" u="sng" dirty="0" smtClean="0">
                <a:solidFill>
                  <a:srgbClr val="CC0066"/>
                </a:solidFill>
                <a:cs typeface="Traditional Arabic" pitchFamily="2" charset="-78"/>
              </a:rPr>
              <a:t>19</a:t>
            </a:r>
            <a:endParaRPr lang="ar-SA" sz="5400" b="1" u="sng" dirty="0" smtClean="0">
              <a:solidFill>
                <a:srgbClr val="CC0066"/>
              </a:solidFill>
            </a:endParaRPr>
          </a:p>
          <a:p>
            <a:pPr algn="ctr">
              <a:lnSpc>
                <a:spcPct val="150000"/>
              </a:lnSpc>
            </a:pPr>
            <a:r>
              <a:rPr lang="ar-SA" sz="5400" b="1" dirty="0" smtClean="0">
                <a:solidFill>
                  <a:srgbClr val="CC0066"/>
                </a:solidFill>
              </a:rPr>
              <a:t>مبروك لقد ربحت </a:t>
            </a:r>
          </a:p>
          <a:p>
            <a:pPr algn="ctr">
              <a:lnSpc>
                <a:spcPct val="150000"/>
              </a:lnSpc>
            </a:pPr>
            <a:r>
              <a:rPr lang="ar-SA" sz="5400" b="1" dirty="0" smtClean="0">
                <a:solidFill>
                  <a:srgbClr val="CC0066"/>
                </a:solidFill>
              </a:rPr>
              <a:t>قطعة أرض زراعية</a:t>
            </a:r>
            <a:endParaRPr lang="ar-SA" sz="5400" b="1" dirty="0">
              <a:solidFill>
                <a:srgbClr val="CC0066"/>
              </a:solidFill>
            </a:endParaRPr>
          </a:p>
        </p:txBody>
      </p:sp>
      <p:pic>
        <p:nvPicPr>
          <p:cNvPr id="7" name="j0214098.wav">
            <a:hlinkClick r:id="" action="ppaction://media"/>
          </p:cNvPr>
          <p:cNvPicPr>
            <a:picLocks noRot="1" noChangeAspect="1"/>
          </p:cNvPicPr>
          <p:nvPr>
            <a:wavAudioFile r:embed="rId1" name="j0214098.wav"/>
          </p:nvPr>
        </p:nvPicPr>
        <p:blipFill>
          <a:blip r:embed="rId5" cstate="print"/>
          <a:stretch>
            <a:fillRect/>
          </a:stretch>
        </p:blipFill>
        <p:spPr>
          <a:xfrm>
            <a:off x="6934200" y="6172200"/>
            <a:ext cx="304800" cy="304800"/>
          </a:xfrm>
          <a:prstGeom prst="rect">
            <a:avLst/>
          </a:prstGeom>
        </p:spPr>
      </p:pic>
      <p:sp>
        <p:nvSpPr>
          <p:cNvPr id="8" name="חץ למעלה 7">
            <a:hlinkClick r:id="rId6"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7"/>
                                        </p:tgtEl>
                                      </p:cBhvr>
                                    </p:cmd>
                                  </p:childTnLst>
                                </p:cTn>
                              </p:par>
                              <p:par>
                                <p:cTn id="7" presetID="3" presetClass="entr" presetSubtype="1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v30v-34eb9f8754.gif"/>
          <p:cNvPicPr>
            <a:picLocks noChangeAspect="1"/>
          </p:cNvPicPr>
          <p:nvPr/>
        </p:nvPicPr>
        <p:blipFill>
          <a:blip r:embed="rId2" cstate="print"/>
          <a:stretch>
            <a:fillRect/>
          </a:stretch>
        </p:blipFill>
        <p:spPr>
          <a:xfrm>
            <a:off x="0" y="0"/>
            <a:ext cx="9144000" cy="6858000"/>
          </a:xfrm>
          <a:prstGeom prst="rect">
            <a:avLst/>
          </a:prstGeom>
        </p:spPr>
      </p:pic>
      <p:sp>
        <p:nvSpPr>
          <p:cNvPr id="2" name="عنوان 1"/>
          <p:cNvSpPr>
            <a:spLocks noGrp="1"/>
          </p:cNvSpPr>
          <p:nvPr>
            <p:ph type="title"/>
          </p:nvPr>
        </p:nvSpPr>
        <p:spPr>
          <a:xfrm>
            <a:off x="5943600" y="0"/>
            <a:ext cx="3200400" cy="1143000"/>
          </a:xfrm>
          <a:solidFill>
            <a:schemeClr val="accent1">
              <a:lumMod val="60000"/>
              <a:lumOff val="40000"/>
            </a:schemeClr>
          </a:solidFill>
          <a:ln>
            <a:solidFill>
              <a:schemeClr val="accent1">
                <a:lumMod val="75000"/>
              </a:schemeClr>
            </a:solidFill>
          </a:ln>
        </p:spPr>
        <p:txBody>
          <a:bodyPr/>
          <a:lstStyle/>
          <a:p>
            <a:pPr algn="ctr"/>
            <a:r>
              <a:rPr lang="ar-SA" b="1" i="1" u="sng" dirty="0" smtClean="0">
                <a:solidFill>
                  <a:srgbClr val="CC0066"/>
                </a:solidFill>
              </a:rPr>
              <a:t>سؤال رقم </a:t>
            </a:r>
            <a:r>
              <a:rPr lang="ar-SA" b="1" i="1" u="sng" dirty="0" smtClean="0">
                <a:solidFill>
                  <a:srgbClr val="CC0066"/>
                </a:solidFill>
              </a:rPr>
              <a:t>20</a:t>
            </a:r>
            <a:endParaRPr lang="ar-SA" b="1" i="1" u="sng" dirty="0">
              <a:solidFill>
                <a:srgbClr val="CC0066"/>
              </a:solidFill>
            </a:endParaRPr>
          </a:p>
        </p:txBody>
      </p:sp>
      <p:sp>
        <p:nvSpPr>
          <p:cNvPr id="39937" name="Rectangle 1"/>
          <p:cNvSpPr>
            <a:spLocks noChangeArrowheads="1"/>
          </p:cNvSpPr>
          <p:nvPr/>
        </p:nvSpPr>
        <p:spPr bwMode="auto">
          <a:xfrm>
            <a:off x="419100" y="1941387"/>
            <a:ext cx="8534400"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200000"/>
              </a:lnSpc>
              <a:spcBef>
                <a:spcPct val="0"/>
              </a:spcBef>
              <a:spcAft>
                <a:spcPct val="0"/>
              </a:spcAft>
              <a:buClrTx/>
              <a:buSzTx/>
              <a:buFontTx/>
              <a:buNone/>
              <a:tabLst/>
            </a:pPr>
            <a:r>
              <a:rPr lang="ar-SA" sz="4400" dirty="0" smtClean="0">
                <a:latin typeface="Calibri" pitchFamily="34" charset="0"/>
                <a:ea typeface="Calibri" pitchFamily="34" charset="0"/>
                <a:cs typeface="Traditional Arabic" pitchFamily="2" charset="-78"/>
              </a:rPr>
              <a:t>نحرق الـ _______ في محرّك السيارة، فــ ___________السيارة</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ربع نص 6"/>
          <p:cNvSpPr txBox="1"/>
          <p:nvPr/>
        </p:nvSpPr>
        <p:spPr>
          <a:xfrm>
            <a:off x="5562600" y="2362200"/>
            <a:ext cx="2438400" cy="646331"/>
          </a:xfrm>
          <a:prstGeom prst="rect">
            <a:avLst/>
          </a:prstGeom>
          <a:noFill/>
        </p:spPr>
        <p:txBody>
          <a:bodyPr wrap="square" rtlCol="1">
            <a:spAutoFit/>
          </a:bodyPr>
          <a:lstStyle/>
          <a:p>
            <a:pPr algn="ctr"/>
            <a:r>
              <a:rPr lang="ar-SA" sz="3600" b="1" dirty="0" smtClean="0">
                <a:solidFill>
                  <a:srgbClr val="FF0000"/>
                </a:solidFill>
                <a:cs typeface="Traditional Arabic" pitchFamily="2" charset="-78"/>
              </a:rPr>
              <a:t>بنزين</a:t>
            </a:r>
            <a:endParaRPr lang="ar-SA" sz="3600" b="1" dirty="0">
              <a:solidFill>
                <a:srgbClr val="FF0000"/>
              </a:solidFill>
              <a:cs typeface="Traditional Arabic" pitchFamily="2" charset="-78"/>
            </a:endParaRPr>
          </a:p>
        </p:txBody>
      </p:sp>
      <p:sp>
        <p:nvSpPr>
          <p:cNvPr id="8" name="مربع نص 7"/>
          <p:cNvSpPr txBox="1"/>
          <p:nvPr/>
        </p:nvSpPr>
        <p:spPr>
          <a:xfrm>
            <a:off x="6019800" y="3657600"/>
            <a:ext cx="2438400" cy="646331"/>
          </a:xfrm>
          <a:prstGeom prst="rect">
            <a:avLst/>
          </a:prstGeom>
          <a:noFill/>
        </p:spPr>
        <p:txBody>
          <a:bodyPr wrap="square" rtlCol="1">
            <a:spAutoFit/>
          </a:bodyPr>
          <a:lstStyle/>
          <a:p>
            <a:pPr algn="ctr"/>
            <a:r>
              <a:rPr lang="ar-SA" sz="3600" b="1" dirty="0" smtClean="0">
                <a:solidFill>
                  <a:srgbClr val="FF0000"/>
                </a:solidFill>
                <a:cs typeface="Traditional Arabic" pitchFamily="2" charset="-78"/>
              </a:rPr>
              <a:t>تتحرك</a:t>
            </a:r>
            <a:endParaRPr lang="ar-SA" sz="3600" b="1" dirty="0">
              <a:solidFill>
                <a:srgbClr val="FF0000"/>
              </a:solidFill>
              <a:cs typeface="Traditional Arabic" pitchFamily="2" charset="-78"/>
            </a:endParaRPr>
          </a:p>
        </p:txBody>
      </p:sp>
      <p:sp>
        <p:nvSpPr>
          <p:cNvPr id="9" name="חץ למעלה 8">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tytr.jpg"/>
          <p:cNvPicPr>
            <a:picLocks noChangeAspect="1"/>
          </p:cNvPicPr>
          <p:nvPr/>
        </p:nvPicPr>
        <p:blipFill>
          <a:blip r:embed="rId2" cstate="print">
            <a:lum bright="18000" contrast="23000"/>
          </a:blip>
          <a:stretch>
            <a:fillRect/>
          </a:stretch>
        </p:blipFill>
        <p:spPr>
          <a:xfrm>
            <a:off x="0" y="8827"/>
            <a:ext cx="9144000" cy="6849173"/>
          </a:xfrm>
          <a:prstGeom prst="rect">
            <a:avLst/>
          </a:prstGeom>
        </p:spPr>
      </p:pic>
      <p:sp>
        <p:nvSpPr>
          <p:cNvPr id="2" name="عنوان 1"/>
          <p:cNvSpPr>
            <a:spLocks noGrp="1"/>
          </p:cNvSpPr>
          <p:nvPr>
            <p:ph type="title"/>
          </p:nvPr>
        </p:nvSpPr>
        <p:spPr>
          <a:xfrm rot="12864765">
            <a:off x="6150987" y="726819"/>
            <a:ext cx="2926080" cy="1143000"/>
          </a:xfrm>
        </p:spPr>
        <p:txBody>
          <a:bodyPr/>
          <a:lstStyle/>
          <a:p>
            <a:pPr algn="r"/>
            <a:r>
              <a:rPr lang="ar-SA" b="1" i="1" u="sng" dirty="0" smtClean="0">
                <a:solidFill>
                  <a:srgbClr val="CC0066"/>
                </a:solidFill>
              </a:rPr>
              <a:t>سؤال رقم </a:t>
            </a:r>
            <a:r>
              <a:rPr lang="ar-SA" b="1" i="1" u="sng" dirty="0" smtClean="0">
                <a:solidFill>
                  <a:srgbClr val="CC0066"/>
                </a:solidFill>
              </a:rPr>
              <a:t>21</a:t>
            </a:r>
            <a:endParaRPr lang="ar-SA" b="1" i="1" u="sng" dirty="0">
              <a:solidFill>
                <a:srgbClr val="CC0066"/>
              </a:solidFill>
            </a:endParaRPr>
          </a:p>
        </p:txBody>
      </p:sp>
      <p:sp>
        <p:nvSpPr>
          <p:cNvPr id="40961" name="Rectangle 1"/>
          <p:cNvSpPr>
            <a:spLocks noChangeArrowheads="1"/>
          </p:cNvSpPr>
          <p:nvPr/>
        </p:nvSpPr>
        <p:spPr bwMode="auto">
          <a:xfrm>
            <a:off x="685800" y="1022761"/>
            <a:ext cx="4724400" cy="24814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5400" b="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مواد الوقود</a:t>
            </a:r>
            <a:r>
              <a:rPr kumimoji="0" lang="ar-SA" sz="5400" b="0" i="0" u="none" strike="noStrike" cap="none" normalizeH="0" dirty="0" smtClean="0">
                <a:ln>
                  <a:noFill/>
                </a:ln>
                <a:solidFill>
                  <a:schemeClr val="tx1"/>
                </a:solidFill>
                <a:effectLst/>
                <a:latin typeface="Calibri" pitchFamily="34" charset="0"/>
                <a:ea typeface="Calibri" pitchFamily="34" charset="0"/>
                <a:cs typeface="Traditional Arabic" pitchFamily="2" charset="-78"/>
              </a:rPr>
              <a:t> تزودنا بـــــ______</a:t>
            </a:r>
            <a:r>
              <a:rPr kumimoji="0" lang="ar-SA" sz="5400" b="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 </a:t>
            </a:r>
            <a:endParaRPr kumimoji="0" lang="ar-SA" sz="5400" b="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endParaRPr>
          </a:p>
        </p:txBody>
      </p:sp>
      <p:sp>
        <p:nvSpPr>
          <p:cNvPr id="5" name="مربع نص 4"/>
          <p:cNvSpPr txBox="1"/>
          <p:nvPr/>
        </p:nvSpPr>
        <p:spPr>
          <a:xfrm>
            <a:off x="2514600" y="2417750"/>
            <a:ext cx="2057400" cy="1015663"/>
          </a:xfrm>
          <a:prstGeom prst="rect">
            <a:avLst/>
          </a:prstGeom>
          <a:noFill/>
          <a:ln>
            <a:noFill/>
          </a:ln>
        </p:spPr>
        <p:txBody>
          <a:bodyPr wrap="square" rtlCol="1">
            <a:spAutoFit/>
          </a:bodyPr>
          <a:lstStyle/>
          <a:p>
            <a:pPr algn="r"/>
            <a:r>
              <a:rPr lang="ar-SA" sz="6000" dirty="0" smtClean="0">
                <a:solidFill>
                  <a:srgbClr val="FF0000"/>
                </a:solidFill>
                <a:cs typeface="Traditional Arabic" pitchFamily="2" charset="-78"/>
              </a:rPr>
              <a:t>الطاقة</a:t>
            </a:r>
            <a:endParaRPr lang="ar-SA" sz="6000" dirty="0">
              <a:solidFill>
                <a:srgbClr val="FF0000"/>
              </a:solidFill>
              <a:cs typeface="Traditional Arabic" pitchFamily="2" charset="-78"/>
            </a:endParaRPr>
          </a:p>
        </p:txBody>
      </p:sp>
      <p:sp>
        <p:nvSpPr>
          <p:cNvPr id="6" name="חץ למעלה 5">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bmp"/>
          <p:cNvPicPr>
            <a:picLocks noChangeAspect="1"/>
          </p:cNvPicPr>
          <p:nvPr/>
        </p:nvPicPr>
        <p:blipFill>
          <a:blip r:embed="rId3" cstate="print"/>
          <a:stretch>
            <a:fillRect/>
          </a:stretch>
        </p:blipFill>
        <p:spPr>
          <a:xfrm>
            <a:off x="-1447800" y="0"/>
            <a:ext cx="8686800" cy="6904419"/>
          </a:xfrm>
          <a:prstGeom prst="rect">
            <a:avLst/>
          </a:prstGeom>
        </p:spPr>
      </p:pic>
      <p:sp>
        <p:nvSpPr>
          <p:cNvPr id="9" name="מלבן 8"/>
          <p:cNvSpPr/>
          <p:nvPr/>
        </p:nvSpPr>
        <p:spPr>
          <a:xfrm>
            <a:off x="7162800" y="0"/>
            <a:ext cx="19812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3600" dirty="0" smtClean="0">
              <a:solidFill>
                <a:prstClr val="black"/>
              </a:solidFill>
              <a:cs typeface="Traditional Arabic" pitchFamily="2" charset="-78"/>
            </a:endParaRPr>
          </a:p>
        </p:txBody>
      </p:sp>
      <p:sp>
        <p:nvSpPr>
          <p:cNvPr id="5" name="Title 1"/>
          <p:cNvSpPr txBox="1">
            <a:spLocks/>
          </p:cNvSpPr>
          <p:nvPr/>
        </p:nvSpPr>
        <p:spPr>
          <a:xfrm rot="1527785">
            <a:off x="927775" y="2051453"/>
            <a:ext cx="6709481" cy="1578151"/>
          </a:xfrm>
          <a:prstGeom prst="rect">
            <a:avLst/>
          </a:prstGeom>
        </p:spPr>
        <p:txBody>
          <a:bodyPr anchor="b">
            <a:noAutofit/>
          </a:bodyPr>
          <a:lstStyle/>
          <a:p>
            <a:pPr algn="ctr">
              <a:spcBef>
                <a:spcPct val="0"/>
              </a:spcBef>
              <a:defRPr/>
            </a:pPr>
            <a:r>
              <a:rPr lang="ar-SA"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حظ أوفر </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2895600" y="5257800"/>
            <a:ext cx="2667000" cy="1323439"/>
          </a:xfrm>
          <a:prstGeom prst="rect">
            <a:avLst/>
          </a:prstGeom>
          <a:noFill/>
        </p:spPr>
        <p:txBody>
          <a:bodyPr wrap="square" rtlCol="0">
            <a:spAutoFit/>
          </a:bodyPr>
          <a:lstStyle/>
          <a:p>
            <a:pPr algn="r"/>
            <a:r>
              <a:rPr lang="ar-SA" sz="4000" b="1" i="1" dirty="0" smtClean="0">
                <a:ln w="18415" cmpd="sng">
                  <a:solidFill>
                    <a:srgbClr val="FFFFFF"/>
                  </a:solidFill>
                  <a:prstDash val="solid"/>
                </a:ln>
                <a:solidFill>
                  <a:prstClr val="black"/>
                </a:solidFill>
                <a:effectLst>
                  <a:outerShdw blurRad="63500" dir="3600000" algn="tl" rotWithShape="0">
                    <a:srgbClr val="000000">
                      <a:alpha val="70000"/>
                    </a:srgbClr>
                  </a:outerShdw>
                </a:effectLst>
              </a:rPr>
              <a:t>سؤال</a:t>
            </a:r>
          </a:p>
          <a:p>
            <a:pPr algn="r"/>
            <a:r>
              <a:rPr lang="ar-SA" sz="4000" b="1" i="1" dirty="0" smtClean="0">
                <a:ln w="18415" cmpd="sng">
                  <a:solidFill>
                    <a:srgbClr val="FFFFFF"/>
                  </a:solidFill>
                  <a:prstDash val="solid"/>
                </a:ln>
                <a:solidFill>
                  <a:prstClr val="black"/>
                </a:solidFill>
                <a:effectLst>
                  <a:outerShdw blurRad="63500" dir="3600000" algn="tl" rotWithShape="0">
                    <a:srgbClr val="000000">
                      <a:alpha val="70000"/>
                    </a:srgbClr>
                  </a:outerShdw>
                </a:effectLst>
              </a:rPr>
              <a:t> رقم </a:t>
            </a:r>
            <a:r>
              <a:rPr lang="ar-SA" sz="4000" b="1" i="1" dirty="0" smtClean="0">
                <a:ln w="18415" cmpd="sng">
                  <a:solidFill>
                    <a:srgbClr val="FFFFFF"/>
                  </a:solidFill>
                  <a:prstDash val="solid"/>
                </a:ln>
                <a:solidFill>
                  <a:prstClr val="black"/>
                </a:solidFill>
                <a:effectLst>
                  <a:outerShdw blurRad="63500" dir="3600000" algn="tl" rotWithShape="0">
                    <a:srgbClr val="000000">
                      <a:alpha val="70000"/>
                    </a:srgbClr>
                  </a:outerShdw>
                </a:effectLst>
              </a:rPr>
              <a:t>22</a:t>
            </a:r>
            <a:endParaRPr lang="en-US" sz="4000" b="1" i="1" dirty="0">
              <a:ln w="18415" cmpd="sng">
                <a:solidFill>
                  <a:srgbClr val="FFFFFF"/>
                </a:solidFill>
                <a:prstDash val="solid"/>
              </a:ln>
              <a:solidFill>
                <a:prstClr val="black"/>
              </a:solidFill>
              <a:effectLst>
                <a:outerShdw blurRad="63500" dir="3600000" algn="tl" rotWithShape="0">
                  <a:srgbClr val="000000">
                    <a:alpha val="70000"/>
                  </a:srgbClr>
                </a:outerShdw>
              </a:effectLst>
            </a:endParaRPr>
          </a:p>
        </p:txBody>
      </p:sp>
      <p:pic>
        <p:nvPicPr>
          <p:cNvPr id="7" name="תמונה 6" descr="imagesCARUSKW2.jpg"/>
          <p:cNvPicPr>
            <a:picLocks noChangeAspect="1"/>
          </p:cNvPicPr>
          <p:nvPr/>
        </p:nvPicPr>
        <p:blipFill>
          <a:blip r:embed="rId4" cstate="print"/>
          <a:srcRect r="59918"/>
          <a:stretch>
            <a:fillRect/>
          </a:stretch>
        </p:blipFill>
        <p:spPr>
          <a:xfrm rot="1108430">
            <a:off x="6647681" y="-26917"/>
            <a:ext cx="2286000" cy="3271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MS900065437[1].mid">
            <a:hlinkClick r:id="" action="ppaction://media"/>
          </p:cNvPr>
          <p:cNvPicPr>
            <a:picLocks noRot="1" noChangeAspect="1"/>
          </p:cNvPicPr>
          <p:nvPr>
            <a:audioFile r:link="rId1"/>
          </p:nvPr>
        </p:nvPicPr>
        <p:blipFill>
          <a:blip r:embed="rId5" cstate="print"/>
          <a:stretch>
            <a:fillRect/>
          </a:stretch>
        </p:blipFill>
        <p:spPr>
          <a:xfrm>
            <a:off x="8839200" y="6477000"/>
            <a:ext cx="304800" cy="304800"/>
          </a:xfrm>
          <a:prstGeom prst="rect">
            <a:avLst/>
          </a:prstGeom>
        </p:spPr>
      </p:pic>
      <p:sp>
        <p:nvSpPr>
          <p:cNvPr id="10" name="חץ למעלה 9">
            <a:hlinkClick r:id="rId6" action="ppaction://hlinksldjump"/>
          </p:cNvPr>
          <p:cNvSpPr/>
          <p:nvPr/>
        </p:nvSpPr>
        <p:spPr>
          <a:xfrm>
            <a:off x="7391400" y="5867400"/>
            <a:ext cx="609600" cy="990600"/>
          </a:xfrm>
          <a:prstGeom prst="upArrow">
            <a:avLst/>
          </a:prstGeom>
          <a:solidFill>
            <a:srgbClr val="FFCCFF"/>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3400848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9" fill="hold"/>
                                        <p:tgtEl>
                                          <p:spTgt spid="8"/>
                                        </p:tgtEl>
                                      </p:cBhvr>
                                    </p:cmd>
                                  </p:childTnLst>
                                </p:cTn>
                              </p:par>
                              <p:par>
                                <p:cTn id="7" presetID="6" presetClass="emph" presetSubtype="0" fill="hold" grpId="0" nodeType="withEffect">
                                  <p:stCondLst>
                                    <p:cond delay="0"/>
                                  </p:stCondLst>
                                  <p:childTnLst>
                                    <p:animScale>
                                      <p:cBhvr>
                                        <p:cTn id="8" dur="2000" fill="hold"/>
                                        <p:tgtEl>
                                          <p:spTgt spid="6"/>
                                        </p:tgtEl>
                                      </p:cBhvr>
                                      <p:by x="150000" y="150000"/>
                                    </p:animScale>
                                  </p:childTnLst>
                                </p:cTn>
                              </p:par>
                              <p:par>
                                <p:cTn id="9" presetID="2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jpg"/>
          <p:cNvPicPr>
            <a:picLocks noChangeAspect="1"/>
          </p:cNvPicPr>
          <p:nvPr/>
        </p:nvPicPr>
        <p:blipFill>
          <a:blip r:embed="rId2" cstate="print">
            <a:lum bright="-4000" contrast="36000"/>
          </a:blip>
          <a:stretch>
            <a:fillRect/>
          </a:stretch>
        </p:blipFill>
        <p:spPr>
          <a:xfrm>
            <a:off x="0" y="0"/>
            <a:ext cx="10134600" cy="6849173"/>
          </a:xfrm>
          <a:prstGeom prst="rect">
            <a:avLst/>
          </a:prstGeom>
        </p:spPr>
      </p:pic>
      <p:sp>
        <p:nvSpPr>
          <p:cNvPr id="2" name="عنوان 1"/>
          <p:cNvSpPr>
            <a:spLocks noGrp="1"/>
          </p:cNvSpPr>
          <p:nvPr>
            <p:ph type="title"/>
          </p:nvPr>
        </p:nvSpPr>
        <p:spPr>
          <a:xfrm>
            <a:off x="2286000" y="381000"/>
            <a:ext cx="3611880" cy="1143000"/>
          </a:xfrm>
        </p:spPr>
        <p:txBody>
          <a:bodyPr>
            <a:normAutofit/>
          </a:bodyPr>
          <a:lstStyle/>
          <a:p>
            <a:pPr algn="r"/>
            <a:r>
              <a:rPr lang="ar-SA" sz="6000" b="1" i="1" u="sng" dirty="0" smtClean="0">
                <a:solidFill>
                  <a:srgbClr val="CC00CC"/>
                </a:solidFill>
                <a:cs typeface="Traditional Arabic" pitchFamily="2" charset="-78"/>
              </a:rPr>
              <a:t>سؤال </a:t>
            </a:r>
            <a:r>
              <a:rPr lang="ar-SA" sz="6000" b="1" i="1" u="sng" dirty="0" smtClean="0">
                <a:solidFill>
                  <a:srgbClr val="CC00CC"/>
                </a:solidFill>
                <a:cs typeface="Traditional Arabic" pitchFamily="2" charset="-78"/>
              </a:rPr>
              <a:t>رقم 23</a:t>
            </a:r>
            <a:endParaRPr lang="ar-SA" sz="6000" b="1" i="1" u="sng" dirty="0">
              <a:solidFill>
                <a:srgbClr val="CC00CC"/>
              </a:solidFill>
              <a:cs typeface="Traditional Arabic" pitchFamily="2" charset="-78"/>
            </a:endParaRPr>
          </a:p>
        </p:txBody>
      </p:sp>
      <p:sp>
        <p:nvSpPr>
          <p:cNvPr id="41985" name="Rectangle 1"/>
          <p:cNvSpPr>
            <a:spLocks noChangeArrowheads="1"/>
          </p:cNvSpPr>
          <p:nvPr/>
        </p:nvSpPr>
        <p:spPr bwMode="auto">
          <a:xfrm>
            <a:off x="-19050" y="1884164"/>
            <a:ext cx="59817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tabLst/>
            </a:pPr>
            <a:r>
              <a:rPr lang="ar-SA" sz="4000" b="1" dirty="0" smtClean="0">
                <a:latin typeface="Arial" pitchFamily="34" charset="0"/>
                <a:cs typeface="Traditional Arabic" pitchFamily="2" charset="-78"/>
              </a:rPr>
              <a:t>لكي نمنع الحريق يجب إبعاد المواد القابلة </a:t>
            </a:r>
            <a:r>
              <a:rPr lang="ar-SA" sz="4000" b="1" dirty="0" err="1" smtClean="0">
                <a:latin typeface="Arial" pitchFamily="34" charset="0"/>
                <a:cs typeface="Traditional Arabic" pitchFamily="2" charset="-78"/>
              </a:rPr>
              <a:t>للإحتراق</a:t>
            </a:r>
            <a:r>
              <a:rPr lang="ar-SA" sz="4000" b="1" dirty="0" smtClean="0">
                <a:latin typeface="Arial" pitchFamily="34" charset="0"/>
                <a:cs typeface="Traditional Arabic" pitchFamily="2" charset="-78"/>
              </a:rPr>
              <a:t>، المواد سريعة الاشتعال عن ___________.</a:t>
            </a:r>
            <a:endParaRPr kumimoji="0" lang="ar-SA" sz="4000" b="1" i="0" strike="noStrike" cap="none" normalizeH="0" baseline="0" dirty="0" smtClean="0">
              <a:ln>
                <a:noFill/>
              </a:ln>
              <a:solidFill>
                <a:schemeClr val="tx1"/>
              </a:solidFill>
              <a:effectLst/>
              <a:latin typeface="Arial" pitchFamily="34" charset="0"/>
              <a:cs typeface="Traditional Arabic" pitchFamily="2" charset="-78"/>
            </a:endParaRPr>
          </a:p>
        </p:txBody>
      </p:sp>
      <p:sp>
        <p:nvSpPr>
          <p:cNvPr id="5" name="مربع نص 4"/>
          <p:cNvSpPr txBox="1"/>
          <p:nvPr/>
        </p:nvSpPr>
        <p:spPr>
          <a:xfrm>
            <a:off x="2819400" y="3832086"/>
            <a:ext cx="2247900" cy="707886"/>
          </a:xfrm>
          <a:prstGeom prst="rect">
            <a:avLst/>
          </a:prstGeom>
          <a:noFill/>
        </p:spPr>
        <p:txBody>
          <a:bodyPr wrap="square" rtlCol="1">
            <a:spAutoFit/>
          </a:bodyPr>
          <a:lstStyle/>
          <a:p>
            <a:pPr algn="ctr"/>
            <a:r>
              <a:rPr lang="ar-SA" sz="4000" dirty="0" smtClean="0">
                <a:cs typeface="Traditional Arabic" pitchFamily="2" charset="-78"/>
              </a:rPr>
              <a:t>مصدر الحرارة</a:t>
            </a:r>
            <a:endParaRPr lang="ar-SA" sz="4000" dirty="0">
              <a:cs typeface="Traditional Arabic" pitchFamily="2" charset="-78"/>
            </a:endParaRPr>
          </a:p>
        </p:txBody>
      </p:sp>
      <p:sp>
        <p:nvSpPr>
          <p:cNvPr id="8" name="חץ למעלה 7">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2" descr="hfgg.jpg"/>
          <p:cNvPicPr>
            <a:picLocks noChangeAspect="1"/>
          </p:cNvPicPr>
          <p:nvPr/>
        </p:nvPicPr>
        <p:blipFill>
          <a:blip r:embed="rId3" cstate="print"/>
          <a:stretch>
            <a:fillRect/>
          </a:stretch>
        </p:blipFill>
        <p:spPr>
          <a:xfrm>
            <a:off x="0" y="0"/>
            <a:ext cx="9144000" cy="6858000"/>
          </a:xfrm>
          <a:prstGeom prst="rect">
            <a:avLst/>
          </a:prstGeom>
        </p:spPr>
      </p:pic>
      <p:pic>
        <p:nvPicPr>
          <p:cNvPr id="6" name="תמונה 5" descr="imagesCARUSKW2.jpg"/>
          <p:cNvPicPr>
            <a:picLocks noChangeAspect="1"/>
          </p:cNvPicPr>
          <p:nvPr/>
        </p:nvPicPr>
        <p:blipFill>
          <a:blip r:embed="rId4" cstate="print"/>
          <a:srcRect r="59412"/>
          <a:stretch>
            <a:fillRect/>
          </a:stretch>
        </p:blipFill>
        <p:spPr>
          <a:xfrm>
            <a:off x="0" y="0"/>
            <a:ext cx="5410200" cy="6858000"/>
          </a:xfrm>
          <a:prstGeom prst="rect">
            <a:avLst/>
          </a:prstGeom>
        </p:spPr>
      </p:pic>
      <p:sp>
        <p:nvSpPr>
          <p:cNvPr id="18" name="عنوان 5"/>
          <p:cNvSpPr>
            <a:spLocks noGrp="1"/>
          </p:cNvSpPr>
          <p:nvPr>
            <p:ph type="title"/>
          </p:nvPr>
        </p:nvSpPr>
        <p:spPr>
          <a:xfrm rot="2472945">
            <a:off x="5150493" y="989890"/>
            <a:ext cx="4128384" cy="1143000"/>
          </a:xfrm>
        </p:spPr>
        <p:txBody>
          <a:bodyPr>
            <a:normAutofit/>
          </a:bodyPr>
          <a:lstStyle/>
          <a:p>
            <a:pPr algn="ctr"/>
            <a:r>
              <a:rPr lang="ar-SA" sz="6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سؤال رقم </a:t>
            </a:r>
            <a:r>
              <a:rPr lang="ar-SA" sz="6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24</a:t>
            </a:r>
            <a:endParaRPr lang="ar-SA" sz="6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23" name="Title 1"/>
          <p:cNvSpPr txBox="1">
            <a:spLocks/>
          </p:cNvSpPr>
          <p:nvPr/>
        </p:nvSpPr>
        <p:spPr>
          <a:xfrm rot="2735305">
            <a:off x="-1662607" y="3120327"/>
            <a:ext cx="6709481" cy="1578151"/>
          </a:xfrm>
          <a:prstGeom prst="rect">
            <a:avLst/>
          </a:prstGeom>
          <a:noFill/>
        </p:spPr>
        <p:txBody>
          <a:bodyPr anchor="b">
            <a:noAutofit/>
          </a:bodyPr>
          <a:lstStyle/>
          <a:p>
            <a:pPr algn="ctr">
              <a:spcBef>
                <a:spcPct val="0"/>
              </a:spcBef>
              <a:defRPr/>
            </a:pPr>
            <a:r>
              <a:rPr lang="ar-SA" sz="8000" dirty="0" smtClean="0">
                <a:ln w="18415" cmpd="sng">
                  <a:solidFill>
                    <a:srgbClr val="FFFFFF"/>
                  </a:solidFill>
                  <a:prstDash val="solid"/>
                </a:ln>
                <a:solidFill>
                  <a:srgbClr val="FFFFFF"/>
                </a:solidFill>
                <a:effectLst>
                  <a:glow rad="101600">
                    <a:srgbClr val="84AA33">
                      <a:satMod val="175000"/>
                      <a:alpha val="40000"/>
                    </a:srgbClr>
                  </a:glow>
                  <a:outerShdw blurRad="38100" dist="38100" dir="2700000" algn="tl">
                    <a:srgbClr val="000000">
                      <a:alpha val="43137"/>
                    </a:srgbClr>
                  </a:outerShdw>
                </a:effectLst>
                <a:cs typeface="+mj-cs"/>
              </a:rPr>
              <a:t>حظ أوفر </a:t>
            </a:r>
            <a:endParaRPr lang="en-US" sz="8000" dirty="0">
              <a:ln w="18415" cmpd="sng">
                <a:solidFill>
                  <a:srgbClr val="FFFFFF"/>
                </a:solidFill>
                <a:prstDash val="solid"/>
              </a:ln>
              <a:solidFill>
                <a:srgbClr val="FFFFFF"/>
              </a:solidFill>
              <a:effectLst>
                <a:glow rad="101600">
                  <a:srgbClr val="84AA33">
                    <a:satMod val="175000"/>
                    <a:alpha val="40000"/>
                  </a:srgbClr>
                </a:glow>
                <a:outerShdw blurRad="38100" dist="38100" dir="2700000" algn="tl">
                  <a:srgbClr val="000000">
                    <a:alpha val="43137"/>
                  </a:srgbClr>
                </a:outerShdw>
              </a:effectLst>
            </a:endParaRPr>
          </a:p>
        </p:txBody>
      </p:sp>
      <p:pic>
        <p:nvPicPr>
          <p:cNvPr id="8" name="MS900065437[1].mid">
            <a:hlinkClick r:id="" action="ppaction://media"/>
          </p:cNvPr>
          <p:cNvPicPr>
            <a:picLocks noRot="1" noChangeAspect="1"/>
          </p:cNvPicPr>
          <p:nvPr>
            <a:audioFile r:link="rId1"/>
          </p:nvPr>
        </p:nvPicPr>
        <p:blipFill>
          <a:blip r:embed="rId5" cstate="print"/>
          <a:stretch>
            <a:fillRect/>
          </a:stretch>
        </p:blipFill>
        <p:spPr>
          <a:xfrm>
            <a:off x="228600" y="6324600"/>
            <a:ext cx="304800" cy="304800"/>
          </a:xfrm>
          <a:prstGeom prst="rect">
            <a:avLst/>
          </a:prstGeom>
        </p:spPr>
      </p:pic>
      <p:sp>
        <p:nvSpPr>
          <p:cNvPr id="9" name="חץ למעלה 8">
            <a:hlinkClick r:id="rId6" action="ppaction://hlinksldjump"/>
          </p:cNvPr>
          <p:cNvSpPr/>
          <p:nvPr/>
        </p:nvSpPr>
        <p:spPr>
          <a:xfrm>
            <a:off x="518160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476380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9" fill="hold"/>
                                        <p:tgtEl>
                                          <p:spTgt spid="8"/>
                                        </p:tgtEl>
                                      </p:cBhvr>
                                    </p:cmd>
                                  </p:childTnLst>
                                </p:cTn>
                              </p:par>
                              <p:par>
                                <p:cTn id="7" presetID="7" presetClass="entr" presetSubtype="8"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anim calcmode="lin" valueType="num">
                                      <p:cBhvr additive="base">
                                        <p:cTn id="9"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3" grpId="0" build="allAtOnce" rev="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tytr.jpg"/>
          <p:cNvPicPr>
            <a:picLocks noChangeAspect="1"/>
          </p:cNvPicPr>
          <p:nvPr/>
        </p:nvPicPr>
        <p:blipFill>
          <a:blip r:embed="rId2" cstate="print">
            <a:lum bright="18000" contrast="23000"/>
          </a:blip>
          <a:stretch>
            <a:fillRect/>
          </a:stretch>
        </p:blipFill>
        <p:spPr>
          <a:xfrm>
            <a:off x="0" y="8827"/>
            <a:ext cx="9144000" cy="6849173"/>
          </a:xfrm>
          <a:prstGeom prst="rect">
            <a:avLst/>
          </a:prstGeom>
        </p:spPr>
      </p:pic>
      <p:sp>
        <p:nvSpPr>
          <p:cNvPr id="2" name="عنوان 1"/>
          <p:cNvSpPr>
            <a:spLocks noGrp="1"/>
          </p:cNvSpPr>
          <p:nvPr>
            <p:ph type="title"/>
          </p:nvPr>
        </p:nvSpPr>
        <p:spPr>
          <a:xfrm rot="2640938">
            <a:off x="5511209" y="232907"/>
            <a:ext cx="3764280" cy="1143000"/>
          </a:xfrm>
        </p:spPr>
        <p:txBody>
          <a:bodyPr/>
          <a:lstStyle/>
          <a:p>
            <a:pPr algn="r"/>
            <a:r>
              <a:rPr lang="ar-SA" b="1" i="1" u="sng" dirty="0" smtClean="0">
                <a:solidFill>
                  <a:srgbClr val="CC0066"/>
                </a:solidFill>
              </a:rPr>
              <a:t>سؤال </a:t>
            </a:r>
            <a:r>
              <a:rPr lang="ar-SA" b="1" i="1" u="sng" dirty="0" smtClean="0">
                <a:solidFill>
                  <a:srgbClr val="CC0066"/>
                </a:solidFill>
              </a:rPr>
              <a:t>رقم25</a:t>
            </a:r>
            <a:endParaRPr lang="ar-SA" b="1" i="1" u="sng" dirty="0">
              <a:solidFill>
                <a:srgbClr val="CC0066"/>
              </a:solidFill>
            </a:endParaRPr>
          </a:p>
        </p:txBody>
      </p:sp>
      <p:sp>
        <p:nvSpPr>
          <p:cNvPr id="43009" name="Rectangle 1"/>
          <p:cNvSpPr>
            <a:spLocks noChangeArrowheads="1"/>
          </p:cNvSpPr>
          <p:nvPr/>
        </p:nvSpPr>
        <p:spPr bwMode="auto">
          <a:xfrm>
            <a:off x="762000" y="840969"/>
            <a:ext cx="487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200000"/>
              </a:lnSpc>
              <a:spcBef>
                <a:spcPct val="0"/>
              </a:spcBef>
              <a:spcAft>
                <a:spcPct val="0"/>
              </a:spcAft>
              <a:buClrTx/>
              <a:buSzTx/>
              <a:buFontTx/>
              <a:buNone/>
              <a:tabLst/>
            </a:pPr>
            <a:r>
              <a:rPr lang="ar-SA" sz="4400" dirty="0" smtClean="0">
                <a:latin typeface="Arial" pitchFamily="34" charset="0"/>
                <a:cs typeface="Traditional Arabic" pitchFamily="2" charset="-78"/>
              </a:rPr>
              <a:t>اذا اندلعت النار في فرن غاز يجب إغلاق حنفية الغاز.</a:t>
            </a:r>
          </a:p>
          <a:p>
            <a:pPr marL="0" marR="0" lvl="0" indent="0" algn="r" defTabSz="914400" rtl="0" eaLnBrk="0" fontAlgn="base" latinLnBrk="0" hangingPunct="0">
              <a:lnSpc>
                <a:spcPct val="200000"/>
              </a:lnSpc>
              <a:spcBef>
                <a:spcPct val="0"/>
              </a:spcBef>
              <a:spcAft>
                <a:spcPct val="0"/>
              </a:spcAft>
              <a:buClrTx/>
              <a:buSzTx/>
              <a:buFontTx/>
              <a:buNone/>
              <a:tabLst/>
            </a:pPr>
            <a:endParaRPr kumimoji="0" lang="ar-SA" sz="4400" b="0" i="0" u="none" strike="noStrike" cap="none" normalizeH="0" baseline="0" dirty="0">
              <a:ln>
                <a:noFill/>
              </a:ln>
              <a:solidFill>
                <a:schemeClr val="tx1"/>
              </a:solidFill>
              <a:effectLst/>
              <a:latin typeface="Arial" pitchFamily="34" charset="0"/>
              <a:cs typeface="Traditional Arabic" pitchFamily="2" charset="-78"/>
            </a:endParaRPr>
          </a:p>
          <a:p>
            <a:pPr marL="0" marR="0" lvl="0" indent="0" algn="r" defTabSz="914400" rtl="0" eaLnBrk="0" fontAlgn="base" latinLnBrk="0" hangingPunct="0">
              <a:lnSpc>
                <a:spcPct val="200000"/>
              </a:lnSpc>
              <a:spcBef>
                <a:spcPct val="0"/>
              </a:spcBef>
              <a:spcAft>
                <a:spcPct val="0"/>
              </a:spcAft>
              <a:buClrTx/>
              <a:buSzTx/>
              <a:buFontTx/>
              <a:buNone/>
              <a:tabLst/>
            </a:pPr>
            <a:r>
              <a:rPr lang="ar-SA" sz="4400" dirty="0" smtClean="0">
                <a:latin typeface="Arial" pitchFamily="34" charset="0"/>
                <a:cs typeface="Traditional Arabic" pitchFamily="2" charset="-78"/>
              </a:rPr>
              <a:t>صحيح   \ غير صحيح.</a:t>
            </a:r>
          </a:p>
        </p:txBody>
      </p:sp>
      <p:sp>
        <p:nvSpPr>
          <p:cNvPr id="7" name="مربع نص 6"/>
          <p:cNvSpPr txBox="1"/>
          <p:nvPr/>
        </p:nvSpPr>
        <p:spPr>
          <a:xfrm>
            <a:off x="5715000" y="3048000"/>
            <a:ext cx="184731" cy="369332"/>
          </a:xfrm>
          <a:prstGeom prst="rect">
            <a:avLst/>
          </a:prstGeom>
          <a:noFill/>
        </p:spPr>
        <p:txBody>
          <a:bodyPr wrap="none" rtlCol="1">
            <a:spAutoFit/>
          </a:bodyPr>
          <a:lstStyle/>
          <a:p>
            <a:endParaRPr lang="ar-SA" dirty="0"/>
          </a:p>
        </p:txBody>
      </p:sp>
      <p:sp>
        <p:nvSpPr>
          <p:cNvPr id="8" name="مربع نص 7"/>
          <p:cNvSpPr txBox="1"/>
          <p:nvPr/>
        </p:nvSpPr>
        <p:spPr>
          <a:xfrm>
            <a:off x="6858000" y="2895600"/>
            <a:ext cx="184731" cy="369332"/>
          </a:xfrm>
          <a:prstGeom prst="rect">
            <a:avLst/>
          </a:prstGeom>
          <a:noFill/>
        </p:spPr>
        <p:txBody>
          <a:bodyPr wrap="none" rtlCol="1">
            <a:spAutoFit/>
          </a:bodyPr>
          <a:lstStyle/>
          <a:p>
            <a:endParaRPr lang="ar-SA" dirty="0"/>
          </a:p>
        </p:txBody>
      </p:sp>
      <p:sp>
        <p:nvSpPr>
          <p:cNvPr id="9" name="مربع نص 8"/>
          <p:cNvSpPr txBox="1"/>
          <p:nvPr/>
        </p:nvSpPr>
        <p:spPr>
          <a:xfrm>
            <a:off x="4343400" y="5487769"/>
            <a:ext cx="1828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SA" sz="3600" b="1" dirty="0" smtClean="0">
                <a:cs typeface="Traditional Arabic" pitchFamily="2" charset="-78"/>
              </a:rPr>
              <a:t>صحيح</a:t>
            </a:r>
            <a:endParaRPr lang="ar-SA" sz="3600" b="1" dirty="0">
              <a:cs typeface="Traditional Arabic" pitchFamily="2" charset="-78"/>
            </a:endParaRPr>
          </a:p>
        </p:txBody>
      </p:sp>
      <p:sp>
        <p:nvSpPr>
          <p:cNvPr id="13" name="חץ למעלה 12">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fgg.jpg"/>
          <p:cNvPicPr>
            <a:picLocks noChangeAspect="1"/>
          </p:cNvPicPr>
          <p:nvPr/>
        </p:nvPicPr>
        <p:blipFill>
          <a:blip r:embed="rId2" cstate="print"/>
          <a:stretch>
            <a:fillRect/>
          </a:stretch>
        </p:blipFill>
        <p:spPr>
          <a:xfrm>
            <a:off x="0" y="0"/>
            <a:ext cx="9144000" cy="6858000"/>
          </a:xfrm>
          <a:prstGeom prst="rect">
            <a:avLst/>
          </a:prstGeom>
        </p:spPr>
      </p:pic>
      <p:sp>
        <p:nvSpPr>
          <p:cNvPr id="2" name="عنوان 1"/>
          <p:cNvSpPr>
            <a:spLocks noGrp="1"/>
          </p:cNvSpPr>
          <p:nvPr>
            <p:ph type="title"/>
          </p:nvPr>
        </p:nvSpPr>
        <p:spPr>
          <a:xfrm>
            <a:off x="6064063" y="0"/>
            <a:ext cx="3079937" cy="1143000"/>
          </a:xfrm>
        </p:spPr>
        <p:txBody>
          <a:bodyPr>
            <a:normAutofit/>
          </a:bodyPr>
          <a:lstStyle/>
          <a:p>
            <a:pPr algn="ctr"/>
            <a:r>
              <a:rPr lang="ar-SA" sz="4800" b="1" i="1" u="sng" dirty="0" smtClean="0">
                <a:solidFill>
                  <a:srgbClr val="CC0066"/>
                </a:solidFill>
                <a:cs typeface="Traditional Arabic" pitchFamily="2" charset="-78"/>
              </a:rPr>
              <a:t>سؤال رقم </a:t>
            </a:r>
            <a:r>
              <a:rPr lang="ar-SA" sz="4800" b="1" i="1" u="sng" dirty="0" smtClean="0">
                <a:solidFill>
                  <a:srgbClr val="CC0066"/>
                </a:solidFill>
                <a:cs typeface="Traditional Arabic" pitchFamily="2" charset="-78"/>
              </a:rPr>
              <a:t>26</a:t>
            </a:r>
            <a:endParaRPr lang="ar-SA" sz="4800" b="1" i="1" u="sng" dirty="0">
              <a:solidFill>
                <a:srgbClr val="CC0066"/>
              </a:solidFill>
              <a:cs typeface="Traditional Arabic" pitchFamily="2" charset="-78"/>
            </a:endParaRPr>
          </a:p>
        </p:txBody>
      </p:sp>
      <p:sp>
        <p:nvSpPr>
          <p:cNvPr id="47105" name="Rectangle 1"/>
          <p:cNvSpPr>
            <a:spLocks noChangeArrowheads="1"/>
          </p:cNvSpPr>
          <p:nvPr/>
        </p:nvSpPr>
        <p:spPr bwMode="auto">
          <a:xfrm>
            <a:off x="381000" y="3419178"/>
            <a:ext cx="8382000" cy="375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0" y="1447800"/>
            <a:ext cx="8686800" cy="2003112"/>
          </a:xfrm>
          <a:prstGeom prst="rect">
            <a:avLst/>
          </a:prstGeom>
        </p:spPr>
        <p:txBody>
          <a:bodyPr wrap="square">
            <a:spAutoFit/>
          </a:bodyPr>
          <a:lstStyle/>
          <a:p>
            <a:pPr algn="r">
              <a:lnSpc>
                <a:spcPct val="150000"/>
              </a:lnSpc>
            </a:pPr>
            <a:r>
              <a:rPr lang="ar-SA" sz="4400" dirty="0" smtClean="0"/>
              <a:t>اذا أردنا ان </a:t>
            </a:r>
            <a:r>
              <a:rPr lang="ar-SA" sz="4400" dirty="0" err="1" smtClean="0"/>
              <a:t>نطفىء</a:t>
            </a:r>
            <a:r>
              <a:rPr lang="ar-SA" sz="4400" dirty="0" smtClean="0"/>
              <a:t> المنقل يجب تزويده بالفحم </a:t>
            </a:r>
          </a:p>
          <a:p>
            <a:pPr algn="r" rtl="1">
              <a:lnSpc>
                <a:spcPct val="150000"/>
              </a:lnSpc>
            </a:pPr>
            <a:r>
              <a:rPr lang="ar-SA" sz="4400" dirty="0" smtClean="0"/>
              <a:t> الخشبي.     صحيح \ غير صحيح.</a:t>
            </a:r>
            <a:endParaRPr lang="en-US" sz="4400" dirty="0"/>
          </a:p>
        </p:txBody>
      </p:sp>
      <p:sp>
        <p:nvSpPr>
          <p:cNvPr id="12" name="TextBox 11"/>
          <p:cNvSpPr txBox="1"/>
          <p:nvPr/>
        </p:nvSpPr>
        <p:spPr>
          <a:xfrm>
            <a:off x="2362200" y="2753797"/>
            <a:ext cx="2209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SA" sz="3600" b="1" dirty="0" smtClean="0"/>
              <a:t>غير صحيح</a:t>
            </a:r>
            <a:endParaRPr lang="en-US" sz="3600" b="1" dirty="0"/>
          </a:p>
        </p:txBody>
      </p:sp>
      <p:sp>
        <p:nvSpPr>
          <p:cNvPr id="8" name="חץ למעלה 7">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fgg.jpg"/>
          <p:cNvPicPr>
            <a:picLocks noChangeAspect="1"/>
          </p:cNvPicPr>
          <p:nvPr/>
        </p:nvPicPr>
        <p:blipFill>
          <a:blip r:embed="rId3" cstate="print"/>
          <a:stretch>
            <a:fillRect/>
          </a:stretch>
        </p:blipFill>
        <p:spPr>
          <a:xfrm>
            <a:off x="0" y="0"/>
            <a:ext cx="9144000" cy="6858000"/>
          </a:xfrm>
          <a:prstGeom prst="rect">
            <a:avLst/>
          </a:prstGeom>
        </p:spPr>
      </p:pic>
      <p:sp>
        <p:nvSpPr>
          <p:cNvPr id="2" name="عنوان 1"/>
          <p:cNvSpPr>
            <a:spLocks noGrp="1"/>
          </p:cNvSpPr>
          <p:nvPr>
            <p:ph type="title"/>
          </p:nvPr>
        </p:nvSpPr>
        <p:spPr>
          <a:xfrm>
            <a:off x="6064063" y="0"/>
            <a:ext cx="3079937" cy="1143000"/>
          </a:xfrm>
        </p:spPr>
        <p:txBody>
          <a:bodyPr>
            <a:normAutofit/>
          </a:bodyPr>
          <a:lstStyle/>
          <a:p>
            <a:pPr algn="ctr"/>
            <a:r>
              <a:rPr lang="ar-SA" sz="4800" b="1" i="1" u="sng" dirty="0" smtClean="0">
                <a:solidFill>
                  <a:srgbClr val="CC0066"/>
                </a:solidFill>
                <a:cs typeface="Traditional Arabic" pitchFamily="2" charset="-78"/>
              </a:rPr>
              <a:t>سؤال </a:t>
            </a:r>
            <a:r>
              <a:rPr lang="ar-SA" sz="4800" b="1" i="1" u="sng" dirty="0" smtClean="0">
                <a:solidFill>
                  <a:srgbClr val="CC0066"/>
                </a:solidFill>
                <a:cs typeface="Traditional Arabic" pitchFamily="2" charset="-78"/>
              </a:rPr>
              <a:t>رقم 27</a:t>
            </a:r>
            <a:endParaRPr lang="ar-SA" sz="4800" b="1" i="1" u="sng" dirty="0">
              <a:solidFill>
                <a:srgbClr val="CC0066"/>
              </a:solidFill>
              <a:cs typeface="Traditional Arabic" pitchFamily="2" charset="-78"/>
            </a:endParaRPr>
          </a:p>
        </p:txBody>
      </p:sp>
      <p:sp>
        <p:nvSpPr>
          <p:cNvPr id="47105" name="Rectangle 1"/>
          <p:cNvSpPr>
            <a:spLocks noChangeArrowheads="1"/>
          </p:cNvSpPr>
          <p:nvPr/>
        </p:nvSpPr>
        <p:spPr bwMode="auto">
          <a:xfrm>
            <a:off x="381000" y="3419178"/>
            <a:ext cx="8382000" cy="375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مربع نص 7"/>
          <p:cNvSpPr txBox="1"/>
          <p:nvPr/>
        </p:nvSpPr>
        <p:spPr>
          <a:xfrm>
            <a:off x="0" y="990600"/>
            <a:ext cx="9144000" cy="2039020"/>
          </a:xfrm>
          <a:prstGeom prst="rect">
            <a:avLst/>
          </a:prstGeom>
          <a:noFill/>
        </p:spPr>
        <p:txBody>
          <a:bodyPr wrap="square" rtlCol="1">
            <a:spAutoFit/>
          </a:bodyPr>
          <a:lstStyle/>
          <a:p>
            <a:pPr algn="r">
              <a:lnSpc>
                <a:spcPct val="150000"/>
              </a:lnSpc>
            </a:pPr>
            <a:r>
              <a:rPr lang="ar-SA" sz="4400" b="1" dirty="0" smtClean="0">
                <a:cs typeface="Traditional Arabic" pitchFamily="2" charset="-78"/>
              </a:rPr>
              <a:t>هل  استطعت أن تضع في أرض فرقتك بيوت / شوارع ؟؟</a:t>
            </a:r>
          </a:p>
          <a:p>
            <a:pPr algn="r">
              <a:lnSpc>
                <a:spcPct val="150000"/>
              </a:lnSpc>
            </a:pPr>
            <a:r>
              <a:rPr lang="ar-SA" sz="4400" b="1" dirty="0" smtClean="0">
                <a:cs typeface="Traditional Arabic" pitchFamily="2" charset="-78"/>
              </a:rPr>
              <a:t>إذ كانت إجابتك نعم فعليك أن !!!!</a:t>
            </a:r>
            <a:endParaRPr lang="ar-SA" sz="4400" b="1" dirty="0">
              <a:cs typeface="Traditional Arabic" pitchFamily="2" charset="-78"/>
            </a:endParaRPr>
          </a:p>
        </p:txBody>
      </p:sp>
      <p:sp>
        <p:nvSpPr>
          <p:cNvPr id="10" name="مربع نص 9"/>
          <p:cNvSpPr txBox="1"/>
          <p:nvPr/>
        </p:nvSpPr>
        <p:spPr>
          <a:xfrm>
            <a:off x="457200" y="3657600"/>
            <a:ext cx="5181600" cy="769441"/>
          </a:xfrm>
          <a:prstGeom prst="rect">
            <a:avLst/>
          </a:prstGeom>
          <a:noFill/>
        </p:spPr>
        <p:txBody>
          <a:bodyPr wrap="square" rtlCol="1">
            <a:spAutoFit/>
          </a:bodyPr>
          <a:lstStyle/>
          <a:p>
            <a:pPr algn="ctr">
              <a:buNone/>
            </a:pPr>
            <a:r>
              <a:rPr lang="ar-SA" sz="4400" b="1" i="1" u="sng" dirty="0" smtClean="0">
                <a:solidFill>
                  <a:srgbClr val="FF0000"/>
                </a:solidFill>
                <a:cs typeface="Traditional Arabic" pitchFamily="2" charset="-78"/>
              </a:rPr>
              <a:t>تُرجع للدكان إحداها</a:t>
            </a:r>
            <a:r>
              <a:rPr lang="ar-SA" sz="4400" b="1" i="1" dirty="0" smtClean="0">
                <a:solidFill>
                  <a:srgbClr val="FF0000"/>
                </a:solidFill>
                <a:cs typeface="Traditional Arabic" pitchFamily="2" charset="-78"/>
              </a:rPr>
              <a:t>.   </a:t>
            </a:r>
          </a:p>
        </p:txBody>
      </p:sp>
      <p:sp>
        <p:nvSpPr>
          <p:cNvPr id="11" name="وجه ضاحك 10"/>
          <p:cNvSpPr/>
          <p:nvPr/>
        </p:nvSpPr>
        <p:spPr>
          <a:xfrm>
            <a:off x="533400" y="3581400"/>
            <a:ext cx="838200" cy="762000"/>
          </a:xfrm>
          <a:prstGeom prst="smileyFace">
            <a:avLst>
              <a:gd name="adj" fmla="val -465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ar-SA" sz="3600" dirty="0" smtClean="0">
              <a:solidFill>
                <a:srgbClr val="CC0066"/>
              </a:solidFill>
              <a:cs typeface="Traditional Arabic" pitchFamily="2" charset="-78"/>
            </a:endParaRPr>
          </a:p>
        </p:txBody>
      </p:sp>
      <p:pic>
        <p:nvPicPr>
          <p:cNvPr id="9" name="MS900065437[1].mid">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
        <p:nvSpPr>
          <p:cNvPr id="12" name="חץ למעלה 11">
            <a:hlinkClick r:id="rId5"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9"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ppt_w</p:attrName>
                                        </p:attrNameLst>
                                      </p:cBhvr>
                                      <p:tavLst>
                                        <p:tav tm="0" fmla="#ppt_w*sin(2.5*pi*$)">
                                          <p:val>
                                            <p:fltVal val="0"/>
                                          </p:val>
                                        </p:tav>
                                        <p:tav tm="100000">
                                          <p:val>
                                            <p:fltVal val="1"/>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2" descr="hfgg.jpg"/>
          <p:cNvPicPr>
            <a:picLocks noChangeAspect="1"/>
          </p:cNvPicPr>
          <p:nvPr/>
        </p:nvPicPr>
        <p:blipFill>
          <a:blip r:embed="rId2" cstate="print"/>
          <a:stretch>
            <a:fillRect/>
          </a:stretch>
        </p:blipFill>
        <p:spPr>
          <a:xfrm>
            <a:off x="0" y="0"/>
            <a:ext cx="9144000" cy="6858000"/>
          </a:xfrm>
          <a:prstGeom prst="rect">
            <a:avLst/>
          </a:prstGeom>
        </p:spPr>
      </p:pic>
      <p:sp>
        <p:nvSpPr>
          <p:cNvPr id="3" name="عنوان 2"/>
          <p:cNvSpPr>
            <a:spLocks noGrp="1"/>
          </p:cNvSpPr>
          <p:nvPr>
            <p:ph type="title"/>
          </p:nvPr>
        </p:nvSpPr>
        <p:spPr>
          <a:xfrm>
            <a:off x="1219200" y="0"/>
            <a:ext cx="7498080" cy="1143000"/>
          </a:xfrm>
        </p:spPr>
        <p:txBody>
          <a:bodyPr>
            <a:normAutofit/>
          </a:bodyPr>
          <a:lstStyle/>
          <a:p>
            <a:pPr algn="ctr"/>
            <a:r>
              <a:rPr lang="ar-SA" sz="6000" dirty="0" smtClean="0">
                <a:solidFill>
                  <a:srgbClr val="CC0066"/>
                </a:solidFill>
              </a:rPr>
              <a:t>قوانين</a:t>
            </a:r>
            <a:endParaRPr lang="ar-SA" sz="6000" dirty="0">
              <a:solidFill>
                <a:srgbClr val="CC0066"/>
              </a:solidFill>
            </a:endParaRPr>
          </a:p>
        </p:txBody>
      </p:sp>
      <p:pic>
        <p:nvPicPr>
          <p:cNvPr id="6" name="תמונה 5" descr="imagesCAV6RKJS.jpg"/>
          <p:cNvPicPr>
            <a:picLocks noChangeAspect="1"/>
          </p:cNvPicPr>
          <p:nvPr/>
        </p:nvPicPr>
        <p:blipFill>
          <a:blip r:embed="rId3" cstate="print"/>
          <a:stretch>
            <a:fillRect/>
          </a:stretch>
        </p:blipFill>
        <p:spPr>
          <a:xfrm>
            <a:off x="6934200" y="0"/>
            <a:ext cx="2471737" cy="3783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תמונה 7" descr="imagesCAUK7HOO.jpg"/>
          <p:cNvPicPr>
            <a:picLocks noChangeAspect="1"/>
          </p:cNvPicPr>
          <p:nvPr/>
        </p:nvPicPr>
        <p:blipFill>
          <a:blip r:embed="rId4" cstate="print"/>
          <a:stretch>
            <a:fillRect/>
          </a:stretch>
        </p:blipFill>
        <p:spPr>
          <a:xfrm>
            <a:off x="0" y="2362200"/>
            <a:ext cx="1752600" cy="4495800"/>
          </a:xfrm>
          <a:prstGeom prst="rect">
            <a:avLst/>
          </a:prstGeom>
        </p:spPr>
      </p:pic>
      <p:sp>
        <p:nvSpPr>
          <p:cNvPr id="9" name="TextBox 8"/>
          <p:cNvSpPr txBox="1"/>
          <p:nvPr/>
        </p:nvSpPr>
        <p:spPr>
          <a:xfrm>
            <a:off x="304800" y="762000"/>
            <a:ext cx="6324600" cy="5755422"/>
          </a:xfrm>
          <a:prstGeom prst="rect">
            <a:avLst/>
          </a:prstGeom>
          <a:noFill/>
        </p:spPr>
        <p:txBody>
          <a:bodyPr wrap="square" rtlCol="1">
            <a:spAutoFit/>
          </a:bodyPr>
          <a:lstStyle/>
          <a:p>
            <a:pPr algn="r" rtl="1"/>
            <a:endParaRPr lang="ar-SA" sz="2000" dirty="0" smtClean="0"/>
          </a:p>
          <a:p>
            <a:pPr algn="r" rtl="1">
              <a:lnSpc>
                <a:spcPct val="150000"/>
              </a:lnSpc>
            </a:pPr>
            <a:r>
              <a:rPr lang="ar-SA" sz="2000" dirty="0" smtClean="0"/>
              <a:t>1- </a:t>
            </a:r>
            <a:r>
              <a:rPr lang="ar-SA" sz="2400" dirty="0" smtClean="0">
                <a:latin typeface="Arial" pitchFamily="34" charset="0"/>
                <a:cs typeface="Simplified Arabic" pitchFamily="2" charset="-78"/>
              </a:rPr>
              <a:t>أن يلتزم كل من الفرقتين بالهدوء التام ,واذا خالف احد  المشتركين هذا الامر فعليه ان يعطي مبلغ 100 شيكل للفرقة الثانية, او ما يساويه بالقيمة .</a:t>
            </a:r>
          </a:p>
          <a:p>
            <a:pPr algn="r" rtl="1">
              <a:lnSpc>
                <a:spcPct val="150000"/>
              </a:lnSpc>
            </a:pPr>
            <a:r>
              <a:rPr lang="ar-SA" sz="2400" dirty="0" smtClean="0">
                <a:latin typeface="Arial" pitchFamily="34" charset="0"/>
                <a:cs typeface="Simplified Arabic" pitchFamily="2" charset="-78"/>
              </a:rPr>
              <a:t>2- إن على المشتركين أن يقوموا بالإجابة بعد مرور دقيقة واحدة, وإذا  أجاب قبل ذلك فان  السؤال يلغى.</a:t>
            </a:r>
          </a:p>
          <a:p>
            <a:pPr algn="r" rtl="1">
              <a:lnSpc>
                <a:spcPct val="150000"/>
              </a:lnSpc>
            </a:pPr>
            <a:r>
              <a:rPr lang="ar-SA" sz="2400" dirty="0" smtClean="0">
                <a:latin typeface="Arial" pitchFamily="34" charset="0"/>
                <a:cs typeface="Simplified Arabic" pitchFamily="2" charset="-78"/>
              </a:rPr>
              <a:t>3. الوقت المحدد للعبة هو50 دقيقة .</a:t>
            </a:r>
          </a:p>
          <a:p>
            <a:pPr lvl="0" algn="r" rtl="1"/>
            <a:endParaRPr lang="he-IL" sz="2400" u="sng" dirty="0" smtClean="0">
              <a:latin typeface="Arial" pitchFamily="34" charset="0"/>
              <a:cs typeface="Arial" pitchFamily="34" charset="0"/>
            </a:endParaRPr>
          </a:p>
          <a:p>
            <a:pPr lvl="0" algn="r" rtl="1"/>
            <a:r>
              <a:rPr lang="ar-SA" sz="2400" smtClean="0">
                <a:latin typeface="Arial" pitchFamily="34" charset="0"/>
                <a:cs typeface="Simplified Arabic" pitchFamily="2" charset="-78"/>
              </a:rPr>
              <a:t>4. </a:t>
            </a:r>
            <a:r>
              <a:rPr lang="ar-SA" sz="2400" dirty="0" smtClean="0">
                <a:latin typeface="Arial" pitchFamily="34" charset="0"/>
                <a:cs typeface="Simplified Arabic" pitchFamily="2" charset="-78"/>
              </a:rPr>
              <a:t>عند وقت تحديد الفائز ,  ليس شرط ان تكون سعر الممتلكات للفرقة مشابة للسعر وقت شراء الممتلكات. </a:t>
            </a:r>
          </a:p>
          <a:p>
            <a:pPr lvl="0" algn="r" rtl="1"/>
            <a:endParaRPr lang="he-IL" sz="2000" dirty="0" smtClean="0"/>
          </a:p>
          <a:p>
            <a:pPr lvl="0" algn="r" rtl="1"/>
            <a:endParaRPr lang="en-US" sz="2000" dirty="0" smtClean="0"/>
          </a:p>
          <a:p>
            <a:pPr algn="r" rtl="1"/>
            <a:r>
              <a:rPr lang="he-IL" sz="2000" dirty="0" smtClean="0"/>
              <a:t>י</a:t>
            </a:r>
            <a:endParaRPr lang="ar-SA" sz="20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Picture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81000" y="152400"/>
            <a:ext cx="7498080" cy="1143000"/>
          </a:xfrm>
        </p:spPr>
        <p:txBody>
          <a:bodyPr/>
          <a:lstStyle/>
          <a:p>
            <a:pPr algn="r"/>
            <a:r>
              <a:rPr lang="ar-SA" b="1" i="1" u="sng" dirty="0" smtClean="0">
                <a:solidFill>
                  <a:schemeClr val="bg1"/>
                </a:solidFill>
              </a:rPr>
              <a:t>سؤال رقم </a:t>
            </a:r>
            <a:r>
              <a:rPr lang="ar-SA" b="1" i="1" u="sng" dirty="0" smtClean="0">
                <a:solidFill>
                  <a:schemeClr val="bg1"/>
                </a:solidFill>
              </a:rPr>
              <a:t>28</a:t>
            </a:r>
            <a:endParaRPr lang="en-US" b="1" i="1" u="sng" dirty="0">
              <a:solidFill>
                <a:schemeClr val="bg1"/>
              </a:solidFill>
            </a:endParaRPr>
          </a:p>
        </p:txBody>
      </p:sp>
      <p:sp>
        <p:nvSpPr>
          <p:cNvPr id="4" name="Rectangle 3"/>
          <p:cNvSpPr/>
          <p:nvPr/>
        </p:nvSpPr>
        <p:spPr>
          <a:xfrm>
            <a:off x="838200" y="2819400"/>
            <a:ext cx="7543800" cy="1107996"/>
          </a:xfrm>
          <a:prstGeom prst="rect">
            <a:avLst/>
          </a:prstGeom>
        </p:spPr>
        <p:txBody>
          <a:bodyPr wrap="square">
            <a:spAutoFit/>
          </a:bodyPr>
          <a:lstStyle/>
          <a:p>
            <a:pPr lvl="0" algn="r" rtl="1" eaLnBrk="0" fontAlgn="base" hangingPunct="0">
              <a:lnSpc>
                <a:spcPct val="150000"/>
              </a:lnSpc>
              <a:spcBef>
                <a:spcPct val="0"/>
              </a:spcBef>
              <a:spcAft>
                <a:spcPct val="0"/>
              </a:spcAft>
              <a:buFont typeface="Arial" pitchFamily="34" charset="0"/>
              <a:buChar char="•"/>
            </a:pPr>
            <a:endParaRPr lang="en-US" sz="4800" dirty="0">
              <a:solidFill>
                <a:schemeClr val="bg1"/>
              </a:solidFill>
            </a:endParaRPr>
          </a:p>
        </p:txBody>
      </p:sp>
      <p:sp>
        <p:nvSpPr>
          <p:cNvPr id="5" name="Rectangle 4"/>
          <p:cNvSpPr/>
          <p:nvPr/>
        </p:nvSpPr>
        <p:spPr>
          <a:xfrm>
            <a:off x="685800" y="1447800"/>
            <a:ext cx="7638230" cy="938719"/>
          </a:xfrm>
          <a:prstGeom prst="rect">
            <a:avLst/>
          </a:prstGeom>
        </p:spPr>
        <p:txBody>
          <a:bodyPr wrap="square">
            <a:spAutoFit/>
          </a:bodyPr>
          <a:lstStyle/>
          <a:p>
            <a:pPr lvl="0" algn="r" rtl="1" fontAlgn="base">
              <a:lnSpc>
                <a:spcPct val="150000"/>
              </a:lnSpc>
              <a:spcBef>
                <a:spcPct val="0"/>
              </a:spcBef>
              <a:spcAft>
                <a:spcPct val="0"/>
              </a:spcAft>
            </a:pPr>
            <a:r>
              <a:rPr lang="ar-SA" sz="4000" b="1" dirty="0" smtClean="0">
                <a:solidFill>
                  <a:schemeClr val="bg1"/>
                </a:solidFill>
                <a:latin typeface="Arial" pitchFamily="34" charset="0"/>
                <a:cs typeface="Traditional Arabic" pitchFamily="2" charset="-78"/>
              </a:rPr>
              <a:t>هل نواتج احتراق مواد الوقود تؤثر على جودة البيئة؟ </a:t>
            </a:r>
            <a:endParaRPr lang="en-US" sz="4000" b="1" dirty="0" smtClean="0">
              <a:solidFill>
                <a:schemeClr val="bg1"/>
              </a:solidFill>
              <a:latin typeface="Arial" pitchFamily="34" charset="0"/>
              <a:cs typeface="Traditional Arabic" pitchFamily="2" charset="-78"/>
            </a:endParaRPr>
          </a:p>
        </p:txBody>
      </p:sp>
      <p:sp>
        <p:nvSpPr>
          <p:cNvPr id="6" name="مربع نص 7"/>
          <p:cNvSpPr txBox="1"/>
          <p:nvPr/>
        </p:nvSpPr>
        <p:spPr>
          <a:xfrm>
            <a:off x="4800600" y="2892385"/>
            <a:ext cx="1600200" cy="1200329"/>
          </a:xfrm>
          <a:prstGeom prst="rect">
            <a:avLst/>
          </a:prstGeom>
          <a:noFill/>
        </p:spPr>
        <p:txBody>
          <a:bodyPr wrap="square" rtlCol="1">
            <a:spAutoFit/>
          </a:bodyPr>
          <a:lstStyle/>
          <a:p>
            <a:pPr algn="ctr"/>
            <a:r>
              <a:rPr lang="ar-SA" sz="7200" dirty="0" smtClean="0">
                <a:cs typeface="Traditional Arabic" pitchFamily="2" charset="-78"/>
              </a:rPr>
              <a:t>نعم</a:t>
            </a:r>
            <a:endParaRPr lang="ar-SA" sz="7200" dirty="0">
              <a:cs typeface="Traditional Arabic" pitchFamily="2" charset="-78"/>
            </a:endParaRPr>
          </a:p>
        </p:txBody>
      </p:sp>
      <p:sp>
        <p:nvSpPr>
          <p:cNvPr id="7" name="مربع نص 5"/>
          <p:cNvSpPr txBox="1"/>
          <p:nvPr/>
        </p:nvSpPr>
        <p:spPr>
          <a:xfrm>
            <a:off x="609600" y="4114800"/>
            <a:ext cx="1600200" cy="707886"/>
          </a:xfrm>
          <a:prstGeom prst="rect">
            <a:avLst/>
          </a:prstGeom>
          <a:noFill/>
        </p:spPr>
        <p:txBody>
          <a:bodyPr wrap="square" rtlCol="1">
            <a:spAutoFit/>
          </a:bodyPr>
          <a:lstStyle/>
          <a:p>
            <a:pPr algn="ctr"/>
            <a:r>
              <a:rPr lang="ar-SA" sz="4000" dirty="0" smtClean="0">
                <a:solidFill>
                  <a:schemeClr val="bg1"/>
                </a:solidFill>
                <a:cs typeface="Traditional Arabic" pitchFamily="2" charset="-78"/>
              </a:rPr>
              <a:t>الزفير  </a:t>
            </a:r>
            <a:endParaRPr lang="ar-SA" sz="4000" dirty="0">
              <a:solidFill>
                <a:schemeClr val="bg1"/>
              </a:solidFill>
              <a:cs typeface="Traditional Arabic" pitchFamily="2" charset="-78"/>
            </a:endParaRPr>
          </a:p>
        </p:txBody>
      </p:sp>
      <p:sp>
        <p:nvSpPr>
          <p:cNvPr id="9" name="חץ למעלה 8">
            <a:hlinkClick r:id="rId3" action="ppaction://hlinksldjump"/>
          </p:cNvPr>
          <p:cNvSpPr/>
          <p:nvPr/>
        </p:nvSpPr>
        <p:spPr>
          <a:xfrm>
            <a:off x="830580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11" descr="imagesCA4U9SLI.jpg"/>
          <p:cNvPicPr/>
          <p:nvPr/>
        </p:nvPicPr>
        <p:blipFill>
          <a:blip r:embed="rId3" cstate="print"/>
          <a:stretch>
            <a:fillRect/>
          </a:stretch>
        </p:blipFill>
        <p:spPr>
          <a:xfrm>
            <a:off x="0" y="0"/>
            <a:ext cx="9144000" cy="6858000"/>
          </a:xfrm>
          <a:prstGeom prst="rect">
            <a:avLst/>
          </a:prstGeom>
        </p:spPr>
      </p:pic>
      <p:pic>
        <p:nvPicPr>
          <p:cNvPr id="5" name="תמונה 4" descr="imagesCA60POY1.jpg"/>
          <p:cNvPicPr>
            <a:picLocks noChangeAspect="1"/>
          </p:cNvPicPr>
          <p:nvPr/>
        </p:nvPicPr>
        <p:blipFill>
          <a:blip r:embed="rId4" cstate="print"/>
          <a:srcRect t="27428" r="36364"/>
          <a:stretch>
            <a:fillRect/>
          </a:stretch>
        </p:blipFill>
        <p:spPr>
          <a:xfrm flipH="1">
            <a:off x="6781800" y="4038600"/>
            <a:ext cx="2362200" cy="2819400"/>
          </a:xfrm>
          <a:prstGeom prst="rect">
            <a:avLst/>
          </a:prstGeom>
        </p:spPr>
      </p:pic>
      <p:sp>
        <p:nvSpPr>
          <p:cNvPr id="19" name="Heart 18"/>
          <p:cNvSpPr/>
          <p:nvPr/>
        </p:nvSpPr>
        <p:spPr>
          <a:xfrm>
            <a:off x="1905000" y="2057400"/>
            <a:ext cx="4454236" cy="4571999"/>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pPr>
            <a:r>
              <a:rPr lang="ar-SA" sz="4000" b="1" dirty="0" smtClean="0">
                <a:solidFill>
                  <a:srgbClr val="CC0066"/>
                </a:solidFill>
                <a:cs typeface="Traditional Arabic" pitchFamily="2" charset="-78"/>
              </a:rPr>
              <a:t>مبروك لقد</a:t>
            </a:r>
          </a:p>
          <a:p>
            <a:pPr algn="ctr">
              <a:buNone/>
            </a:pPr>
            <a:r>
              <a:rPr lang="ar-SA" sz="4000" b="1" dirty="0" smtClean="0">
                <a:solidFill>
                  <a:srgbClr val="CC0066"/>
                </a:solidFill>
                <a:cs typeface="Traditional Arabic" pitchFamily="2" charset="-78"/>
              </a:rPr>
              <a:t> ربحت</a:t>
            </a:r>
          </a:p>
          <a:p>
            <a:pPr algn="ctr">
              <a:buNone/>
            </a:pPr>
            <a:r>
              <a:rPr lang="ar-SA" sz="4000" b="1" dirty="0" smtClean="0">
                <a:solidFill>
                  <a:srgbClr val="CC0066"/>
                </a:solidFill>
                <a:cs typeface="Traditional Arabic" pitchFamily="2" charset="-78"/>
              </a:rPr>
              <a:t>بذور نبتة البازيلاء </a:t>
            </a:r>
          </a:p>
        </p:txBody>
      </p:sp>
      <p:sp>
        <p:nvSpPr>
          <p:cNvPr id="21" name="شكل بيضاوي 20"/>
          <p:cNvSpPr/>
          <p:nvPr/>
        </p:nvSpPr>
        <p:spPr>
          <a:xfrm>
            <a:off x="1295400" y="228600"/>
            <a:ext cx="5791200" cy="1447800"/>
          </a:xfrm>
          <a:prstGeom prst="ellipse">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buNone/>
            </a:pPr>
            <a:r>
              <a:rPr lang="ar-SA" sz="5400" b="1" i="1" dirty="0" smtClean="0">
                <a:solidFill>
                  <a:srgbClr val="CC0066"/>
                </a:solidFill>
                <a:cs typeface="Traditional Arabic" pitchFamily="2" charset="-78"/>
              </a:rPr>
              <a:t>سؤال رقم </a:t>
            </a:r>
            <a:r>
              <a:rPr lang="ar-SA" sz="5400" b="1" i="1" dirty="0" smtClean="0">
                <a:solidFill>
                  <a:srgbClr val="CC0066"/>
                </a:solidFill>
                <a:cs typeface="Traditional Arabic" pitchFamily="2" charset="-78"/>
              </a:rPr>
              <a:t>29</a:t>
            </a:r>
            <a:endParaRPr lang="ar-SA" sz="5400" b="1" i="1" dirty="0" smtClean="0">
              <a:solidFill>
                <a:srgbClr val="CC0066"/>
              </a:solidFill>
              <a:cs typeface="Traditional Arabic" pitchFamily="2" charset="-78"/>
            </a:endParaRPr>
          </a:p>
        </p:txBody>
      </p:sp>
      <p:pic>
        <p:nvPicPr>
          <p:cNvPr id="6" name="j0214098.wav">
            <a:hlinkClick r:id="" action="ppaction://media"/>
          </p:cNvPr>
          <p:cNvPicPr>
            <a:picLocks noRot="1" noChangeAspect="1"/>
          </p:cNvPicPr>
          <p:nvPr>
            <a:wavAudioFile r:embed="rId1" name="j0214098.wav"/>
          </p:nvPr>
        </p:nvPicPr>
        <p:blipFill>
          <a:blip r:embed="rId5" cstate="print"/>
          <a:stretch>
            <a:fillRect/>
          </a:stretch>
        </p:blipFill>
        <p:spPr>
          <a:xfrm>
            <a:off x="6858000" y="6553200"/>
            <a:ext cx="304800" cy="304800"/>
          </a:xfrm>
          <a:prstGeom prst="rect">
            <a:avLst/>
          </a:prstGeom>
        </p:spPr>
      </p:pic>
      <p:sp>
        <p:nvSpPr>
          <p:cNvPr id="7" name="חץ למעלה 6">
            <a:hlinkClick r:id="rId6"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6"/>
                                        </p:tgtEl>
                                      </p:cBhvr>
                                    </p:cmd>
                                  </p:childTnLst>
                                </p:cTn>
                              </p:par>
                              <p:par>
                                <p:cTn id="7" presetID="8" presetClass="entr" presetSubtype="16"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diamond(in)">
                                      <p:cBhvr>
                                        <p:cTn id="9" dur="2000"/>
                                        <p:tgtEl>
                                          <p:spTgt spid="21"/>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8)">
                                      <p:cBhvr>
                                        <p:cTn id="12"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19"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title"/>
          </p:nvPr>
        </p:nvSpPr>
        <p:spPr>
          <a:xfrm>
            <a:off x="1371600" y="0"/>
            <a:ext cx="7498080" cy="1143000"/>
          </a:xfrm>
        </p:spPr>
        <p:txBody>
          <a:bodyPr>
            <a:normAutofit/>
          </a:bodyPr>
          <a:lstStyle/>
          <a:p>
            <a:pPr algn="r"/>
            <a:r>
              <a:rPr lang="ar-SA" sz="6000" b="1" i="1" u="sng" dirty="0" smtClean="0">
                <a:solidFill>
                  <a:srgbClr val="CC0066"/>
                </a:solidFill>
                <a:cs typeface="Traditional Arabic" pitchFamily="2" charset="-78"/>
              </a:rPr>
              <a:t>سؤال رقم </a:t>
            </a:r>
            <a:r>
              <a:rPr lang="ar-SA" sz="6000" b="1" i="1" u="sng" dirty="0" smtClean="0">
                <a:solidFill>
                  <a:srgbClr val="CC0066"/>
                </a:solidFill>
                <a:cs typeface="Traditional Arabic" pitchFamily="2" charset="-78"/>
              </a:rPr>
              <a:t>30</a:t>
            </a:r>
            <a:endParaRPr lang="ar-SA" sz="6000" b="1" i="1" u="sng" dirty="0">
              <a:solidFill>
                <a:srgbClr val="CC0066"/>
              </a:solidFill>
              <a:cs typeface="Traditional Arabic" pitchFamily="2" charset="-78"/>
            </a:endParaRPr>
          </a:p>
        </p:txBody>
      </p:sp>
      <p:sp>
        <p:nvSpPr>
          <p:cNvPr id="8" name="TextBox 7"/>
          <p:cNvSpPr txBox="1"/>
          <p:nvPr/>
        </p:nvSpPr>
        <p:spPr>
          <a:xfrm>
            <a:off x="628650" y="1524000"/>
            <a:ext cx="8305800" cy="1446550"/>
          </a:xfrm>
          <a:prstGeom prst="rect">
            <a:avLst/>
          </a:prstGeom>
          <a:solidFill>
            <a:srgbClr val="CC0066"/>
          </a:solidFill>
          <a:ln>
            <a:solidFill>
              <a:srgbClr val="CC00CC"/>
            </a:solidFill>
          </a:ln>
        </p:spPr>
        <p:txBody>
          <a:bodyPr wrap="square" rtlCol="0">
            <a:spAutoFit/>
          </a:bodyPr>
          <a:lstStyle/>
          <a:p>
            <a:pPr algn="ctr"/>
            <a:r>
              <a:rPr lang="ar-SA" sz="4400" dirty="0" smtClean="0">
                <a:solidFill>
                  <a:schemeClr val="bg1"/>
                </a:solidFill>
                <a:latin typeface="Traditional Arabic" pitchFamily="18" charset="-78"/>
                <a:cs typeface="Traditional Arabic" pitchFamily="18" charset="-78"/>
              </a:rPr>
              <a:t>ما هي الصفه المشتركة </a:t>
            </a:r>
            <a:r>
              <a:rPr lang="ar-SA" sz="4400" dirty="0" smtClean="0">
                <a:solidFill>
                  <a:schemeClr val="bg1"/>
                </a:solidFill>
                <a:latin typeface="Traditional Arabic" pitchFamily="18" charset="-78"/>
                <a:cs typeface="Traditional Arabic" pitchFamily="18" charset="-78"/>
              </a:rPr>
              <a:t>بين مواد الوقود </a:t>
            </a:r>
            <a:r>
              <a:rPr lang="ar-SA" sz="4400" dirty="0" err="1" smtClean="0">
                <a:solidFill>
                  <a:schemeClr val="bg1"/>
                </a:solidFill>
                <a:latin typeface="Traditional Arabic" pitchFamily="18" charset="-78"/>
                <a:cs typeface="Traditional Arabic" pitchFamily="18" charset="-78"/>
              </a:rPr>
              <a:t>المستخدمه</a:t>
            </a:r>
            <a:r>
              <a:rPr lang="ar-SA" sz="4400" dirty="0" smtClean="0">
                <a:solidFill>
                  <a:schemeClr val="bg1"/>
                </a:solidFill>
                <a:latin typeface="Traditional Arabic" pitchFamily="18" charset="-78"/>
                <a:cs typeface="Traditional Arabic" pitchFamily="18" charset="-78"/>
              </a:rPr>
              <a:t> في الماضي وفي الحاضر؟</a:t>
            </a:r>
            <a:endParaRPr lang="en-US" sz="4400" dirty="0">
              <a:solidFill>
                <a:schemeClr val="bg1"/>
              </a:solidFill>
              <a:latin typeface="Traditional Arabic" pitchFamily="18" charset="-78"/>
              <a:cs typeface="Traditional Arabic" pitchFamily="18" charset="-78"/>
            </a:endParaRPr>
          </a:p>
        </p:txBody>
      </p:sp>
      <p:sp>
        <p:nvSpPr>
          <p:cNvPr id="10" name="مربع نص 9"/>
          <p:cNvSpPr txBox="1"/>
          <p:nvPr/>
        </p:nvSpPr>
        <p:spPr>
          <a:xfrm>
            <a:off x="1752600" y="3733800"/>
            <a:ext cx="5562600" cy="1446550"/>
          </a:xfrm>
          <a:prstGeom prst="rect">
            <a:avLst/>
          </a:prstGeom>
          <a:solidFill>
            <a:srgbClr val="CC00CC"/>
          </a:solidFill>
          <a:ln>
            <a:solidFill>
              <a:srgbClr val="CC0066"/>
            </a:solidFill>
          </a:ln>
        </p:spPr>
        <p:txBody>
          <a:bodyPr wrap="square" rtlCol="1">
            <a:spAutoFit/>
          </a:bodyPr>
          <a:lstStyle/>
          <a:p>
            <a:pPr algn="ctr"/>
            <a:r>
              <a:rPr lang="ar-SA" sz="4400" dirty="0" smtClean="0">
                <a:solidFill>
                  <a:schemeClr val="bg1"/>
                </a:solidFill>
                <a:cs typeface="Traditional Arabic" pitchFamily="2" charset="-78"/>
              </a:rPr>
              <a:t>الصفة المشتركة هي </a:t>
            </a:r>
            <a:r>
              <a:rPr lang="ar-SA" sz="4400" dirty="0" smtClean="0">
                <a:solidFill>
                  <a:schemeClr val="bg1"/>
                </a:solidFill>
                <a:cs typeface="Traditional Arabic" pitchFamily="2" charset="-78"/>
              </a:rPr>
              <a:t>أن جميعها مواد قابلة </a:t>
            </a:r>
            <a:r>
              <a:rPr lang="ar-SA" sz="4400" dirty="0" err="1" smtClean="0">
                <a:solidFill>
                  <a:schemeClr val="bg1"/>
                </a:solidFill>
                <a:cs typeface="Traditional Arabic" pitchFamily="2" charset="-78"/>
              </a:rPr>
              <a:t>لللإشتعال</a:t>
            </a:r>
            <a:r>
              <a:rPr lang="ar-SA" sz="4400" dirty="0" smtClean="0">
                <a:solidFill>
                  <a:schemeClr val="bg1"/>
                </a:solidFill>
                <a:cs typeface="Traditional Arabic" pitchFamily="2" charset="-78"/>
              </a:rPr>
              <a:t>.</a:t>
            </a:r>
            <a:endParaRPr lang="ar-SA" sz="4400" dirty="0">
              <a:solidFill>
                <a:schemeClr val="bg1"/>
              </a:solidFill>
              <a:cs typeface="Traditional Arabic" pitchFamily="2" charset="-78"/>
            </a:endParaRPr>
          </a:p>
        </p:txBody>
      </p:sp>
      <p:sp>
        <p:nvSpPr>
          <p:cNvPr id="11" name="חץ למעלה 10">
            <a:hlinkClick r:id="rId3" action="ppaction://hlinksldjump"/>
          </p:cNvPr>
          <p:cNvSpPr/>
          <p:nvPr/>
        </p:nvSpPr>
        <p:spPr>
          <a:xfrm>
            <a:off x="0" y="54864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tytr.jpg"/>
          <p:cNvPicPr>
            <a:picLocks noChangeAspect="1"/>
          </p:cNvPicPr>
          <p:nvPr/>
        </p:nvPicPr>
        <p:blipFill>
          <a:blip r:embed="rId2" cstate="print">
            <a:lum bright="18000" contrast="23000"/>
          </a:blip>
          <a:stretch>
            <a:fillRect/>
          </a:stretch>
        </p:blipFill>
        <p:spPr>
          <a:xfrm>
            <a:off x="0" y="8827"/>
            <a:ext cx="9144000" cy="6849173"/>
          </a:xfrm>
          <a:prstGeom prst="rect">
            <a:avLst/>
          </a:prstGeom>
        </p:spPr>
      </p:pic>
      <p:sp>
        <p:nvSpPr>
          <p:cNvPr id="2" name="عنوان 1"/>
          <p:cNvSpPr>
            <a:spLocks noGrp="1"/>
          </p:cNvSpPr>
          <p:nvPr>
            <p:ph type="title"/>
          </p:nvPr>
        </p:nvSpPr>
        <p:spPr>
          <a:xfrm rot="2640938">
            <a:off x="5511209" y="232907"/>
            <a:ext cx="3764280" cy="1143000"/>
          </a:xfrm>
        </p:spPr>
        <p:txBody>
          <a:bodyPr/>
          <a:lstStyle/>
          <a:p>
            <a:pPr algn="r"/>
            <a:r>
              <a:rPr lang="ar-SA" b="1" i="1" u="sng" dirty="0" smtClean="0">
                <a:solidFill>
                  <a:srgbClr val="CC0066"/>
                </a:solidFill>
              </a:rPr>
              <a:t>سؤال </a:t>
            </a:r>
            <a:r>
              <a:rPr lang="ar-SA" b="1" i="1" u="sng" dirty="0" smtClean="0">
                <a:solidFill>
                  <a:srgbClr val="CC0066"/>
                </a:solidFill>
              </a:rPr>
              <a:t>رقم 31:</a:t>
            </a:r>
            <a:endParaRPr lang="ar-SA" b="1" i="1" u="sng" dirty="0">
              <a:solidFill>
                <a:srgbClr val="CC0066"/>
              </a:solidFill>
            </a:endParaRPr>
          </a:p>
        </p:txBody>
      </p:sp>
      <p:sp>
        <p:nvSpPr>
          <p:cNvPr id="43009" name="Rectangle 1"/>
          <p:cNvSpPr>
            <a:spLocks noChangeArrowheads="1"/>
          </p:cNvSpPr>
          <p:nvPr/>
        </p:nvSpPr>
        <p:spPr bwMode="auto">
          <a:xfrm>
            <a:off x="609600" y="1210508"/>
            <a:ext cx="487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200000"/>
              </a:lnSpc>
              <a:spcBef>
                <a:spcPct val="0"/>
              </a:spcBef>
              <a:spcAft>
                <a:spcPct val="0"/>
              </a:spcAft>
              <a:buClrTx/>
              <a:buSzTx/>
              <a:buFontTx/>
              <a:buNone/>
              <a:tabLst/>
            </a:pPr>
            <a:r>
              <a:rPr lang="ar-SA" sz="4400" dirty="0" smtClean="0">
                <a:latin typeface="Arial" pitchFamily="34" charset="0"/>
                <a:cs typeface="Traditional Arabic" pitchFamily="2" charset="-78"/>
              </a:rPr>
              <a:t>يجب أن نبني المصانع في مناطق بعيدة عن البلدات لكي نزيد الأمان.</a:t>
            </a:r>
            <a:endParaRPr kumimoji="0" lang="ar-SA" sz="4400" b="0" i="0" u="none" strike="noStrike" cap="none" normalizeH="0" baseline="0" dirty="0">
              <a:ln>
                <a:noFill/>
              </a:ln>
              <a:solidFill>
                <a:schemeClr val="tx1"/>
              </a:solidFill>
              <a:effectLst/>
              <a:latin typeface="Arial" pitchFamily="34" charset="0"/>
              <a:cs typeface="Traditional Arabic" pitchFamily="2" charset="-78"/>
            </a:endParaRPr>
          </a:p>
          <a:p>
            <a:pPr marL="0" marR="0" lvl="0" indent="0" algn="r" defTabSz="914400" rtl="0" eaLnBrk="0" fontAlgn="base" latinLnBrk="0" hangingPunct="0">
              <a:lnSpc>
                <a:spcPct val="200000"/>
              </a:lnSpc>
              <a:spcBef>
                <a:spcPct val="0"/>
              </a:spcBef>
              <a:spcAft>
                <a:spcPct val="0"/>
              </a:spcAft>
              <a:buClrTx/>
              <a:buSzTx/>
              <a:buFontTx/>
              <a:buNone/>
              <a:tabLst/>
            </a:pPr>
            <a:r>
              <a:rPr lang="ar-SA" sz="4400" dirty="0" smtClean="0">
                <a:latin typeface="Arial" pitchFamily="34" charset="0"/>
                <a:cs typeface="Traditional Arabic" pitchFamily="2" charset="-78"/>
              </a:rPr>
              <a:t>صحيح   \ غير صحيح.</a:t>
            </a:r>
          </a:p>
        </p:txBody>
      </p:sp>
      <p:sp>
        <p:nvSpPr>
          <p:cNvPr id="7" name="مربع نص 6"/>
          <p:cNvSpPr txBox="1"/>
          <p:nvPr/>
        </p:nvSpPr>
        <p:spPr>
          <a:xfrm>
            <a:off x="5715000" y="3048000"/>
            <a:ext cx="184731" cy="369332"/>
          </a:xfrm>
          <a:prstGeom prst="rect">
            <a:avLst/>
          </a:prstGeom>
          <a:noFill/>
        </p:spPr>
        <p:txBody>
          <a:bodyPr wrap="none" rtlCol="1">
            <a:spAutoFit/>
          </a:bodyPr>
          <a:lstStyle/>
          <a:p>
            <a:endParaRPr lang="ar-SA" dirty="0"/>
          </a:p>
        </p:txBody>
      </p:sp>
      <p:sp>
        <p:nvSpPr>
          <p:cNvPr id="8" name="مربع نص 7"/>
          <p:cNvSpPr txBox="1"/>
          <p:nvPr/>
        </p:nvSpPr>
        <p:spPr>
          <a:xfrm>
            <a:off x="6858000" y="2895600"/>
            <a:ext cx="184731" cy="369332"/>
          </a:xfrm>
          <a:prstGeom prst="rect">
            <a:avLst/>
          </a:prstGeom>
          <a:noFill/>
        </p:spPr>
        <p:txBody>
          <a:bodyPr wrap="none" rtlCol="1">
            <a:spAutoFit/>
          </a:bodyPr>
          <a:lstStyle/>
          <a:p>
            <a:endParaRPr lang="ar-SA" dirty="0"/>
          </a:p>
        </p:txBody>
      </p:sp>
      <p:sp>
        <p:nvSpPr>
          <p:cNvPr id="9" name="مربع نص 8"/>
          <p:cNvSpPr txBox="1"/>
          <p:nvPr/>
        </p:nvSpPr>
        <p:spPr>
          <a:xfrm>
            <a:off x="4000500" y="5774203"/>
            <a:ext cx="1828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SA" sz="3600" b="1" dirty="0" smtClean="0">
                <a:cs typeface="Traditional Arabic" pitchFamily="2" charset="-78"/>
              </a:rPr>
              <a:t>صحيح</a:t>
            </a:r>
            <a:endParaRPr lang="ar-SA" sz="3600" b="1" dirty="0">
              <a:cs typeface="Traditional Arabic" pitchFamily="2" charset="-78"/>
            </a:endParaRPr>
          </a:p>
        </p:txBody>
      </p:sp>
      <p:sp>
        <p:nvSpPr>
          <p:cNvPr id="13" name="חץ למעלה 12">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3620695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tytr.jpg"/>
          <p:cNvPicPr>
            <a:picLocks noChangeAspect="1"/>
          </p:cNvPicPr>
          <p:nvPr/>
        </p:nvPicPr>
        <p:blipFill>
          <a:blip r:embed="rId2" cstate="print">
            <a:lum bright="18000" contrast="23000"/>
          </a:blip>
          <a:stretch>
            <a:fillRect/>
          </a:stretch>
        </p:blipFill>
        <p:spPr>
          <a:xfrm>
            <a:off x="0" y="8827"/>
            <a:ext cx="9144000" cy="6849173"/>
          </a:xfrm>
          <a:prstGeom prst="rect">
            <a:avLst/>
          </a:prstGeom>
        </p:spPr>
      </p:pic>
      <p:sp>
        <p:nvSpPr>
          <p:cNvPr id="2" name="عنوان 1"/>
          <p:cNvSpPr>
            <a:spLocks noGrp="1"/>
          </p:cNvSpPr>
          <p:nvPr>
            <p:ph type="title"/>
          </p:nvPr>
        </p:nvSpPr>
        <p:spPr>
          <a:xfrm rot="2640938">
            <a:off x="5511209" y="232907"/>
            <a:ext cx="3764280" cy="1143000"/>
          </a:xfrm>
        </p:spPr>
        <p:txBody>
          <a:bodyPr/>
          <a:lstStyle/>
          <a:p>
            <a:pPr algn="r"/>
            <a:r>
              <a:rPr lang="ar-SA" b="1" i="1" u="sng" dirty="0" smtClean="0">
                <a:solidFill>
                  <a:srgbClr val="CC0066"/>
                </a:solidFill>
              </a:rPr>
              <a:t>سؤال </a:t>
            </a:r>
            <a:r>
              <a:rPr lang="ar-SA" b="1" i="1" u="sng" dirty="0" smtClean="0">
                <a:solidFill>
                  <a:srgbClr val="CC0066"/>
                </a:solidFill>
              </a:rPr>
              <a:t>رقم 32</a:t>
            </a:r>
            <a:endParaRPr lang="ar-SA" b="1" i="1" u="sng" dirty="0">
              <a:solidFill>
                <a:srgbClr val="CC0066"/>
              </a:solidFill>
            </a:endParaRPr>
          </a:p>
        </p:txBody>
      </p:sp>
      <p:sp>
        <p:nvSpPr>
          <p:cNvPr id="43009" name="Rectangle 1"/>
          <p:cNvSpPr>
            <a:spLocks noChangeArrowheads="1"/>
          </p:cNvSpPr>
          <p:nvPr/>
        </p:nvSpPr>
        <p:spPr bwMode="auto">
          <a:xfrm>
            <a:off x="762000" y="163861"/>
            <a:ext cx="48768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200000"/>
              </a:lnSpc>
              <a:spcBef>
                <a:spcPct val="0"/>
              </a:spcBef>
              <a:spcAft>
                <a:spcPct val="0"/>
              </a:spcAft>
              <a:buClrTx/>
              <a:buSzTx/>
              <a:buFontTx/>
              <a:buNone/>
              <a:tabLst/>
            </a:pPr>
            <a:r>
              <a:rPr lang="ar-SA" sz="4400" dirty="0" smtClean="0">
                <a:latin typeface="Arial" pitchFamily="34" charset="0"/>
                <a:cs typeface="Traditional Arabic" pitchFamily="2" charset="-78"/>
              </a:rPr>
              <a:t>اذا اندلعت النار في البيت غير مسموح ان نتصل لرجال الاطفاء على رقم 102 بل علينا أن نطفئها لوحدنا.</a:t>
            </a:r>
          </a:p>
          <a:p>
            <a:pPr marL="0" marR="0" lvl="0" indent="0" algn="r" defTabSz="914400" rtl="0" eaLnBrk="0" fontAlgn="base" latinLnBrk="0" hangingPunct="0">
              <a:lnSpc>
                <a:spcPct val="200000"/>
              </a:lnSpc>
              <a:spcBef>
                <a:spcPct val="0"/>
              </a:spcBef>
              <a:spcAft>
                <a:spcPct val="0"/>
              </a:spcAft>
              <a:buClrTx/>
              <a:buSzTx/>
              <a:buFontTx/>
              <a:buNone/>
              <a:tabLst/>
            </a:pPr>
            <a:r>
              <a:rPr lang="ar-SA" sz="4400" dirty="0" smtClean="0">
                <a:latin typeface="Arial" pitchFamily="34" charset="0"/>
                <a:cs typeface="Traditional Arabic" pitchFamily="2" charset="-78"/>
              </a:rPr>
              <a:t>صحيح   \ غير صحيح.</a:t>
            </a:r>
          </a:p>
        </p:txBody>
      </p:sp>
      <p:sp>
        <p:nvSpPr>
          <p:cNvPr id="7" name="مربع نص 6"/>
          <p:cNvSpPr txBox="1"/>
          <p:nvPr/>
        </p:nvSpPr>
        <p:spPr>
          <a:xfrm>
            <a:off x="5715000" y="3048000"/>
            <a:ext cx="184731" cy="369332"/>
          </a:xfrm>
          <a:prstGeom prst="rect">
            <a:avLst/>
          </a:prstGeom>
          <a:noFill/>
        </p:spPr>
        <p:txBody>
          <a:bodyPr wrap="none" rtlCol="1">
            <a:spAutoFit/>
          </a:bodyPr>
          <a:lstStyle/>
          <a:p>
            <a:endParaRPr lang="ar-SA" dirty="0"/>
          </a:p>
        </p:txBody>
      </p:sp>
      <p:sp>
        <p:nvSpPr>
          <p:cNvPr id="8" name="مربع نص 7"/>
          <p:cNvSpPr txBox="1"/>
          <p:nvPr/>
        </p:nvSpPr>
        <p:spPr>
          <a:xfrm>
            <a:off x="6858000" y="2895600"/>
            <a:ext cx="184731" cy="369332"/>
          </a:xfrm>
          <a:prstGeom prst="rect">
            <a:avLst/>
          </a:prstGeom>
          <a:noFill/>
        </p:spPr>
        <p:txBody>
          <a:bodyPr wrap="none" rtlCol="1">
            <a:spAutoFit/>
          </a:bodyPr>
          <a:lstStyle/>
          <a:p>
            <a:endParaRPr lang="ar-SA" dirty="0"/>
          </a:p>
        </p:txBody>
      </p:sp>
      <p:sp>
        <p:nvSpPr>
          <p:cNvPr id="9" name="مربع نص 8"/>
          <p:cNvSpPr txBox="1"/>
          <p:nvPr/>
        </p:nvSpPr>
        <p:spPr>
          <a:xfrm>
            <a:off x="1828800" y="6019800"/>
            <a:ext cx="1828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SA" sz="3600" b="1" dirty="0" smtClean="0">
                <a:cs typeface="Traditional Arabic" pitchFamily="2" charset="-78"/>
              </a:rPr>
              <a:t>غير صحيح</a:t>
            </a:r>
            <a:endParaRPr lang="ar-SA" sz="3600" b="1" dirty="0">
              <a:cs typeface="Traditional Arabic" pitchFamily="2" charset="-78"/>
            </a:endParaRPr>
          </a:p>
        </p:txBody>
      </p:sp>
      <p:sp>
        <p:nvSpPr>
          <p:cNvPr id="13" name="חץ למעלה 12">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3620695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title"/>
          </p:nvPr>
        </p:nvSpPr>
        <p:spPr>
          <a:xfrm>
            <a:off x="1371600" y="0"/>
            <a:ext cx="7498080" cy="1143000"/>
          </a:xfrm>
        </p:spPr>
        <p:txBody>
          <a:bodyPr>
            <a:normAutofit/>
          </a:bodyPr>
          <a:lstStyle/>
          <a:p>
            <a:pPr algn="r"/>
            <a:r>
              <a:rPr lang="ar-SA" sz="6000" b="1" i="1" u="sng" dirty="0" smtClean="0">
                <a:solidFill>
                  <a:srgbClr val="CC0066"/>
                </a:solidFill>
                <a:cs typeface="Traditional Arabic" pitchFamily="2" charset="-78"/>
              </a:rPr>
              <a:t>سؤال رقم </a:t>
            </a:r>
            <a:r>
              <a:rPr lang="ar-SA" sz="6000" b="1" i="1" u="sng" dirty="0" smtClean="0">
                <a:solidFill>
                  <a:srgbClr val="CC0066"/>
                </a:solidFill>
                <a:cs typeface="Traditional Arabic" pitchFamily="2" charset="-78"/>
              </a:rPr>
              <a:t>33</a:t>
            </a:r>
            <a:endParaRPr lang="ar-SA" sz="6000" b="1" i="1" u="sng" dirty="0">
              <a:solidFill>
                <a:srgbClr val="CC0066"/>
              </a:solidFill>
              <a:cs typeface="Traditional Arabic" pitchFamily="2" charset="-78"/>
            </a:endParaRPr>
          </a:p>
        </p:txBody>
      </p:sp>
      <p:sp>
        <p:nvSpPr>
          <p:cNvPr id="8" name="TextBox 7"/>
          <p:cNvSpPr txBox="1"/>
          <p:nvPr/>
        </p:nvSpPr>
        <p:spPr>
          <a:xfrm>
            <a:off x="628650" y="1524000"/>
            <a:ext cx="8305800" cy="769441"/>
          </a:xfrm>
          <a:prstGeom prst="rect">
            <a:avLst/>
          </a:prstGeom>
          <a:solidFill>
            <a:srgbClr val="CC0066"/>
          </a:solidFill>
          <a:ln>
            <a:solidFill>
              <a:srgbClr val="CC00CC"/>
            </a:solidFill>
          </a:ln>
        </p:spPr>
        <p:txBody>
          <a:bodyPr wrap="square" rtlCol="0">
            <a:spAutoFit/>
          </a:bodyPr>
          <a:lstStyle/>
          <a:p>
            <a:pPr algn="ctr"/>
            <a:r>
              <a:rPr lang="ar-SA" sz="4400" dirty="0" smtClean="0">
                <a:solidFill>
                  <a:schemeClr val="bg1"/>
                </a:solidFill>
                <a:latin typeface="Traditional Arabic" pitchFamily="18" charset="-78"/>
                <a:cs typeface="Traditional Arabic" pitchFamily="18" charset="-78"/>
              </a:rPr>
              <a:t>عند نشوب حريق يجب أن نتصل على رقم ؟</a:t>
            </a:r>
            <a:endParaRPr lang="en-US" sz="4400" dirty="0">
              <a:solidFill>
                <a:schemeClr val="bg1"/>
              </a:solidFill>
              <a:latin typeface="Traditional Arabic" pitchFamily="18" charset="-78"/>
              <a:cs typeface="Traditional Arabic" pitchFamily="18" charset="-78"/>
            </a:endParaRPr>
          </a:p>
        </p:txBody>
      </p:sp>
      <p:sp>
        <p:nvSpPr>
          <p:cNvPr id="10" name="مربع نص 9"/>
          <p:cNvSpPr txBox="1"/>
          <p:nvPr/>
        </p:nvSpPr>
        <p:spPr>
          <a:xfrm>
            <a:off x="3543300" y="3429000"/>
            <a:ext cx="2057400" cy="156966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9600" b="1" dirty="0" smtClean="0">
                <a:solidFill>
                  <a:srgbClr val="FF0000"/>
                </a:solidFill>
                <a:cs typeface="Traditional Arabic" pitchFamily="2" charset="-78"/>
              </a:rPr>
              <a:t>102</a:t>
            </a:r>
            <a:endParaRPr lang="ar-SA" sz="9600" b="1" dirty="0">
              <a:solidFill>
                <a:srgbClr val="FF0000"/>
              </a:solidFill>
              <a:cs typeface="Traditional Arabic" pitchFamily="2" charset="-78"/>
            </a:endParaRPr>
          </a:p>
        </p:txBody>
      </p:sp>
      <p:sp>
        <p:nvSpPr>
          <p:cNvPr id="11" name="חץ למעלה 10">
            <a:hlinkClick r:id="rId3" action="ppaction://hlinksldjump"/>
          </p:cNvPr>
          <p:cNvSpPr/>
          <p:nvPr/>
        </p:nvSpPr>
        <p:spPr>
          <a:xfrm>
            <a:off x="0" y="54864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986935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v30v-34eb9f8754.gif"/>
          <p:cNvPicPr>
            <a:picLocks noChangeAspect="1"/>
          </p:cNvPicPr>
          <p:nvPr/>
        </p:nvPicPr>
        <p:blipFill>
          <a:blip r:embed="rId2" cstate="print"/>
          <a:stretch>
            <a:fillRect/>
          </a:stretch>
        </p:blipFill>
        <p:spPr>
          <a:xfrm>
            <a:off x="0" y="0"/>
            <a:ext cx="9144000" cy="6858000"/>
          </a:xfrm>
          <a:prstGeom prst="rect">
            <a:avLst/>
          </a:prstGeom>
        </p:spPr>
      </p:pic>
      <p:sp>
        <p:nvSpPr>
          <p:cNvPr id="2" name="عنوان 1"/>
          <p:cNvSpPr>
            <a:spLocks noGrp="1"/>
          </p:cNvSpPr>
          <p:nvPr>
            <p:ph type="title"/>
          </p:nvPr>
        </p:nvSpPr>
        <p:spPr>
          <a:xfrm>
            <a:off x="5943600" y="0"/>
            <a:ext cx="3200400" cy="1143000"/>
          </a:xfrm>
          <a:solidFill>
            <a:schemeClr val="accent1">
              <a:lumMod val="60000"/>
              <a:lumOff val="40000"/>
            </a:schemeClr>
          </a:solidFill>
          <a:ln>
            <a:solidFill>
              <a:schemeClr val="accent1">
                <a:lumMod val="75000"/>
              </a:schemeClr>
            </a:solidFill>
          </a:ln>
        </p:spPr>
        <p:txBody>
          <a:bodyPr/>
          <a:lstStyle/>
          <a:p>
            <a:pPr algn="ctr"/>
            <a:r>
              <a:rPr lang="ar-SA" b="1" i="1" u="sng" dirty="0" smtClean="0">
                <a:solidFill>
                  <a:srgbClr val="CC0066"/>
                </a:solidFill>
              </a:rPr>
              <a:t>سؤال رقم </a:t>
            </a:r>
            <a:r>
              <a:rPr lang="ar-SA" b="1" i="1" u="sng" dirty="0" smtClean="0">
                <a:solidFill>
                  <a:srgbClr val="CC0066"/>
                </a:solidFill>
              </a:rPr>
              <a:t>34</a:t>
            </a:r>
            <a:endParaRPr lang="ar-SA" b="1" i="1" u="sng" dirty="0">
              <a:solidFill>
                <a:srgbClr val="CC0066"/>
              </a:solidFill>
            </a:endParaRPr>
          </a:p>
        </p:txBody>
      </p:sp>
      <p:sp>
        <p:nvSpPr>
          <p:cNvPr id="39937" name="Rectangle 1"/>
          <p:cNvSpPr>
            <a:spLocks noChangeArrowheads="1"/>
          </p:cNvSpPr>
          <p:nvPr/>
        </p:nvSpPr>
        <p:spPr bwMode="auto">
          <a:xfrm>
            <a:off x="419100" y="1941387"/>
            <a:ext cx="8534400"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200000"/>
              </a:lnSpc>
              <a:spcBef>
                <a:spcPct val="0"/>
              </a:spcBef>
              <a:spcAft>
                <a:spcPct val="0"/>
              </a:spcAft>
              <a:buClrTx/>
              <a:buSzTx/>
              <a:buFontTx/>
              <a:buNone/>
              <a:tabLst/>
            </a:pPr>
            <a:r>
              <a:rPr lang="ar-SA" sz="4400" dirty="0" smtClean="0">
                <a:latin typeface="Calibri" pitchFamily="34" charset="0"/>
                <a:ea typeface="Calibri" pitchFamily="34" charset="0"/>
                <a:cs typeface="Traditional Arabic" pitchFamily="2" charset="-78"/>
              </a:rPr>
              <a:t>يجب تركيب مداخن _______ في محطات توليد الكهرباء وفي المصانع </a:t>
            </a:r>
            <a:r>
              <a:rPr lang="ar-SA" sz="4400" dirty="0" smtClean="0">
                <a:latin typeface="Calibri" pitchFamily="34" charset="0"/>
                <a:ea typeface="Calibri" pitchFamily="34" charset="0"/>
                <a:cs typeface="Traditional Arabic" pitchFamily="2" charset="-78"/>
              </a:rPr>
              <a:t>وذلك لإبعاد الدخان.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ربع نص 6"/>
          <p:cNvSpPr txBox="1"/>
          <p:nvPr/>
        </p:nvSpPr>
        <p:spPr>
          <a:xfrm>
            <a:off x="3962400" y="2400300"/>
            <a:ext cx="2438400" cy="646331"/>
          </a:xfrm>
          <a:prstGeom prst="rect">
            <a:avLst/>
          </a:prstGeom>
          <a:noFill/>
        </p:spPr>
        <p:txBody>
          <a:bodyPr wrap="square" rtlCol="1">
            <a:spAutoFit/>
          </a:bodyPr>
          <a:lstStyle/>
          <a:p>
            <a:pPr algn="ctr"/>
            <a:r>
              <a:rPr lang="ar-SA" sz="3600" b="1" dirty="0" smtClean="0">
                <a:solidFill>
                  <a:srgbClr val="FF0000"/>
                </a:solidFill>
                <a:cs typeface="Traditional Arabic" pitchFamily="2" charset="-78"/>
              </a:rPr>
              <a:t>عالية</a:t>
            </a:r>
            <a:endParaRPr lang="ar-SA" sz="3600" b="1" dirty="0">
              <a:solidFill>
                <a:srgbClr val="FF0000"/>
              </a:solidFill>
              <a:cs typeface="Traditional Arabic" pitchFamily="2" charset="-78"/>
            </a:endParaRPr>
          </a:p>
        </p:txBody>
      </p:sp>
      <p:sp>
        <p:nvSpPr>
          <p:cNvPr id="9" name="חץ למעלה 8">
            <a:hlinkClick r:id="rId3" action="ppaction://hlinksldjump"/>
          </p:cNvPr>
          <p:cNvSpPr/>
          <p:nvPr/>
        </p:nvSpPr>
        <p:spPr>
          <a:xfrm>
            <a:off x="0" y="55626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3884295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title"/>
          </p:nvPr>
        </p:nvSpPr>
        <p:spPr>
          <a:xfrm>
            <a:off x="1371600" y="0"/>
            <a:ext cx="7498080" cy="1143000"/>
          </a:xfrm>
        </p:spPr>
        <p:txBody>
          <a:bodyPr>
            <a:normAutofit/>
          </a:bodyPr>
          <a:lstStyle/>
          <a:p>
            <a:pPr algn="r"/>
            <a:r>
              <a:rPr lang="ar-SA" sz="6000" b="1" i="1" u="sng" dirty="0" smtClean="0">
                <a:solidFill>
                  <a:srgbClr val="CC0066"/>
                </a:solidFill>
                <a:cs typeface="Traditional Arabic" pitchFamily="2" charset="-78"/>
              </a:rPr>
              <a:t>سؤال رقم </a:t>
            </a:r>
            <a:r>
              <a:rPr lang="ar-SA" sz="6000" b="1" i="1" u="sng" dirty="0" smtClean="0">
                <a:solidFill>
                  <a:srgbClr val="CC0066"/>
                </a:solidFill>
                <a:cs typeface="Traditional Arabic" pitchFamily="2" charset="-78"/>
              </a:rPr>
              <a:t>35</a:t>
            </a:r>
            <a:endParaRPr lang="ar-SA" sz="6000" b="1" i="1" u="sng" dirty="0">
              <a:solidFill>
                <a:srgbClr val="CC0066"/>
              </a:solidFill>
              <a:cs typeface="Traditional Arabic" pitchFamily="2" charset="-78"/>
            </a:endParaRPr>
          </a:p>
        </p:txBody>
      </p:sp>
      <p:sp>
        <p:nvSpPr>
          <p:cNvPr id="10" name="مربع نص 9"/>
          <p:cNvSpPr txBox="1"/>
          <p:nvPr/>
        </p:nvSpPr>
        <p:spPr>
          <a:xfrm>
            <a:off x="1600200" y="1591241"/>
            <a:ext cx="6096000" cy="4524315"/>
          </a:xfrm>
          <a:prstGeom prst="rect">
            <a:avLst/>
          </a:prstGeom>
          <a:solidFill>
            <a:schemeClr val="bg2">
              <a:lumMod val="75000"/>
            </a:schemeClr>
          </a:solidFill>
          <a:ln>
            <a:noFill/>
          </a:ln>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9600" b="1" dirty="0" smtClean="0">
                <a:solidFill>
                  <a:srgbClr val="FF0000"/>
                </a:solidFill>
                <a:cs typeface="Traditional Arabic" pitchFamily="2" charset="-78"/>
              </a:rPr>
              <a:t>يجب عليكم ان تنشدوا أغنية ضُم البيئة.</a:t>
            </a:r>
            <a:endParaRPr lang="ar-SA" sz="9600" b="1" dirty="0">
              <a:solidFill>
                <a:srgbClr val="FF0000"/>
              </a:solidFill>
              <a:cs typeface="Traditional Arabic" pitchFamily="2" charset="-78"/>
            </a:endParaRPr>
          </a:p>
        </p:txBody>
      </p:sp>
      <p:sp>
        <p:nvSpPr>
          <p:cNvPr id="11" name="חץ למעלה 10">
            <a:hlinkClick r:id="rId3" action="ppaction://hlinksldjump"/>
          </p:cNvPr>
          <p:cNvSpPr/>
          <p:nvPr/>
        </p:nvSpPr>
        <p:spPr>
          <a:xfrm>
            <a:off x="0" y="5486400"/>
            <a:ext cx="838200" cy="1295400"/>
          </a:xfrm>
          <a:prstGeom prst="upArrow">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Tree>
    <p:extLst>
      <p:ext uri="{BB962C8B-B14F-4D97-AF65-F5344CB8AC3E}">
        <p14:creationId xmlns:p14="http://schemas.microsoft.com/office/powerpoint/2010/main" val="3538211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t="-13000" b="-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76200"/>
            <a:ext cx="9323388"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10"/>
          <p:cNvSpPr>
            <a:spLocks noChangeArrowheads="1"/>
          </p:cNvSpPr>
          <p:nvPr/>
        </p:nvSpPr>
        <p:spPr bwMode="auto">
          <a:xfrm>
            <a:off x="0" y="1371600"/>
            <a:ext cx="8964612" cy="954107"/>
          </a:xfrm>
          <a:prstGeom prst="rect">
            <a:avLst/>
          </a:prstGeom>
          <a:noFill/>
          <a:ln w="9525">
            <a:noFill/>
            <a:miter lim="800000"/>
            <a:headEnd/>
            <a:tailEnd/>
          </a:ln>
        </p:spPr>
        <p:txBody>
          <a:bodyPr>
            <a:spAutoFit/>
          </a:bodyPr>
          <a:lstStyle/>
          <a:p>
            <a:pPr algn="ctr"/>
            <a:endParaRPr lang="he-IL" sz="2800" b="1" dirty="0">
              <a:solidFill>
                <a:prstClr val="white"/>
              </a:solidFill>
            </a:endParaRPr>
          </a:p>
          <a:p>
            <a:pPr algn="ctr"/>
            <a:endParaRPr lang="he-IL" sz="2800" b="1" dirty="0">
              <a:solidFill>
                <a:prstClr val="white"/>
              </a:solidFill>
            </a:endParaRPr>
          </a:p>
        </p:txBody>
      </p:sp>
      <p:pic>
        <p:nvPicPr>
          <p:cNvPr id="13" name="صورة 7" descr="344099704.gif"/>
          <p:cNvPicPr>
            <a:picLocks noChangeAspect="1"/>
          </p:cNvPicPr>
          <p:nvPr/>
        </p:nvPicPr>
        <p:blipFill>
          <a:blip r:embed="rId6" cstate="print"/>
          <a:srcRect/>
          <a:stretch>
            <a:fillRect/>
          </a:stretch>
        </p:blipFill>
        <p:spPr bwMode="auto">
          <a:xfrm rot="2771548">
            <a:off x="329545" y="5246107"/>
            <a:ext cx="2236510" cy="1208698"/>
          </a:xfrm>
          <a:prstGeom prst="rect">
            <a:avLst/>
          </a:prstGeom>
          <a:noFill/>
          <a:ln w="9525">
            <a:noFill/>
            <a:miter lim="800000"/>
            <a:headEnd/>
            <a:tailEnd/>
          </a:ln>
        </p:spPr>
      </p:pic>
      <p:pic>
        <p:nvPicPr>
          <p:cNvPr id="10" name="CityVille.mp3">
            <a:hlinkClick r:id="" action="ppaction://media"/>
          </p:cNvPr>
          <p:cNvPicPr>
            <a:picLocks noRot="1" noChangeAspect="1"/>
          </p:cNvPicPr>
          <p:nvPr>
            <a:audioFile r:link="rId1"/>
          </p:nvPr>
        </p:nvPicPr>
        <p:blipFill>
          <a:blip r:embed="rId7" cstate="print"/>
          <a:stretch>
            <a:fillRect/>
          </a:stretch>
        </p:blipFill>
        <p:spPr>
          <a:xfrm>
            <a:off x="1143000" y="6019800"/>
            <a:ext cx="304800" cy="304800"/>
          </a:xfrm>
          <a:prstGeom prst="rect">
            <a:avLst/>
          </a:prstGeom>
        </p:spPr>
      </p:pic>
      <p:sp>
        <p:nvSpPr>
          <p:cNvPr id="2" name="כותרת 1"/>
          <p:cNvSpPr>
            <a:spLocks noGrp="1"/>
          </p:cNvSpPr>
          <p:nvPr>
            <p:ph type="ctrTitle"/>
          </p:nvPr>
        </p:nvSpPr>
        <p:spPr>
          <a:xfrm>
            <a:off x="986472" y="1956816"/>
            <a:ext cx="7940040" cy="1472184"/>
          </a:xfrm>
        </p:spPr>
        <p:txBody>
          <a:bodyPr>
            <a:noAutofit/>
          </a:bodyPr>
          <a:lstStyle/>
          <a:p>
            <a:pPr algn="just" rtl="1"/>
            <a:r>
              <a:rPr lang="ar-SA" sz="4000" dirty="0" smtClean="0">
                <a:solidFill>
                  <a:schemeClr val="tx1"/>
                </a:solidFill>
                <a:effectLst/>
              </a:rPr>
              <a:t>هذه اللعبة طورت من قبل طالبات اكاديمية القاسمي تخصص علوم سنيان زيدان / ديانا ابو حبلة \ سجى قطاوي وياسمين مواسي  ضمن مساق ( </a:t>
            </a:r>
            <a:r>
              <a:rPr lang="he-IL" sz="4000" i="1" dirty="0" smtClean="0">
                <a:solidFill>
                  <a:schemeClr val="tx1"/>
                </a:solidFill>
                <a:effectLst/>
              </a:rPr>
              <a:t>רעיונות </a:t>
            </a:r>
            <a:r>
              <a:rPr lang="he-IL" sz="4000" i="1" dirty="0">
                <a:solidFill>
                  <a:schemeClr val="tx1"/>
                </a:solidFill>
                <a:effectLst/>
              </a:rPr>
              <a:t>גדולים </a:t>
            </a:r>
            <a:r>
              <a:rPr lang="he-IL" sz="4000" i="1" dirty="0" smtClean="0">
                <a:solidFill>
                  <a:schemeClr val="tx1"/>
                </a:solidFill>
                <a:effectLst/>
              </a:rPr>
              <a:t>במדע</a:t>
            </a:r>
            <a:r>
              <a:rPr lang="ar-SA" sz="4000" i="1" dirty="0" smtClean="0">
                <a:solidFill>
                  <a:schemeClr val="tx1"/>
                </a:solidFill>
                <a:effectLst/>
              </a:rPr>
              <a:t> ) بإرشاد د. عبير عابد</a:t>
            </a:r>
            <a:endParaRPr lang="en-US" sz="4000" dirty="0">
              <a:solidFill>
                <a:schemeClr val="tx1"/>
              </a:solidFill>
              <a:effectLst/>
            </a:endParaRPr>
          </a:p>
        </p:txBody>
      </p:sp>
      <p:pic>
        <p:nvPicPr>
          <p:cNvPr id="11" name="صورة 7" descr="344099704.gif"/>
          <p:cNvPicPr>
            <a:picLocks noChangeAspect="1"/>
          </p:cNvPicPr>
          <p:nvPr/>
        </p:nvPicPr>
        <p:blipFill>
          <a:blip r:embed="rId6" cstate="print"/>
          <a:srcRect/>
          <a:stretch>
            <a:fillRect/>
          </a:stretch>
        </p:blipFill>
        <p:spPr bwMode="auto">
          <a:xfrm rot="2771548">
            <a:off x="2931545" y="3772764"/>
            <a:ext cx="1238026" cy="669078"/>
          </a:xfrm>
          <a:prstGeom prst="rect">
            <a:avLst/>
          </a:prstGeom>
          <a:noFill/>
          <a:ln w="9525">
            <a:noFill/>
            <a:miter lim="800000"/>
            <a:headEnd/>
            <a:tailEnd/>
          </a:ln>
        </p:spPr>
      </p:pic>
      <p:pic>
        <p:nvPicPr>
          <p:cNvPr id="12" name="صورة 7" descr="344099704.gif"/>
          <p:cNvPicPr>
            <a:picLocks noChangeAspect="1"/>
          </p:cNvPicPr>
          <p:nvPr/>
        </p:nvPicPr>
        <p:blipFill>
          <a:blip r:embed="rId6" cstate="print"/>
          <a:srcRect/>
          <a:stretch>
            <a:fillRect/>
          </a:stretch>
        </p:blipFill>
        <p:spPr bwMode="auto">
          <a:xfrm rot="2771548">
            <a:off x="1870006" y="4325516"/>
            <a:ext cx="1614164" cy="872358"/>
          </a:xfrm>
          <a:prstGeom prst="rect">
            <a:avLst/>
          </a:prstGeom>
          <a:noFill/>
          <a:ln w="9525">
            <a:noFill/>
            <a:miter lim="800000"/>
            <a:headEnd/>
            <a:tailEnd/>
          </a:ln>
        </p:spPr>
      </p:pic>
      <p:pic>
        <p:nvPicPr>
          <p:cNvPr id="14" name="صورة 7" descr="344099704.gif"/>
          <p:cNvPicPr>
            <a:picLocks noChangeAspect="1"/>
          </p:cNvPicPr>
          <p:nvPr/>
        </p:nvPicPr>
        <p:blipFill>
          <a:blip r:embed="rId6" cstate="print"/>
          <a:srcRect/>
          <a:stretch>
            <a:fillRect/>
          </a:stretch>
        </p:blipFill>
        <p:spPr bwMode="auto">
          <a:xfrm rot="2771548">
            <a:off x="4038036" y="3188899"/>
            <a:ext cx="888540" cy="480202"/>
          </a:xfrm>
          <a:prstGeom prst="rect">
            <a:avLst/>
          </a:prstGeom>
          <a:noFill/>
          <a:ln w="9525">
            <a:noFill/>
            <a:miter lim="800000"/>
            <a:headEnd/>
            <a:tailEnd/>
          </a:ln>
        </p:spPr>
      </p:pic>
    </p:spTree>
    <p:extLst>
      <p:ext uri="{BB962C8B-B14F-4D97-AF65-F5344CB8AC3E}">
        <p14:creationId xmlns:p14="http://schemas.microsoft.com/office/powerpoint/2010/main" val="527943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88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صورة 2" descr="hfgg.jpg"/>
          <p:cNvPicPr>
            <a:picLocks noChangeAspect="1"/>
          </p:cNvPicPr>
          <p:nvPr/>
        </p:nvPicPr>
        <p:blipFill>
          <a:blip r:embed="rId2" cstate="print"/>
          <a:stretch>
            <a:fillRect/>
          </a:stretch>
        </p:blipFill>
        <p:spPr>
          <a:xfrm>
            <a:off x="0" y="0"/>
            <a:ext cx="9144000" cy="6858000"/>
          </a:xfrm>
          <a:prstGeom prst="rect">
            <a:avLst/>
          </a:prstGeom>
        </p:spPr>
      </p:pic>
      <p:pic>
        <p:nvPicPr>
          <p:cNvPr id="4" name="תמונה 3" descr="imagesCAUK7HOO.jpg"/>
          <p:cNvPicPr>
            <a:picLocks noChangeAspect="1"/>
          </p:cNvPicPr>
          <p:nvPr/>
        </p:nvPicPr>
        <p:blipFill>
          <a:blip r:embed="rId3" cstate="print"/>
          <a:stretch>
            <a:fillRect/>
          </a:stretch>
        </p:blipFill>
        <p:spPr>
          <a:xfrm>
            <a:off x="0" y="2362200"/>
            <a:ext cx="1752600" cy="4495800"/>
          </a:xfrm>
          <a:prstGeom prst="rect">
            <a:avLst/>
          </a:prstGeom>
        </p:spPr>
      </p:pic>
      <p:sp>
        <p:nvSpPr>
          <p:cNvPr id="5" name="מלבן 4"/>
          <p:cNvSpPr/>
          <p:nvPr/>
        </p:nvSpPr>
        <p:spPr>
          <a:xfrm>
            <a:off x="990600" y="1219200"/>
            <a:ext cx="7848600" cy="5078313"/>
          </a:xfrm>
          <a:prstGeom prst="rect">
            <a:avLst/>
          </a:prstGeom>
        </p:spPr>
        <p:txBody>
          <a:bodyPr wrap="square">
            <a:spAutoFit/>
          </a:bodyPr>
          <a:lstStyle/>
          <a:p>
            <a:pPr algn="r" rtl="1">
              <a:lnSpc>
                <a:spcPct val="150000"/>
              </a:lnSpc>
            </a:pPr>
            <a:r>
              <a:rPr lang="ar-SA" sz="2400" b="1" dirty="0" smtClean="0">
                <a:latin typeface="Arial" pitchFamily="34" charset="0"/>
                <a:cs typeface="Arial" pitchFamily="34" charset="0"/>
              </a:rPr>
              <a:t>5- </a:t>
            </a:r>
            <a:r>
              <a:rPr lang="ar-SA" sz="2400" dirty="0" smtClean="0">
                <a:latin typeface="Arial" pitchFamily="34" charset="0"/>
                <a:cs typeface="Simplified Arabic" pitchFamily="2" charset="-78"/>
              </a:rPr>
              <a:t>الفرقة الفائزة هي مَنْ قيمة ممتلكاتها أكثر من قيمة ممتلكات الفرقة الثانية .</a:t>
            </a:r>
          </a:p>
          <a:p>
            <a:pPr lvl="0" algn="r" rtl="1">
              <a:lnSpc>
                <a:spcPct val="150000"/>
              </a:lnSpc>
            </a:pPr>
            <a:r>
              <a:rPr lang="ar-SA" sz="2400" dirty="0" smtClean="0">
                <a:latin typeface="Arial" pitchFamily="34" charset="0"/>
                <a:cs typeface="Simplified Arabic" pitchFamily="2" charset="-78"/>
              </a:rPr>
              <a:t>6- لكل طرف مُشارك في أللعبه له أرض خاصة </a:t>
            </a:r>
            <a:r>
              <a:rPr lang="ar-SA" sz="2400" dirty="0" err="1" smtClean="0">
                <a:latin typeface="Arial" pitchFamily="34" charset="0"/>
                <a:cs typeface="Simplified Arabic" pitchFamily="2" charset="-78"/>
              </a:rPr>
              <a:t>به</a:t>
            </a:r>
            <a:r>
              <a:rPr lang="ar-SA" sz="2400" dirty="0" smtClean="0">
                <a:latin typeface="Arial" pitchFamily="34" charset="0"/>
                <a:cs typeface="Simplified Arabic" pitchFamily="2" charset="-78"/>
              </a:rPr>
              <a:t> يسمح لكلا الطرفين شراء  قطعة ارض من الطرف المقابل وفق تسعيرة الأراضي المكتوبة في لوحة الأسعار وهو 400 </a:t>
            </a:r>
            <a:r>
              <a:rPr lang="ar-SA" sz="2400" dirty="0" err="1" smtClean="0">
                <a:latin typeface="Arial" pitchFamily="34" charset="0"/>
                <a:cs typeface="Simplified Arabic" pitchFamily="2" charset="-78"/>
              </a:rPr>
              <a:t>شاقل</a:t>
            </a:r>
            <a:r>
              <a:rPr lang="ar-SA" sz="2400" dirty="0" smtClean="0">
                <a:latin typeface="Arial" pitchFamily="34" charset="0"/>
                <a:cs typeface="Simplified Arabic" pitchFamily="2" charset="-78"/>
              </a:rPr>
              <a:t>  ويمنع ذلك فقط عند وجود 5 جنود من حرس الحدود في أرض الطرف المُقابل.</a:t>
            </a:r>
            <a:endParaRPr lang="he-IL" sz="2400" dirty="0" smtClean="0">
              <a:latin typeface="Arial" pitchFamily="34" charset="0"/>
              <a:cs typeface="Arial" pitchFamily="34" charset="0"/>
            </a:endParaRPr>
          </a:p>
          <a:p>
            <a:pPr lvl="0" algn="r" rtl="1">
              <a:lnSpc>
                <a:spcPct val="150000"/>
              </a:lnSpc>
            </a:pPr>
            <a:r>
              <a:rPr lang="ar-SA" sz="2400" dirty="0" smtClean="0">
                <a:latin typeface="Arial" pitchFamily="34" charset="0"/>
                <a:cs typeface="Simplified Arabic" pitchFamily="2" charset="-78"/>
              </a:rPr>
              <a:t>7- عند الإجابة على الأسئلة  يأخُذ كل مُشترك مبلغاً  حسب قيمة السؤال .</a:t>
            </a:r>
          </a:p>
          <a:p>
            <a:pPr lvl="0" algn="r" rtl="1">
              <a:lnSpc>
                <a:spcPct val="150000"/>
              </a:lnSpc>
            </a:pPr>
            <a:r>
              <a:rPr lang="ar-SA" sz="2400" dirty="0" smtClean="0">
                <a:latin typeface="Arial" pitchFamily="34" charset="0"/>
                <a:cs typeface="Simplified Arabic" pitchFamily="2" charset="-78"/>
              </a:rPr>
              <a:t>8-  عند حصول المشتركين للمال يمكنهم الذهاب إلى الدكان وشراء أي شيء يريده  وفق تسعيرة الأشياء .</a:t>
            </a:r>
            <a:endParaRPr lang="he-IL" sz="2400" dirty="0" smtClean="0">
              <a:latin typeface="Arial" pitchFamily="34" charset="0"/>
              <a:cs typeface="Arial" pitchFamily="34" charset="0"/>
            </a:endParaRPr>
          </a:p>
          <a:p>
            <a:pPr lvl="0" algn="r" rtl="1">
              <a:lnSpc>
                <a:spcPct val="150000"/>
              </a:lnSpc>
            </a:pPr>
            <a:endParaRPr lang="he-IL" sz="2400" b="1" dirty="0" smtClean="0">
              <a:latin typeface="Arial" pitchFamily="34" charset="0"/>
              <a:cs typeface="Arial" pitchFamily="34" charset="0"/>
            </a:endParaRPr>
          </a:p>
        </p:txBody>
      </p:sp>
      <p:sp>
        <p:nvSpPr>
          <p:cNvPr id="6" name="عنوان 2"/>
          <p:cNvSpPr txBox="1">
            <a:spLocks/>
          </p:cNvSpPr>
          <p:nvPr/>
        </p:nvSpPr>
        <p:spPr>
          <a:xfrm>
            <a:off x="1219200" y="0"/>
            <a:ext cx="749808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6000" b="0" i="0" u="none" strike="noStrike" kern="1200" cap="none" spc="0" normalizeH="0" baseline="0" noProof="0" dirty="0" smtClean="0">
                <a:ln>
                  <a:noFill/>
                </a:ln>
                <a:solidFill>
                  <a:srgbClr val="CC0066"/>
                </a:solidFill>
                <a:effectLst>
                  <a:outerShdw blurRad="50000" dist="30000" dir="5400000" algn="tl" rotWithShape="0">
                    <a:srgbClr val="000000">
                      <a:alpha val="30000"/>
                    </a:srgbClr>
                  </a:outerShdw>
                </a:effectLst>
                <a:uLnTx/>
                <a:uFillTx/>
                <a:latin typeface="+mj-lt"/>
                <a:ea typeface="+mj-ea"/>
                <a:cs typeface="+mj-cs"/>
              </a:rPr>
              <a:t>قوانين</a:t>
            </a:r>
            <a:endParaRPr kumimoji="0" lang="ar-SA" sz="6000" b="0" i="0" u="none" strike="noStrike" kern="1200" cap="none" spc="0" normalizeH="0" baseline="0" noProof="0" dirty="0">
              <a:ln>
                <a:noFill/>
              </a:ln>
              <a:solidFill>
                <a:srgbClr val="CC0066"/>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صورة 2" descr="hfgg.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2286000" y="381000"/>
            <a:ext cx="5638800" cy="1446550"/>
          </a:xfrm>
          <a:prstGeom prst="rect">
            <a:avLst/>
          </a:prstGeom>
          <a:noFill/>
        </p:spPr>
        <p:txBody>
          <a:bodyPr wrap="square" rtlCol="1">
            <a:spAutoFit/>
          </a:bodyPr>
          <a:lstStyle/>
          <a:p>
            <a:pPr algn="ctr"/>
            <a:r>
              <a:rPr lang="ar-SA" sz="4400" dirty="0" smtClean="0"/>
              <a:t>كيف يمكننا أن نربح المال من الزراعة ؟</a:t>
            </a:r>
            <a:endParaRPr lang="he-IL" sz="4400" dirty="0"/>
          </a:p>
        </p:txBody>
      </p:sp>
      <p:sp>
        <p:nvSpPr>
          <p:cNvPr id="9" name="TextBox 8"/>
          <p:cNvSpPr txBox="1"/>
          <p:nvPr/>
        </p:nvSpPr>
        <p:spPr>
          <a:xfrm>
            <a:off x="0" y="1964353"/>
            <a:ext cx="6477000" cy="4893647"/>
          </a:xfrm>
          <a:prstGeom prst="rect">
            <a:avLst/>
          </a:prstGeom>
          <a:noFill/>
        </p:spPr>
        <p:txBody>
          <a:bodyPr wrap="square" rtlCol="1">
            <a:spAutoFit/>
          </a:bodyPr>
          <a:lstStyle/>
          <a:p>
            <a:pPr algn="r" rtl="1"/>
            <a:r>
              <a:rPr lang="ar-SA" sz="2400" b="1" dirty="0" smtClean="0">
                <a:latin typeface="Arial" pitchFamily="34" charset="0"/>
                <a:cs typeface="Arial" pitchFamily="34" charset="0"/>
              </a:rPr>
              <a:t>1- نشتري قطعة ارض زراعية </a:t>
            </a:r>
          </a:p>
          <a:p>
            <a:pPr algn="r" rtl="1"/>
            <a:r>
              <a:rPr lang="ar-SA" sz="2400" b="1" dirty="0" smtClean="0">
                <a:latin typeface="Arial" pitchFamily="34" charset="0"/>
                <a:cs typeface="Arial" pitchFamily="34" charset="0"/>
              </a:rPr>
              <a:t>2- نقوم أيضا بشراء بذور النباتات التي نريد زرعها ونقوم بوضعها على الأرض الزراعية ؟</a:t>
            </a:r>
          </a:p>
          <a:p>
            <a:pPr algn="r" rtl="1"/>
            <a:r>
              <a:rPr lang="ar-SA" sz="2400" b="1" dirty="0" smtClean="0">
                <a:latin typeface="Arial" pitchFamily="34" charset="0"/>
                <a:cs typeface="Arial" pitchFamily="34" charset="0"/>
              </a:rPr>
              <a:t>3- ننتظر الوقت المخصص لإنبات النبات فمثلا ولكي ينبت الذرة فهو بحاجة إلى ثلاث دقائق  .</a:t>
            </a:r>
          </a:p>
          <a:p>
            <a:pPr algn="r" rtl="1"/>
            <a:r>
              <a:rPr lang="ar-SA" sz="2400" b="1" dirty="0" smtClean="0">
                <a:latin typeface="Arial" pitchFamily="34" charset="0"/>
                <a:cs typeface="Arial" pitchFamily="34" charset="0"/>
              </a:rPr>
              <a:t>4- من بعد أن مر الوقت المخصص للإنبات الآن يمكنك أن تحصد ارض وهذا يعني انه بإمكانك أن تستبدل النباتات التي حصلت عليها والذهاب إلى الدكان واخذ مبلغ من المال مقابل هذه النباتات .</a:t>
            </a:r>
          </a:p>
          <a:p>
            <a:pPr algn="r" rtl="1"/>
            <a:endParaRPr lang="ar-SA" sz="2400" b="1" dirty="0" smtClean="0">
              <a:latin typeface="Arial" pitchFamily="34" charset="0"/>
              <a:cs typeface="Arial" pitchFamily="34" charset="0"/>
            </a:endParaRPr>
          </a:p>
          <a:p>
            <a:pPr algn="r" rtl="1"/>
            <a:r>
              <a:rPr lang="ar-SA" sz="2400" b="1" dirty="0" smtClean="0">
                <a:latin typeface="Arial" pitchFamily="34" charset="0"/>
                <a:cs typeface="Arial" pitchFamily="34" charset="0"/>
              </a:rPr>
              <a:t>ملاحظة : المسؤال عن كل فرقة هو  من يقوم بمراقبة الوقت المخصص للانبات .</a:t>
            </a:r>
          </a:p>
          <a:p>
            <a:pPr algn="l" rtl="1"/>
            <a:endParaRPr lang="he-IL" sz="2400" b="1" dirty="0">
              <a:latin typeface="Arial" pitchFamily="34" charset="0"/>
              <a:cs typeface="Arial" pitchFamily="34" charset="0"/>
            </a:endParaRPr>
          </a:p>
        </p:txBody>
      </p:sp>
      <p:pic>
        <p:nvPicPr>
          <p:cNvPr id="12" name="תמונה 11" descr="imagesCAUK7HOO.jpg"/>
          <p:cNvPicPr>
            <a:picLocks noChangeAspect="1"/>
          </p:cNvPicPr>
          <p:nvPr/>
        </p:nvPicPr>
        <p:blipFill>
          <a:blip r:embed="rId3" cstate="print"/>
          <a:srcRect t="17857"/>
          <a:stretch>
            <a:fillRect/>
          </a:stretch>
        </p:blipFill>
        <p:spPr>
          <a:xfrm flipH="1">
            <a:off x="6477000" y="1752600"/>
            <a:ext cx="2667000" cy="35052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صورة 2" descr="hfgg.jpg"/>
          <p:cNvPicPr>
            <a:picLocks noChangeAspect="1"/>
          </p:cNvPicPr>
          <p:nvPr/>
        </p:nvPicPr>
        <p:blipFill>
          <a:blip r:embed="rId2" cstate="print"/>
          <a:stretch>
            <a:fillRect/>
          </a:stretch>
        </p:blipFill>
        <p:spPr>
          <a:xfrm>
            <a:off x="0" y="0"/>
            <a:ext cx="9144000" cy="6858000"/>
          </a:xfrm>
          <a:prstGeom prst="rect">
            <a:avLst/>
          </a:prstGeom>
        </p:spPr>
      </p:pic>
      <p:sp>
        <p:nvSpPr>
          <p:cNvPr id="4" name="מלבן 3"/>
          <p:cNvSpPr/>
          <p:nvPr/>
        </p:nvSpPr>
        <p:spPr>
          <a:xfrm>
            <a:off x="6934200" y="1219200"/>
            <a:ext cx="1676400" cy="1600200"/>
          </a:xfrm>
          <a:prstGeom prst="rect">
            <a:avLst/>
          </a:prstGeom>
          <a:blipFill>
            <a:blip r:embed="rId3" cstate="prin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pic>
        <p:nvPicPr>
          <p:cNvPr id="5" name="תמונה 4" descr="imagesCAIZQ0S0.jpg"/>
          <p:cNvPicPr>
            <a:picLocks noChangeAspect="1"/>
          </p:cNvPicPr>
          <p:nvPr/>
        </p:nvPicPr>
        <p:blipFill>
          <a:blip r:embed="rId4" cstate="print"/>
          <a:stretch>
            <a:fillRect/>
          </a:stretch>
        </p:blipFill>
        <p:spPr>
          <a:xfrm>
            <a:off x="3810000" y="1219200"/>
            <a:ext cx="1905000" cy="1676400"/>
          </a:xfrm>
          <a:prstGeom prst="rect">
            <a:avLst/>
          </a:prstGeom>
        </p:spPr>
      </p:pic>
      <p:pic>
        <p:nvPicPr>
          <p:cNvPr id="6" name="תמונה 5" descr="imagesCAHBER4L.jpg"/>
          <p:cNvPicPr>
            <a:picLocks noChangeAspect="1"/>
          </p:cNvPicPr>
          <p:nvPr/>
        </p:nvPicPr>
        <p:blipFill>
          <a:blip r:embed="rId5" cstate="print"/>
          <a:stretch>
            <a:fillRect/>
          </a:stretch>
        </p:blipFill>
        <p:spPr>
          <a:xfrm>
            <a:off x="609600" y="609600"/>
            <a:ext cx="1905000" cy="2286000"/>
          </a:xfrm>
          <a:prstGeom prst="rect">
            <a:avLst/>
          </a:prstGeom>
        </p:spPr>
      </p:pic>
      <p:pic>
        <p:nvPicPr>
          <p:cNvPr id="7" name="תמונה 6" descr="imagesCAH00PJY.jpg"/>
          <p:cNvPicPr>
            <a:picLocks noChangeAspect="1"/>
          </p:cNvPicPr>
          <p:nvPr/>
        </p:nvPicPr>
        <p:blipFill>
          <a:blip r:embed="rId6" cstate="print"/>
          <a:stretch>
            <a:fillRect/>
          </a:stretch>
        </p:blipFill>
        <p:spPr>
          <a:xfrm>
            <a:off x="4038600" y="3810000"/>
            <a:ext cx="1905000" cy="2590800"/>
          </a:xfrm>
          <a:prstGeom prst="rect">
            <a:avLst/>
          </a:prstGeom>
        </p:spPr>
      </p:pic>
      <p:pic>
        <p:nvPicPr>
          <p:cNvPr id="8" name="תמונה 7" descr="imagesCAANFBUB.jpg"/>
          <p:cNvPicPr>
            <a:picLocks noChangeAspect="1"/>
          </p:cNvPicPr>
          <p:nvPr/>
        </p:nvPicPr>
        <p:blipFill>
          <a:blip r:embed="rId7" cstate="print"/>
          <a:stretch>
            <a:fillRect/>
          </a:stretch>
        </p:blipFill>
        <p:spPr>
          <a:xfrm>
            <a:off x="609600" y="4038600"/>
            <a:ext cx="2362200" cy="2133600"/>
          </a:xfrm>
          <a:prstGeom prst="rect">
            <a:avLst/>
          </a:prstGeom>
        </p:spPr>
      </p:pic>
      <p:sp>
        <p:nvSpPr>
          <p:cNvPr id="9" name="חץ שמאלה 8"/>
          <p:cNvSpPr/>
          <p:nvPr/>
        </p:nvSpPr>
        <p:spPr>
          <a:xfrm>
            <a:off x="5715000" y="1981200"/>
            <a:ext cx="990600" cy="609600"/>
          </a:xfrm>
          <a:prstGeom prst="lef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0" name="חץ שמאלה 9"/>
          <p:cNvSpPr/>
          <p:nvPr/>
        </p:nvSpPr>
        <p:spPr>
          <a:xfrm>
            <a:off x="2743200" y="1905000"/>
            <a:ext cx="990600" cy="609600"/>
          </a:xfrm>
          <a:prstGeom prst="lef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2" name="חץ למטה 11"/>
          <p:cNvSpPr/>
          <p:nvPr/>
        </p:nvSpPr>
        <p:spPr>
          <a:xfrm>
            <a:off x="838200" y="3124200"/>
            <a:ext cx="685800" cy="9144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sp>
        <p:nvSpPr>
          <p:cNvPr id="13" name="חץ ימינה 12"/>
          <p:cNvSpPr/>
          <p:nvPr/>
        </p:nvSpPr>
        <p:spPr>
          <a:xfrm>
            <a:off x="2667000" y="5181600"/>
            <a:ext cx="1219200" cy="6858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buNone/>
            </a:pPr>
            <a:endParaRPr lang="he-IL" sz="3600" dirty="0" smtClean="0">
              <a:solidFill>
                <a:srgbClr val="CC0066"/>
              </a:solidFill>
              <a:cs typeface="Traditional Arabic" pitchFamily="2" charset="-78"/>
            </a:endParaRPr>
          </a:p>
        </p:txBody>
      </p:sp>
      <p:pic>
        <p:nvPicPr>
          <p:cNvPr id="48130" name="Picture 2" descr="http://t0.gstatic.com/images?q=tbn:ANd9GcTSYfw0o8zRwA7wifA8suxYyfNUYnNKP0p1MkpNWjUUx1UDFo-gNw"/>
          <p:cNvPicPr>
            <a:picLocks noChangeAspect="1" noChangeArrowheads="1"/>
          </p:cNvPicPr>
          <p:nvPr/>
        </p:nvPicPr>
        <p:blipFill>
          <a:blip r:embed="rId8" cstate="print"/>
          <a:srcRect/>
          <a:stretch>
            <a:fillRect/>
          </a:stretch>
        </p:blipFill>
        <p:spPr bwMode="auto">
          <a:xfrm>
            <a:off x="2971800" y="762000"/>
            <a:ext cx="762000" cy="1125538"/>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2969099891.gif"/>
          <p:cNvPicPr>
            <a:picLocks noChangeAspect="1"/>
          </p:cNvPicPr>
          <p:nvPr/>
        </p:nvPicPr>
        <p:blipFill>
          <a:blip r:embed="rId2" cstate="print"/>
          <a:stretch>
            <a:fillRect/>
          </a:stretch>
        </p:blipFill>
        <p:spPr>
          <a:xfrm>
            <a:off x="0" y="-304800"/>
            <a:ext cx="9144000" cy="7315200"/>
          </a:xfrm>
          <a:prstGeom prst="rect">
            <a:avLst/>
          </a:prstGeom>
        </p:spPr>
      </p:pic>
      <p:sp>
        <p:nvSpPr>
          <p:cNvPr id="2" name="כותרת 1"/>
          <p:cNvSpPr>
            <a:spLocks noGrp="1"/>
          </p:cNvSpPr>
          <p:nvPr>
            <p:ph type="title"/>
          </p:nvPr>
        </p:nvSpPr>
        <p:spPr>
          <a:xfrm>
            <a:off x="533400" y="685800"/>
            <a:ext cx="8095488" cy="1143000"/>
          </a:xfrm>
        </p:spPr>
        <p:txBody>
          <a:bodyPr>
            <a:normAutofit fontScale="90000"/>
          </a:bodyPr>
          <a:lstStyle/>
          <a:p>
            <a:pPr algn="ctr" rtl="1"/>
            <a:r>
              <a:rPr lang="ar-SA" dirty="0" smtClean="0">
                <a:solidFill>
                  <a:srgbClr val="CC0066"/>
                </a:solidFill>
              </a:rPr>
              <a:t> تكملة   -</a:t>
            </a:r>
            <a:br>
              <a:rPr lang="ar-SA" dirty="0" smtClean="0">
                <a:solidFill>
                  <a:srgbClr val="CC0066"/>
                </a:solidFill>
              </a:rPr>
            </a:br>
            <a:r>
              <a:rPr lang="ar-SA" dirty="0" smtClean="0">
                <a:solidFill>
                  <a:srgbClr val="CC0066"/>
                </a:solidFill>
              </a:rPr>
              <a:t>كيف يمكننا أن نربح المال من الزراعة</a:t>
            </a:r>
            <a:endParaRPr lang="he-IL" dirty="0">
              <a:solidFill>
                <a:srgbClr val="CC0066"/>
              </a:solidFill>
            </a:endParaRPr>
          </a:p>
        </p:txBody>
      </p:sp>
      <p:graphicFrame>
        <p:nvGraphicFramePr>
          <p:cNvPr id="3" name="טבלה 2"/>
          <p:cNvGraphicFramePr>
            <a:graphicFrameLocks noGrp="1"/>
          </p:cNvGraphicFramePr>
          <p:nvPr/>
        </p:nvGraphicFramePr>
        <p:xfrm>
          <a:off x="685800" y="2438399"/>
          <a:ext cx="6858000" cy="3657601"/>
        </p:xfrm>
        <a:graphic>
          <a:graphicData uri="http://schemas.openxmlformats.org/drawingml/2006/table">
            <a:tbl>
              <a:tblPr rtl="1" firstRow="1" bandRow="1">
                <a:tableStyleId>{F5AB1C69-6EDB-4FF4-983F-18BD219EF322}</a:tableStyleId>
              </a:tblPr>
              <a:tblGrid>
                <a:gridCol w="1714500"/>
                <a:gridCol w="1714500"/>
                <a:gridCol w="1714500"/>
                <a:gridCol w="1714500"/>
              </a:tblGrid>
              <a:tr h="685801">
                <a:tc>
                  <a:txBody>
                    <a:bodyPr/>
                    <a:lstStyle/>
                    <a:p>
                      <a:pPr algn="r" rtl="1"/>
                      <a:r>
                        <a:rPr lang="ar-SA" sz="2400" dirty="0" smtClean="0"/>
                        <a:t>نوع البذرة</a:t>
                      </a:r>
                      <a:r>
                        <a:rPr lang="ar-SA" sz="2400" baseline="0" dirty="0" smtClean="0"/>
                        <a:t> </a:t>
                      </a:r>
                      <a:endParaRPr lang="he-IL" sz="2400" dirty="0"/>
                    </a:p>
                  </a:txBody>
                  <a:tcPr/>
                </a:tc>
                <a:tc>
                  <a:txBody>
                    <a:bodyPr/>
                    <a:lstStyle/>
                    <a:p>
                      <a:pPr algn="r" rtl="1"/>
                      <a:r>
                        <a:rPr lang="ar-SA" sz="2400" dirty="0" smtClean="0"/>
                        <a:t>سعر </a:t>
                      </a:r>
                      <a:r>
                        <a:rPr lang="ar-SA" sz="2400" baseline="0" dirty="0" smtClean="0"/>
                        <a:t> البذرة وقت الشراء </a:t>
                      </a:r>
                      <a:endParaRPr lang="he-IL" sz="2400" dirty="0"/>
                    </a:p>
                  </a:txBody>
                  <a:tcPr/>
                </a:tc>
                <a:tc>
                  <a:txBody>
                    <a:bodyPr/>
                    <a:lstStyle/>
                    <a:p>
                      <a:pPr algn="r" rtl="1"/>
                      <a:r>
                        <a:rPr lang="ar-SA" sz="2400" dirty="0" smtClean="0"/>
                        <a:t>الوقت المخصص للإنبات </a:t>
                      </a:r>
                      <a:endParaRPr lang="he-IL" sz="2400" dirty="0"/>
                    </a:p>
                  </a:txBody>
                  <a:tcPr/>
                </a:tc>
                <a:tc>
                  <a:txBody>
                    <a:bodyPr/>
                    <a:lstStyle/>
                    <a:p>
                      <a:pPr algn="r" rtl="1"/>
                      <a:r>
                        <a:rPr lang="ar-SA" sz="2400" dirty="0" smtClean="0"/>
                        <a:t>سعر النباتات وقت البيع </a:t>
                      </a:r>
                      <a:endParaRPr lang="he-IL" sz="2400" dirty="0"/>
                    </a:p>
                  </a:txBody>
                  <a:tcPr/>
                </a:tc>
              </a:tr>
              <a:tr h="822297">
                <a:tc>
                  <a:txBody>
                    <a:bodyPr/>
                    <a:lstStyle/>
                    <a:p>
                      <a:pPr algn="r" rtl="1"/>
                      <a:r>
                        <a:rPr lang="ar-SA" sz="2400" dirty="0" smtClean="0"/>
                        <a:t>بندورة </a:t>
                      </a:r>
                      <a:endParaRPr lang="he-IL" sz="2400" dirty="0"/>
                    </a:p>
                  </a:txBody>
                  <a:tcPr/>
                </a:tc>
                <a:tc>
                  <a:txBody>
                    <a:bodyPr/>
                    <a:lstStyle/>
                    <a:p>
                      <a:pPr algn="r" rtl="1"/>
                      <a:r>
                        <a:rPr lang="ar-SA" sz="2400" dirty="0" smtClean="0"/>
                        <a:t>20</a:t>
                      </a:r>
                      <a:endParaRPr lang="he-IL" sz="2400" dirty="0"/>
                    </a:p>
                  </a:txBody>
                  <a:tcPr/>
                </a:tc>
                <a:tc>
                  <a:txBody>
                    <a:bodyPr/>
                    <a:lstStyle/>
                    <a:p>
                      <a:pPr algn="r" rtl="1"/>
                      <a:r>
                        <a:rPr lang="ar-SA" sz="2400" dirty="0" smtClean="0"/>
                        <a:t>دقيقة</a:t>
                      </a:r>
                      <a:endParaRPr lang="he-IL" sz="2400" dirty="0"/>
                    </a:p>
                  </a:txBody>
                  <a:tcPr/>
                </a:tc>
                <a:tc>
                  <a:txBody>
                    <a:bodyPr/>
                    <a:lstStyle/>
                    <a:p>
                      <a:pPr algn="r" rtl="1"/>
                      <a:r>
                        <a:rPr lang="ar-SA" sz="2400" dirty="0" smtClean="0"/>
                        <a:t>50</a:t>
                      </a:r>
                      <a:endParaRPr lang="he-IL" sz="2400" dirty="0"/>
                    </a:p>
                  </a:txBody>
                  <a:tcPr/>
                </a:tc>
              </a:tr>
              <a:tr h="822297">
                <a:tc>
                  <a:txBody>
                    <a:bodyPr/>
                    <a:lstStyle/>
                    <a:p>
                      <a:pPr algn="r" rtl="1"/>
                      <a:r>
                        <a:rPr lang="ar-SA" sz="2400" dirty="0" smtClean="0"/>
                        <a:t>ذرة</a:t>
                      </a:r>
                      <a:r>
                        <a:rPr lang="ar-SA" sz="2400" baseline="0" dirty="0" smtClean="0"/>
                        <a:t> </a:t>
                      </a:r>
                      <a:endParaRPr lang="he-IL" sz="2400" dirty="0"/>
                    </a:p>
                  </a:txBody>
                  <a:tcPr/>
                </a:tc>
                <a:tc>
                  <a:txBody>
                    <a:bodyPr/>
                    <a:lstStyle/>
                    <a:p>
                      <a:pPr algn="r" rtl="1"/>
                      <a:r>
                        <a:rPr lang="ar-SA" sz="2400" dirty="0" smtClean="0"/>
                        <a:t>40</a:t>
                      </a:r>
                      <a:endParaRPr lang="he-IL" sz="2400" dirty="0"/>
                    </a:p>
                  </a:txBody>
                  <a:tcPr/>
                </a:tc>
                <a:tc>
                  <a:txBody>
                    <a:bodyPr/>
                    <a:lstStyle/>
                    <a:p>
                      <a:pPr algn="r" rtl="1"/>
                      <a:r>
                        <a:rPr lang="ar-SA" sz="2400" dirty="0" smtClean="0"/>
                        <a:t>2</a:t>
                      </a:r>
                      <a:r>
                        <a:rPr lang="ar-SA" sz="2400" baseline="0" dirty="0" smtClean="0"/>
                        <a:t> دقيقة </a:t>
                      </a:r>
                      <a:endParaRPr lang="he-IL" sz="2400" dirty="0"/>
                    </a:p>
                  </a:txBody>
                  <a:tcPr/>
                </a:tc>
                <a:tc>
                  <a:txBody>
                    <a:bodyPr/>
                    <a:lstStyle/>
                    <a:p>
                      <a:pPr algn="r" rtl="1"/>
                      <a:r>
                        <a:rPr lang="ar-SA" sz="2400" dirty="0" smtClean="0"/>
                        <a:t>70</a:t>
                      </a:r>
                      <a:endParaRPr lang="he-IL" sz="2400" dirty="0"/>
                    </a:p>
                  </a:txBody>
                  <a:tcPr/>
                </a:tc>
              </a:tr>
              <a:tr h="824287">
                <a:tc>
                  <a:txBody>
                    <a:bodyPr/>
                    <a:lstStyle/>
                    <a:p>
                      <a:pPr algn="r" rtl="1"/>
                      <a:r>
                        <a:rPr lang="ar-SA" sz="2400" dirty="0" smtClean="0"/>
                        <a:t>بازيلاء </a:t>
                      </a:r>
                      <a:endParaRPr lang="he-IL" sz="2400" dirty="0"/>
                    </a:p>
                  </a:txBody>
                  <a:tcPr/>
                </a:tc>
                <a:tc>
                  <a:txBody>
                    <a:bodyPr/>
                    <a:lstStyle/>
                    <a:p>
                      <a:pPr algn="r" rtl="1"/>
                      <a:r>
                        <a:rPr lang="ar-SA" sz="2400" dirty="0" smtClean="0"/>
                        <a:t>50</a:t>
                      </a:r>
                      <a:endParaRPr lang="he-IL" sz="2400" dirty="0"/>
                    </a:p>
                  </a:txBody>
                  <a:tcPr/>
                </a:tc>
                <a:tc>
                  <a:txBody>
                    <a:bodyPr/>
                    <a:lstStyle/>
                    <a:p>
                      <a:pPr algn="r" rtl="1"/>
                      <a:r>
                        <a:rPr lang="ar-SA" sz="2400" dirty="0" smtClean="0"/>
                        <a:t>4</a:t>
                      </a:r>
                      <a:r>
                        <a:rPr lang="ar-SA" sz="2400" baseline="0" dirty="0" smtClean="0"/>
                        <a:t> دقائق </a:t>
                      </a:r>
                      <a:endParaRPr lang="he-IL" sz="2400" dirty="0"/>
                    </a:p>
                  </a:txBody>
                  <a:tcPr/>
                </a:tc>
                <a:tc>
                  <a:txBody>
                    <a:bodyPr/>
                    <a:lstStyle/>
                    <a:p>
                      <a:pPr algn="r" rtl="1"/>
                      <a:r>
                        <a:rPr lang="ar-SA" sz="2400" dirty="0" smtClean="0"/>
                        <a:t>100</a:t>
                      </a:r>
                      <a:endParaRPr lang="he-IL" sz="2400" dirty="0"/>
                    </a:p>
                  </a:txBody>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12969099891.gif"/>
          <p:cNvPicPr>
            <a:picLocks noChangeAspect="1"/>
          </p:cNvPicPr>
          <p:nvPr/>
        </p:nvPicPr>
        <p:blipFill>
          <a:blip r:embed="rId2" cstate="print"/>
          <a:stretch>
            <a:fillRect/>
          </a:stretch>
        </p:blipFill>
        <p:spPr>
          <a:xfrm>
            <a:off x="0" y="-304800"/>
            <a:ext cx="4953000" cy="7315200"/>
          </a:xfrm>
          <a:prstGeom prst="rect">
            <a:avLst/>
          </a:prstGeom>
        </p:spPr>
      </p:pic>
      <p:sp>
        <p:nvSpPr>
          <p:cNvPr id="2" name="عنوان 1"/>
          <p:cNvSpPr>
            <a:spLocks noGrp="1"/>
          </p:cNvSpPr>
          <p:nvPr>
            <p:ph type="title"/>
          </p:nvPr>
        </p:nvSpPr>
        <p:spPr>
          <a:xfrm>
            <a:off x="1435608" y="274320"/>
            <a:ext cx="2831592" cy="1143000"/>
          </a:xfrm>
        </p:spPr>
        <p:txBody>
          <a:bodyPr/>
          <a:lstStyle/>
          <a:p>
            <a:pPr algn="ctr"/>
            <a:r>
              <a:rPr lang="ar-SA" dirty="0" smtClean="0">
                <a:solidFill>
                  <a:srgbClr val="CC0066"/>
                </a:solidFill>
              </a:rPr>
              <a:t>الأسعار</a:t>
            </a:r>
            <a:endParaRPr lang="ar-SA" dirty="0">
              <a:solidFill>
                <a:srgbClr val="CC0066"/>
              </a:solidFill>
            </a:endParaRPr>
          </a:p>
        </p:txBody>
      </p:sp>
      <p:pic>
        <p:nvPicPr>
          <p:cNvPr id="6" name="תמונה 5" descr="imagesCABDCBFJ.jpg"/>
          <p:cNvPicPr>
            <a:picLocks noChangeAspect="1"/>
          </p:cNvPicPr>
          <p:nvPr/>
        </p:nvPicPr>
        <p:blipFill>
          <a:blip r:embed="rId3" cstate="print"/>
          <a:srcRect l="11905" t="15127" r="11905" b="6000"/>
          <a:stretch>
            <a:fillRect/>
          </a:stretch>
        </p:blipFill>
        <p:spPr>
          <a:xfrm>
            <a:off x="4876800" y="0"/>
            <a:ext cx="4267200" cy="6858000"/>
          </a:xfrm>
          <a:prstGeom prst="rect">
            <a:avLst/>
          </a:prstGeom>
        </p:spPr>
      </p:pic>
      <p:sp>
        <p:nvSpPr>
          <p:cNvPr id="4" name="TextBox 3"/>
          <p:cNvSpPr txBox="1"/>
          <p:nvPr/>
        </p:nvSpPr>
        <p:spPr>
          <a:xfrm>
            <a:off x="609600" y="1752600"/>
            <a:ext cx="3657600" cy="4433073"/>
          </a:xfrm>
          <a:prstGeom prst="rect">
            <a:avLst/>
          </a:prstGeom>
          <a:noFill/>
        </p:spPr>
        <p:txBody>
          <a:bodyPr wrap="square" rtlCol="1">
            <a:spAutoFit/>
          </a:bodyPr>
          <a:lstStyle/>
          <a:p>
            <a:pPr algn="just" rtl="1">
              <a:lnSpc>
                <a:spcPct val="150000"/>
              </a:lnSpc>
            </a:pPr>
            <a:r>
              <a:rPr lang="ar-SA" sz="3200" dirty="0" smtClean="0"/>
              <a:t>سعر كل قطعة مختلف عن سعر القطعة الأخرى .وذلك وفق  قائمة  الأسعار. </a:t>
            </a:r>
          </a:p>
          <a:p>
            <a:pPr algn="just" rtl="1">
              <a:lnSpc>
                <a:spcPct val="150000"/>
              </a:lnSpc>
            </a:pPr>
            <a:r>
              <a:rPr lang="ar-SA" sz="3200" dirty="0" smtClean="0">
                <a:solidFill>
                  <a:srgbClr val="FF0000"/>
                </a:solidFill>
              </a:rPr>
              <a:t>سعر القطعة في بداية اللعبة  </a:t>
            </a:r>
            <a:r>
              <a:rPr lang="ar-SA" sz="3200" u="sng" dirty="0" smtClean="0">
                <a:solidFill>
                  <a:srgbClr val="FF0000"/>
                </a:solidFill>
              </a:rPr>
              <a:t> لا </a:t>
            </a:r>
            <a:r>
              <a:rPr lang="ar-SA" sz="3200" dirty="0" smtClean="0">
                <a:solidFill>
                  <a:srgbClr val="FF0000"/>
                </a:solidFill>
              </a:rPr>
              <a:t>يساوي سعر القطعة  في النهاية .</a:t>
            </a:r>
            <a:endParaRPr lang="he-IL" sz="3200" dirty="0">
              <a:solidFill>
                <a:srgbClr val="FF0000"/>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solidFill>
          <a:srgbClr val="FFCCFF"/>
        </a:solidFill>
        <a:ln>
          <a:solidFill>
            <a:schemeClr val="bg1"/>
          </a:solidFill>
        </a:ln>
      </a:spPr>
      <a:bodyPr rtlCol="1" anchor="ctr"/>
      <a:lstStyle>
        <a:defPPr algn="r">
          <a:buNone/>
          <a:defRPr sz="3600" dirty="0" smtClean="0">
            <a:solidFill>
              <a:srgbClr val="CC0066"/>
            </a:solidFill>
            <a:cs typeface="Traditional Arabic" pitchFamily="2" charset="-7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solidFill>
          <a:srgbClr val="FFCCFF"/>
        </a:solidFill>
        <a:ln>
          <a:solidFill>
            <a:schemeClr val="bg1"/>
          </a:solidFill>
        </a:ln>
      </a:spPr>
      <a:bodyPr rtlCol="1" anchor="ctr"/>
      <a:lstStyle>
        <a:defPPr algn="r">
          <a:buNone/>
          <a:defRPr sz="3600" dirty="0" smtClean="0">
            <a:solidFill>
              <a:srgbClr val="CC0066"/>
            </a:solidFill>
            <a:cs typeface="Traditional Arabic" pitchFamily="2" charset="-7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solidFill>
          <a:srgbClr val="FFCCFF"/>
        </a:solidFill>
        <a:ln>
          <a:solidFill>
            <a:schemeClr val="bg1"/>
          </a:solidFill>
        </a:ln>
      </a:spPr>
      <a:bodyPr rtlCol="1" anchor="ctr"/>
      <a:lstStyle>
        <a:defPPr algn="r">
          <a:buNone/>
          <a:defRPr sz="3600" dirty="0" smtClean="0">
            <a:solidFill>
              <a:srgbClr val="CC0066"/>
            </a:solidFill>
            <a:cs typeface="Traditional Arabic" pitchFamily="2" charset="-7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1782</TotalTime>
  <Words>1122</Words>
  <Application>Microsoft Office PowerPoint</Application>
  <PresentationFormat>‫הצגה על המסך (4:3)</PresentationFormat>
  <Paragraphs>289</Paragraphs>
  <Slides>48</Slides>
  <Notes>2</Notes>
  <HiddenSlides>0</HiddenSlides>
  <MMClips>13</MMClips>
  <ScaleCrop>false</ScaleCrop>
  <HeadingPairs>
    <vt:vector size="4" baseType="variant">
      <vt:variant>
        <vt:lpstr>ערכת נושא</vt:lpstr>
      </vt:variant>
      <vt:variant>
        <vt:i4>3</vt:i4>
      </vt:variant>
      <vt:variant>
        <vt:lpstr>כותרות שקופיות</vt:lpstr>
      </vt:variant>
      <vt:variant>
        <vt:i4>48</vt:i4>
      </vt:variant>
    </vt:vector>
  </HeadingPairs>
  <TitlesOfParts>
    <vt:vector size="51" baseType="lpstr">
      <vt:lpstr>2_Solstice</vt:lpstr>
      <vt:lpstr>3_Solstice</vt:lpstr>
      <vt:lpstr>Solstice</vt:lpstr>
      <vt:lpstr>מצגת של PowerPoint</vt:lpstr>
      <vt:lpstr>מצגת של PowerPoint</vt:lpstr>
      <vt:lpstr>كيف سيتم تقسيم الصف ؟  </vt:lpstr>
      <vt:lpstr>قوانين</vt:lpstr>
      <vt:lpstr>מצגת של PowerPoint</vt:lpstr>
      <vt:lpstr>מצגת של PowerPoint</vt:lpstr>
      <vt:lpstr>מצגת של PowerPoint</vt:lpstr>
      <vt:lpstr> تكملة   - كيف يمكننا أن نربح المال من الزراعة</vt:lpstr>
      <vt:lpstr>الأسعار</vt:lpstr>
      <vt:lpstr>كيف يمكن أن نحدد الرابح ؟</vt:lpstr>
      <vt:lpstr>هيا لننطلق </vt:lpstr>
      <vt:lpstr>מצגת של PowerPoint</vt:lpstr>
      <vt:lpstr>מצגת של PowerPoint</vt:lpstr>
      <vt:lpstr>سؤال رقم 2</vt:lpstr>
      <vt:lpstr>מצגת של PowerPoint</vt:lpstr>
      <vt:lpstr>מצגת של PowerPoint</vt:lpstr>
      <vt:lpstr>מצגת של PowerPoint</vt:lpstr>
      <vt:lpstr>מצגת של PowerPoint</vt:lpstr>
      <vt:lpstr>سؤال رقم 7</vt:lpstr>
      <vt:lpstr>מצגת של PowerPoint</vt:lpstr>
      <vt:lpstr>سؤال رقم 9</vt:lpstr>
      <vt:lpstr>מצגת של PowerPoint</vt:lpstr>
      <vt:lpstr>سؤال رقم 11</vt:lpstr>
      <vt:lpstr>מצגת של PowerPoint</vt:lpstr>
      <vt:lpstr>سؤال رقم 13 </vt:lpstr>
      <vt:lpstr>سؤال رقم 14</vt:lpstr>
      <vt:lpstr>מצגת של PowerPoint</vt:lpstr>
      <vt:lpstr>מצגת של PowerPoint</vt:lpstr>
      <vt:lpstr>  اذهب إلى الدكان واختر ما شئت حتى مبلغ 50 شاقل . </vt:lpstr>
      <vt:lpstr>מצגת של PowerPoint</vt:lpstr>
      <vt:lpstr>מצגת של PowerPoint</vt:lpstr>
      <vt:lpstr>سؤال رقم 20</vt:lpstr>
      <vt:lpstr>سؤال رقم 21</vt:lpstr>
      <vt:lpstr>מצגת של PowerPoint</vt:lpstr>
      <vt:lpstr>سؤال رقم 23</vt:lpstr>
      <vt:lpstr>سؤال رقم 24</vt:lpstr>
      <vt:lpstr>سؤال رقم25</vt:lpstr>
      <vt:lpstr>سؤال رقم 26</vt:lpstr>
      <vt:lpstr>سؤال رقم 27</vt:lpstr>
      <vt:lpstr>سؤال رقم 28</vt:lpstr>
      <vt:lpstr>מצגת של PowerPoint</vt:lpstr>
      <vt:lpstr>سؤال رقم 30</vt:lpstr>
      <vt:lpstr>سؤال رقم 31:</vt:lpstr>
      <vt:lpstr>سؤال رقم 32</vt:lpstr>
      <vt:lpstr>سؤال رقم 33</vt:lpstr>
      <vt:lpstr>سؤال رقم 34</vt:lpstr>
      <vt:lpstr>سؤال رقم 35</vt:lpstr>
      <vt:lpstr>هذه اللعبة طورت من قبل طالبات اكاديمية القاسمي تخصص علوم سنيان زيدان / ديانا ابو حبلة \ سجى قطاوي وياسمين مواسي  ضمن مساق ( רעיונות גדולים במדע ) بإرشاد د. عبير عابد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gytry</dc:title>
  <dc:creator>win7lib</dc:creator>
  <cp:lastModifiedBy>USER</cp:lastModifiedBy>
  <cp:revision>331</cp:revision>
  <dcterms:created xsi:type="dcterms:W3CDTF">2011-12-13T08:49:34Z</dcterms:created>
  <dcterms:modified xsi:type="dcterms:W3CDTF">2013-04-29T09:16:02Z</dcterms:modified>
</cp:coreProperties>
</file>