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8"/>
  </p:notesMasterIdLst>
  <p:sldIdLst>
    <p:sldId id="268" r:id="rId2"/>
    <p:sldId id="273" r:id="rId3"/>
    <p:sldId id="257" r:id="rId4"/>
    <p:sldId id="269" r:id="rId5"/>
    <p:sldId id="270" r:id="rId6"/>
    <p:sldId id="271" r:id="rId7"/>
    <p:sldId id="272" r:id="rId8"/>
    <p:sldId id="256" r:id="rId9"/>
    <p:sldId id="258" r:id="rId10"/>
    <p:sldId id="278" r:id="rId11"/>
    <p:sldId id="284" r:id="rId12"/>
    <p:sldId id="281" r:id="rId13"/>
    <p:sldId id="282" r:id="rId14"/>
    <p:sldId id="283" r:id="rId15"/>
    <p:sldId id="277" r:id="rId16"/>
    <p:sldId id="267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  <a:srgbClr val="CC3300"/>
    <a:srgbClr val="000099"/>
    <a:srgbClr val="FF99FF"/>
    <a:srgbClr val="FF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2BDC6F-F568-4D27-95A4-3E2A2704263A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FA6F58-5E4B-4296-9EF9-D069CFC24D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هذه </a:t>
            </a:r>
            <a:r>
              <a:rPr lang="ar-SA" dirty="0" err="1" smtClean="0"/>
              <a:t>الشريحه</a:t>
            </a:r>
            <a:r>
              <a:rPr lang="ar-SA" dirty="0" smtClean="0"/>
              <a:t> سوف</a:t>
            </a:r>
            <a:r>
              <a:rPr lang="ar-SA" baseline="0" dirty="0" smtClean="0"/>
              <a:t> تكون </a:t>
            </a:r>
            <a:r>
              <a:rPr lang="ar-SA" baseline="0" dirty="0" err="1" smtClean="0"/>
              <a:t>عباره</a:t>
            </a:r>
            <a:r>
              <a:rPr lang="ar-SA" baseline="0" dirty="0" smtClean="0"/>
              <a:t> عن مرحلة الاستدراج  حسب تخطيط </a:t>
            </a:r>
            <a:r>
              <a:rPr lang="ar-SA" baseline="0" dirty="0" err="1" smtClean="0"/>
              <a:t>الدرس </a:t>
            </a:r>
            <a:r>
              <a:rPr lang="ar-SA" baseline="0" dirty="0" smtClean="0">
                <a:sym typeface="Wingdings" pitchFamily="2" charset="2"/>
              </a:rPr>
              <a:t> ومن خلال اجابات الطلاب سوف اتطرق  لمواد الوقود والطاقة التي تعطينا اياها لنقوم بعمل ما.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319730-34F4-4BB7-82B7-40779122904D}" type="datetimeFigureOut">
              <a:rPr lang="ar-SA" smtClean="0"/>
              <a:pPr/>
              <a:t>06/06/1434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v6NAwRw7vk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work_sheet_5.doc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VAwpBxKEX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i8RC6iaCF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مواد الوقود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2060848"/>
            <a:ext cx="8676456" cy="2831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CC00"/>
                </a:solidFill>
              </a:rPr>
              <a:t>الدرس الخامس بعنوان </a:t>
            </a:r>
          </a:p>
          <a:p>
            <a:pPr algn="ctr"/>
            <a:endParaRPr lang="ar-SA" sz="2400" b="1" dirty="0" smtClean="0">
              <a:solidFill>
                <a:srgbClr val="FFCC00"/>
              </a:solidFill>
            </a:endParaRPr>
          </a:p>
          <a:p>
            <a:pPr algn="ctr"/>
            <a:endParaRPr lang="ar-SA" sz="2600" b="1" dirty="0" smtClean="0">
              <a:solidFill>
                <a:srgbClr val="FFCC00"/>
              </a:solidFill>
            </a:endParaRPr>
          </a:p>
          <a:p>
            <a:pPr algn="ctr"/>
            <a:r>
              <a:rPr lang="ar-JO" sz="5400" b="1" dirty="0" smtClean="0">
                <a:solidFill>
                  <a:srgbClr val="FFFF00"/>
                </a:solidFill>
              </a:rPr>
              <a:t> </a:t>
            </a:r>
            <a:r>
              <a:rPr lang="ar-SA" sz="5000" dirty="0" smtClean="0">
                <a:solidFill>
                  <a:srgbClr val="FFFF00"/>
                </a:solidFill>
              </a:rPr>
              <a:t>مواد الوقود وجودة البيئة</a:t>
            </a:r>
          </a:p>
          <a:p>
            <a:pPr algn="ctr"/>
            <a:r>
              <a:rPr lang="ar-SA" sz="5000" dirty="0" smtClean="0">
                <a:solidFill>
                  <a:srgbClr val="FFFF00"/>
                </a:solidFill>
              </a:rPr>
              <a:t>أضرار وحلول</a:t>
            </a:r>
            <a:endParaRPr lang="ar-JO" sz="5000" b="1" dirty="0" smtClean="0">
              <a:solidFill>
                <a:srgbClr val="FFFF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164288" y="6165304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FF00"/>
                </a:solidFill>
              </a:rPr>
              <a:t>سنيان زيدان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7" name="صورة 6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404664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76664" y="3190664"/>
            <a:ext cx="6858000" cy="476672"/>
          </a:xfrm>
          <a:prstGeom prst="rect">
            <a:avLst/>
          </a:prstGeom>
        </p:spPr>
      </p:pic>
      <p:pic>
        <p:nvPicPr>
          <p:cNvPr id="13" name="صورة 12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90664" y="3190664"/>
            <a:ext cx="6858000" cy="476672"/>
          </a:xfrm>
          <a:prstGeom prst="rect">
            <a:avLst/>
          </a:prstGeom>
        </p:spPr>
      </p:pic>
      <p:sp>
        <p:nvSpPr>
          <p:cNvPr id="20482" name="AutoShape 2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4" name="AutoShape 4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6" name="AutoShape 6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8" name="AutoShape 8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6" name="صورة 15" descr="تنزي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25144"/>
            <a:ext cx="2183267" cy="144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שמש 2"/>
          <p:cNvSpPr/>
          <p:nvPr/>
        </p:nvSpPr>
        <p:spPr>
          <a:xfrm>
            <a:off x="6876256" y="0"/>
            <a:ext cx="2520280" cy="1656184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000" b="1" i="1" dirty="0" smtClean="0">
                <a:solidFill>
                  <a:srgbClr val="FF6600"/>
                </a:solidFill>
              </a:rPr>
              <a:t>الصف الثالث</a:t>
            </a:r>
            <a:endParaRPr lang="he-IL" sz="2000" b="1" i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23528" y="3645024"/>
            <a:ext cx="8820472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i="1" dirty="0" err="1" smtClean="0">
                <a:solidFill>
                  <a:schemeClr val="bg1"/>
                </a:solidFill>
              </a:rPr>
              <a:t>3.</a:t>
            </a:r>
            <a:r>
              <a:rPr lang="ar-SA" sz="3600" i="1" dirty="0" smtClean="0">
                <a:solidFill>
                  <a:schemeClr val="bg1"/>
                </a:solidFill>
              </a:rPr>
              <a:t> مداخن </a:t>
            </a:r>
            <a:r>
              <a:rPr lang="ar-SA" sz="3600" i="1" dirty="0" err="1" smtClean="0">
                <a:solidFill>
                  <a:schemeClr val="bg1"/>
                </a:solidFill>
              </a:rPr>
              <a:t>عاليةللمصانع</a:t>
            </a:r>
            <a:r>
              <a:rPr lang="ar-SA" sz="3600" i="1" dirty="0" smtClean="0">
                <a:solidFill>
                  <a:schemeClr val="bg1"/>
                </a:solidFill>
              </a:rPr>
              <a:t> ومحطات توليد</a:t>
            </a:r>
          </a:p>
          <a:p>
            <a:r>
              <a:rPr lang="ar-SA" sz="3600" i="1" dirty="0" smtClean="0">
                <a:solidFill>
                  <a:schemeClr val="bg1"/>
                </a:solidFill>
              </a:rPr>
              <a:t> </a:t>
            </a:r>
            <a:r>
              <a:rPr lang="ar-SA" sz="3600" i="1" dirty="0" err="1" smtClean="0">
                <a:solidFill>
                  <a:schemeClr val="bg1"/>
                </a:solidFill>
              </a:rPr>
              <a:t>الطاقة.</a:t>
            </a:r>
            <a:r>
              <a:rPr lang="ar-SA" sz="3600" i="1" dirty="0" smtClean="0">
                <a:solidFill>
                  <a:schemeClr val="bg1"/>
                </a:solidFill>
              </a:rPr>
              <a:t> </a:t>
            </a:r>
            <a:endParaRPr lang="ar-SA" sz="3600" i="1" dirty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67544" y="5085184"/>
            <a:ext cx="81369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400" dirty="0" err="1" smtClean="0">
                <a:solidFill>
                  <a:schemeClr val="bg1"/>
                </a:solidFill>
              </a:rPr>
              <a:t>4.</a:t>
            </a:r>
            <a:r>
              <a:rPr lang="ar-SA" sz="3400" dirty="0" smtClean="0">
                <a:solidFill>
                  <a:schemeClr val="bg1"/>
                </a:solidFill>
              </a:rPr>
              <a:t> بناء المصانع بعيداً عن المناطق السكنية</a:t>
            </a:r>
            <a:endParaRPr lang="ar-SA" sz="3400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539552" y="2420888"/>
            <a:ext cx="81369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 err="1" smtClean="0">
                <a:solidFill>
                  <a:schemeClr val="bg1"/>
                </a:solidFill>
              </a:rPr>
              <a:t>2.</a:t>
            </a:r>
            <a:r>
              <a:rPr lang="ar-SA" sz="3600" dirty="0" smtClean="0">
                <a:solidFill>
                  <a:schemeClr val="bg1"/>
                </a:solidFill>
              </a:rPr>
              <a:t> تركيب المصافي للمداخن </a:t>
            </a:r>
            <a:endParaRPr lang="ar-SA" sz="3600" dirty="0">
              <a:solidFill>
                <a:schemeClr val="bg1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395536" y="836712"/>
            <a:ext cx="8496944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dirty="0" err="1" smtClean="0">
                <a:solidFill>
                  <a:schemeClr val="bg1"/>
                </a:solidFill>
              </a:rPr>
              <a:t>1.</a:t>
            </a:r>
            <a:r>
              <a:rPr lang="ar-SA" sz="3000" dirty="0" smtClean="0">
                <a:solidFill>
                  <a:schemeClr val="bg1"/>
                </a:solidFill>
              </a:rPr>
              <a:t> نقل مواد الوقود في صهاريج مغلقة بشكل جيد وذلك لمنع تسرب الوقود للخارج</a:t>
            </a:r>
            <a:endParaRPr lang="ar-SA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4" name="صورة 3" descr="20130407_13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331640" y="188640"/>
            <a:ext cx="540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u="sng" dirty="0" smtClean="0">
                <a:solidFill>
                  <a:schemeClr val="bg1"/>
                </a:solidFill>
              </a:rPr>
              <a:t>كيف تريدون أن تكون </a:t>
            </a:r>
            <a:r>
              <a:rPr lang="ar-SA" sz="3200" b="1" u="sng" dirty="0" err="1" smtClean="0">
                <a:solidFill>
                  <a:schemeClr val="bg1"/>
                </a:solidFill>
              </a:rPr>
              <a:t>بيئتنا؟</a:t>
            </a:r>
            <a:r>
              <a:rPr lang="ar-SA" sz="3200" b="1" u="sng" dirty="0" smtClean="0">
                <a:solidFill>
                  <a:schemeClr val="bg1"/>
                </a:solidFill>
              </a:rPr>
              <a:t> </a:t>
            </a:r>
            <a:endParaRPr lang="ar-SA" sz="3200" b="1" u="sng" dirty="0">
              <a:solidFill>
                <a:schemeClr val="bg1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 rot="2402116">
            <a:off x="4108115" y="1278803"/>
            <a:ext cx="251102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إلى اليمين 6"/>
          <p:cNvSpPr/>
          <p:nvPr/>
        </p:nvSpPr>
        <p:spPr>
          <a:xfrm rot="7244033">
            <a:off x="2740849" y="1420024"/>
            <a:ext cx="2232248" cy="36004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51720" y="1340768"/>
            <a:ext cx="5616624" cy="32403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لعبة </a:t>
            </a:r>
            <a:r>
              <a:rPr lang="ar-SA" sz="3600" dirty="0" err="1" smtClean="0"/>
              <a:t>المتاهه</a:t>
            </a:r>
            <a:r>
              <a:rPr lang="ar-SA" sz="3600" dirty="0" smtClean="0"/>
              <a:t> </a:t>
            </a:r>
          </a:p>
          <a:p>
            <a:pPr algn="ctr"/>
            <a:r>
              <a:rPr lang="ar-SA" sz="3600" dirty="0" smtClean="0"/>
              <a:t>عليكم التعاون لحل الاسئلة ليتقدم رجل الاطفاء ويصل بالوقت المناسب الى البيت المحترق ويقوم بإخماد </a:t>
            </a:r>
            <a:r>
              <a:rPr lang="ar-SA" sz="3600" dirty="0" err="1" smtClean="0"/>
              <a:t>النار.</a:t>
            </a:r>
            <a:r>
              <a:rPr lang="ar-SA" sz="3600" dirty="0" smtClean="0"/>
              <a:t> 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ر إجراء: فيلم 1">
            <a:hlinkClick r:id="" action="ppaction://noaction" highlightClick="1"/>
          </p:cNvPr>
          <p:cNvSpPr/>
          <p:nvPr/>
        </p:nvSpPr>
        <p:spPr>
          <a:xfrm>
            <a:off x="3707904" y="2276872"/>
            <a:ext cx="2736304" cy="1944216"/>
          </a:xfrm>
          <a:prstGeom prst="actionButtonMov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hlinkClick r:id="rId2"/>
              </a:rPr>
              <a:t>أُغنية</a:t>
            </a:r>
          </a:p>
          <a:p>
            <a:pPr algn="ctr"/>
            <a:r>
              <a:rPr lang="ar-SA" sz="3200" b="1" dirty="0" smtClean="0">
                <a:hlinkClick r:id="rId2"/>
              </a:rPr>
              <a:t>ضُم البيئة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03648" y="1196752"/>
            <a:ext cx="7200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000" dirty="0" smtClean="0"/>
              <a:t>ماذا تعلمتم </a:t>
            </a:r>
            <a:r>
              <a:rPr lang="ar-SA" sz="4000" dirty="0" err="1" smtClean="0"/>
              <a:t>اليوم ؟</a:t>
            </a:r>
            <a:endParaRPr lang="ar-SA" sz="4000" dirty="0" smtClean="0"/>
          </a:p>
          <a:p>
            <a:pPr>
              <a:buFont typeface="Arial" pitchFamily="34" charset="0"/>
              <a:buChar char="•"/>
            </a:pPr>
            <a:endParaRPr lang="ar-SA" sz="4000" dirty="0" smtClean="0"/>
          </a:p>
          <a:p>
            <a:pPr>
              <a:buFont typeface="Arial" pitchFamily="34" charset="0"/>
              <a:buChar char="•"/>
            </a:pPr>
            <a:r>
              <a:rPr lang="ar-SA" sz="4000" dirty="0" smtClean="0"/>
              <a:t>ماذا استفدتم  من هذا </a:t>
            </a:r>
            <a:r>
              <a:rPr lang="ar-SA" sz="4000" dirty="0" err="1" smtClean="0"/>
              <a:t>الدرس؟</a:t>
            </a:r>
            <a:endParaRPr lang="ar-SA" sz="4000" dirty="0"/>
          </a:p>
        </p:txBody>
      </p:sp>
      <p:sp>
        <p:nvSpPr>
          <p:cNvPr id="3" name="وجه ضاحك 2"/>
          <p:cNvSpPr/>
          <p:nvPr/>
        </p:nvSpPr>
        <p:spPr>
          <a:xfrm>
            <a:off x="4355976" y="4293096"/>
            <a:ext cx="1368152" cy="1584176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102</a:t>
            </a:r>
            <a:endParaRPr lang="ar-SA" sz="96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81228" y="3195228"/>
            <a:ext cx="6858000" cy="467544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95228" y="3195228"/>
            <a:ext cx="6858000" cy="467544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4221088"/>
            <a:ext cx="2664296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8964488" cy="476672"/>
          </a:xfrm>
          <a:prstGeom prst="rect">
            <a:avLst/>
          </a:prstGeom>
        </p:spPr>
      </p:pic>
      <p:pic>
        <p:nvPicPr>
          <p:cNvPr id="8" name="صورة 7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-60312"/>
            <a:ext cx="9144000" cy="536984"/>
          </a:xfrm>
          <a:prstGeom prst="rect">
            <a:avLst/>
          </a:prstGeom>
        </p:spPr>
      </p:pic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2276872"/>
            <a:ext cx="2664296" cy="288032"/>
          </a:xfrm>
          <a:prstGeom prst="rect">
            <a:avLst/>
          </a:prstGeom>
        </p:spPr>
      </p:pic>
      <p:pic>
        <p:nvPicPr>
          <p:cNvPr id="10" name="صورة 9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58759" y="3175999"/>
            <a:ext cx="2016224" cy="217970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97009" y="3175999"/>
            <a:ext cx="2016224" cy="217970"/>
          </a:xfrm>
          <a:prstGeom prst="rect">
            <a:avLst/>
          </a:prstGeom>
        </p:spPr>
      </p:pic>
      <p:pic>
        <p:nvPicPr>
          <p:cNvPr id="16" name="صورة 15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452489" cy="5904656"/>
          </a:xfrm>
          <a:prstGeom prst="rect">
            <a:avLst/>
          </a:prstGeom>
        </p:spPr>
      </p:pic>
      <p:pic>
        <p:nvPicPr>
          <p:cNvPr id="17" name="صورة 16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08104" y="260648"/>
            <a:ext cx="4032447" cy="590465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/>
              <a:t>  لا تنسوا </a:t>
            </a:r>
            <a:endParaRPr lang="ar-SA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251520" y="476672"/>
            <a:ext cx="3611562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i="1" dirty="0" smtClean="0">
                <a:solidFill>
                  <a:schemeClr val="tx1"/>
                </a:solidFill>
              </a:rPr>
              <a:t>الوظيفة </a:t>
            </a:r>
            <a:r>
              <a:rPr lang="ar-SA" b="1" i="1" dirty="0" err="1" smtClean="0">
                <a:solidFill>
                  <a:schemeClr val="tx1"/>
                </a:solidFill>
              </a:rPr>
              <a:t>البيتية</a:t>
            </a:r>
            <a:r>
              <a:rPr lang="ar-SA" b="1" i="1" dirty="0" smtClean="0">
                <a:solidFill>
                  <a:schemeClr val="tx1"/>
                </a:solidFill>
              </a:rPr>
              <a:t>  </a:t>
            </a:r>
            <a:r>
              <a:rPr lang="ar-SA" b="1" i="1" dirty="0" err="1" smtClean="0">
                <a:solidFill>
                  <a:schemeClr val="tx1"/>
                </a:solidFill>
              </a:rPr>
              <a:t>:</a:t>
            </a: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i="1" dirty="0" smtClean="0">
                <a:solidFill>
                  <a:schemeClr val="tx1"/>
                </a:solidFill>
                <a:hlinkClick r:id="rId3" action="ppaction://hlinkfile"/>
              </a:rPr>
              <a:t>عبارة عن مهمة </a:t>
            </a:r>
            <a:r>
              <a:rPr lang="ar-SA" i="1" dirty="0" err="1" smtClean="0">
                <a:solidFill>
                  <a:schemeClr val="tx1"/>
                </a:solidFill>
                <a:hlinkClick r:id="rId3" action="ppaction://hlinkfile"/>
              </a:rPr>
              <a:t>انترحاسوبية</a:t>
            </a:r>
            <a:r>
              <a:rPr lang="ar-SA" i="1" dirty="0" err="1" smtClean="0">
                <a:solidFill>
                  <a:schemeClr val="tx1"/>
                </a:solidFill>
              </a:rPr>
              <a:t>.</a:t>
            </a: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endParaRPr lang="ar-SA" b="1" i="1" dirty="0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6237312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i="1" dirty="0" smtClean="0">
                <a:solidFill>
                  <a:srgbClr val="FFFF00"/>
                </a:solidFill>
              </a:rPr>
              <a:t>عملاً </a:t>
            </a:r>
            <a:r>
              <a:rPr lang="ar-SA" sz="2200" b="1" i="1" dirty="0" err="1" smtClean="0">
                <a:solidFill>
                  <a:srgbClr val="FFFF00"/>
                </a:solidFill>
              </a:rPr>
              <a:t>موفقاً </a:t>
            </a:r>
            <a:r>
              <a:rPr lang="ar-SA" sz="2200" b="1" i="1" dirty="0" err="1" smtClean="0">
                <a:solidFill>
                  <a:srgbClr val="FFFF00"/>
                </a:solidFill>
                <a:sym typeface="Wingdings" pitchFamily="2" charset="2"/>
              </a:rPr>
              <a:t></a:t>
            </a:r>
            <a:endParaRPr lang="ar-SA" sz="22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0" y="332656"/>
            <a:ext cx="8712968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مراجعة للدرس السابق </a:t>
            </a:r>
          </a:p>
          <a:p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</p:txBody>
      </p:sp>
      <p:pic>
        <p:nvPicPr>
          <p:cNvPr id="6" name="صورة 5" descr="2677442252635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626469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ستطيل 6"/>
          <p:cNvSpPr/>
          <p:nvPr/>
        </p:nvSpPr>
        <p:spPr>
          <a:xfrm rot="2974283">
            <a:off x="3707465" y="3290739"/>
            <a:ext cx="4660942" cy="63755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حرارة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 rot="18543603">
            <a:off x="812406" y="3267743"/>
            <a:ext cx="4887604" cy="619788"/>
          </a:xfrm>
          <a:prstGeom prst="rect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أُكسجين</a:t>
            </a:r>
            <a:endParaRPr lang="ar-SA" b="1" dirty="0"/>
          </a:p>
        </p:txBody>
      </p:sp>
      <p:sp>
        <p:nvSpPr>
          <p:cNvPr id="9" name="مستطيل 8"/>
          <p:cNvSpPr/>
          <p:nvPr/>
        </p:nvSpPr>
        <p:spPr>
          <a:xfrm>
            <a:off x="1691680" y="5157192"/>
            <a:ext cx="5976664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/>
              <a:t>مادة وقود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/>
          <p:cNvSpPr txBox="1"/>
          <p:nvPr/>
        </p:nvSpPr>
        <p:spPr>
          <a:xfrm>
            <a:off x="1619672" y="404664"/>
            <a:ext cx="72008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/>
              <a:t>عندما تحدث عملية الاحتراق ماذا ينتج </a:t>
            </a:r>
            <a:r>
              <a:rPr lang="ar-SA" sz="4400" dirty="0" err="1" smtClean="0"/>
              <a:t>عنها ؟</a:t>
            </a:r>
            <a:endParaRPr lang="ar-SA" sz="4400" dirty="0"/>
          </a:p>
        </p:txBody>
      </p:sp>
      <p:sp>
        <p:nvSpPr>
          <p:cNvPr id="14" name="مستطيل 13"/>
          <p:cNvSpPr/>
          <p:nvPr/>
        </p:nvSpPr>
        <p:spPr>
          <a:xfrm>
            <a:off x="251520" y="3861048"/>
            <a:ext cx="8568952" cy="108012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err="1" smtClean="0">
                <a:solidFill>
                  <a:srgbClr val="FF6600"/>
                </a:solidFill>
              </a:rPr>
              <a:t>دخان </a:t>
            </a:r>
            <a:r>
              <a:rPr lang="ar-SA" sz="2400" b="1" dirty="0" smtClean="0">
                <a:solidFill>
                  <a:srgbClr val="FF6600"/>
                </a:solidFill>
              </a:rPr>
              <a:t>: </a:t>
            </a:r>
            <a:r>
              <a:rPr lang="ar-SA" sz="2400" dirty="0" smtClean="0">
                <a:solidFill>
                  <a:srgbClr val="FFFF00"/>
                </a:solidFill>
              </a:rPr>
              <a:t>مخلوط من الغازات التي تنطلق من الاحتراق مع </a:t>
            </a:r>
            <a:r>
              <a:rPr lang="ar-SA" sz="2400" dirty="0" err="1" smtClean="0">
                <a:solidFill>
                  <a:srgbClr val="FFFF00"/>
                </a:solidFill>
              </a:rPr>
              <a:t>سناج.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1520" y="2276872"/>
            <a:ext cx="856895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err="1" smtClean="0">
                <a:solidFill>
                  <a:srgbClr val="FF6600"/>
                </a:solidFill>
              </a:rPr>
              <a:t>سناج</a:t>
            </a:r>
            <a:r>
              <a:rPr lang="ar-SA" sz="2400" b="1" dirty="0" smtClean="0">
                <a:solidFill>
                  <a:srgbClr val="FF6600"/>
                </a:solidFill>
              </a:rPr>
              <a:t> : </a:t>
            </a:r>
            <a:r>
              <a:rPr lang="ar-SA" sz="2400" dirty="0" smtClean="0">
                <a:solidFill>
                  <a:srgbClr val="FFFF00"/>
                </a:solidFill>
              </a:rPr>
              <a:t>مادة سوداء صلبة تنتج أثناء عملية الاحتراق.</a:t>
            </a:r>
            <a:endParaRPr lang="ar-SA" sz="2400" dirty="0">
              <a:solidFill>
                <a:srgbClr val="FFFF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23528" y="5445224"/>
            <a:ext cx="8568952" cy="10801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400" b="1" dirty="0" err="1" smtClean="0">
                <a:solidFill>
                  <a:srgbClr val="FF6600"/>
                </a:solidFill>
              </a:rPr>
              <a:t>رًّماد </a:t>
            </a:r>
            <a:r>
              <a:rPr lang="ar-SA" sz="2400" b="1" dirty="0" smtClean="0">
                <a:solidFill>
                  <a:srgbClr val="FF6600"/>
                </a:solidFill>
              </a:rPr>
              <a:t>: </a:t>
            </a:r>
            <a:r>
              <a:rPr lang="ar-SA" sz="2400" dirty="0" smtClean="0">
                <a:solidFill>
                  <a:srgbClr val="FFFF00"/>
                </a:solidFill>
              </a:rPr>
              <a:t>مادة صلبة رمادية التي تبقى بعد عملية الاحتراق والتي لا تحترق مرة أُخرى.</a:t>
            </a:r>
            <a:endParaRPr lang="ar-SA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زر إجراء: فيلم 11">
            <a:hlinkClick r:id="" action="ppaction://noaction" highlightClick="1"/>
          </p:cNvPr>
          <p:cNvSpPr/>
          <p:nvPr/>
        </p:nvSpPr>
        <p:spPr>
          <a:xfrm>
            <a:off x="2987824" y="476672"/>
            <a:ext cx="3096344" cy="2664296"/>
          </a:xfrm>
          <a:prstGeom prst="actionButtonMovi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hlinkClick r:id="rId2"/>
              </a:rPr>
              <a:t>أُنقر هُنا لمشاهدة الفيديو.</a:t>
            </a:r>
            <a:endParaRPr lang="ar-SA" sz="36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1547664" y="4293096"/>
            <a:ext cx="56886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 smtClean="0"/>
              <a:t>ماذا لاحظتم في </a:t>
            </a:r>
            <a:r>
              <a:rPr lang="ar-SA" sz="3600" dirty="0" err="1" smtClean="0"/>
              <a:t>الفيديو ؟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683568" y="908720"/>
            <a:ext cx="81014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err="1" smtClean="0"/>
              <a:t>1-</a:t>
            </a:r>
            <a:r>
              <a:rPr lang="ar-SA" sz="2400" dirty="0" smtClean="0"/>
              <a:t> </a:t>
            </a:r>
            <a:r>
              <a:rPr lang="ar-JO" sz="2400" dirty="0" smtClean="0"/>
              <a:t>ما هي المشكلة التي تظهر في ال</a:t>
            </a:r>
            <a:r>
              <a:rPr lang="ar-SA" sz="2400" dirty="0" smtClean="0"/>
              <a:t>فيديو</a:t>
            </a:r>
            <a:r>
              <a:rPr lang="ar-JO" sz="2400" dirty="0" err="1" smtClean="0"/>
              <a:t>؟</a:t>
            </a:r>
            <a:endParaRPr lang="ar-SA" sz="2400" dirty="0" smtClean="0"/>
          </a:p>
          <a:p>
            <a:endParaRPr lang="ar-JO" sz="2400" dirty="0" smtClean="0"/>
          </a:p>
          <a:p>
            <a:endParaRPr lang="ar-JO" sz="2400" dirty="0" smtClean="0"/>
          </a:p>
          <a:p>
            <a:r>
              <a:rPr lang="ar-SA" sz="2400" dirty="0" err="1" smtClean="0"/>
              <a:t>2-</a:t>
            </a:r>
            <a:r>
              <a:rPr lang="ar-SA" sz="2400" dirty="0" smtClean="0"/>
              <a:t> </a:t>
            </a:r>
            <a:r>
              <a:rPr lang="ar-JO" sz="2400" dirty="0" smtClean="0"/>
              <a:t>ما الذي أدى الى حدوث هذه المشكلة؟</a:t>
            </a:r>
            <a:endParaRPr lang="ar-SA" sz="2400" dirty="0" smtClean="0"/>
          </a:p>
          <a:p>
            <a:endParaRPr lang="ar-JO" sz="2400" dirty="0" smtClean="0"/>
          </a:p>
          <a:p>
            <a:endParaRPr lang="ar-JO" sz="2400" dirty="0" smtClean="0"/>
          </a:p>
          <a:p>
            <a:r>
              <a:rPr lang="ar-SA" sz="2400" dirty="0" err="1" smtClean="0"/>
              <a:t>3-</a:t>
            </a:r>
            <a:r>
              <a:rPr lang="ar-SA" sz="2400" dirty="0" smtClean="0"/>
              <a:t> </a:t>
            </a:r>
            <a:r>
              <a:rPr lang="ar-JO" sz="2400" dirty="0" smtClean="0"/>
              <a:t>من هو </a:t>
            </a:r>
            <a:r>
              <a:rPr lang="ar-JO" sz="2400" dirty="0" err="1" smtClean="0"/>
              <a:t>المسؤؤل</a:t>
            </a:r>
            <a:r>
              <a:rPr lang="ar-JO" sz="2400" dirty="0" smtClean="0"/>
              <a:t> عن هذا الضرر </a:t>
            </a:r>
            <a:r>
              <a:rPr lang="ar-JO" sz="2400" dirty="0" err="1" smtClean="0"/>
              <a:t>والتلوث؟</a:t>
            </a:r>
            <a:endParaRPr lang="ar-JO" sz="2400" dirty="0" smtClean="0"/>
          </a:p>
          <a:p>
            <a:endParaRPr lang="ar-JO" sz="2400" dirty="0" smtClean="0"/>
          </a:p>
        </p:txBody>
      </p:sp>
      <p:pic>
        <p:nvPicPr>
          <p:cNvPr id="7" name="صورة 6" descr="ImgThumbAImgThumbAimagesCAPYSH8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5" cy="6669360"/>
          </a:xfrm>
          <a:prstGeom prst="rect">
            <a:avLst/>
          </a:prstGeom>
        </p:spPr>
      </p:pic>
      <p:sp>
        <p:nvSpPr>
          <p:cNvPr id="8" name="زر إجراء: فيلم 7">
            <a:hlinkClick r:id="" action="ppaction://noaction" highlightClick="1"/>
          </p:cNvPr>
          <p:cNvSpPr/>
          <p:nvPr/>
        </p:nvSpPr>
        <p:spPr>
          <a:xfrm>
            <a:off x="6012160" y="5157192"/>
            <a:ext cx="1944216" cy="1368152"/>
          </a:xfrm>
          <a:prstGeom prst="actionButtonMovi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 smtClean="0">
                <a:hlinkClick r:id="rId3"/>
              </a:rPr>
              <a:t>أُنقر هُنا</a:t>
            </a:r>
            <a:endParaRPr lang="ar-SA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301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5292080" y="404664"/>
            <a:ext cx="3491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JO" sz="2200" b="1" dirty="0" smtClean="0">
                <a:solidFill>
                  <a:schemeClr val="bg1"/>
                </a:solidFill>
              </a:rPr>
              <a:t>محطة توليد الطاقة</a:t>
            </a:r>
            <a:endParaRPr lang="ar-SA" sz="2200" b="1" dirty="0" smtClean="0">
              <a:solidFill>
                <a:schemeClr val="bg1"/>
              </a:solidFill>
            </a:endParaRPr>
          </a:p>
          <a:p>
            <a:pPr algn="ctr"/>
            <a:r>
              <a:rPr lang="ar-JO" sz="2200" b="1" dirty="0" smtClean="0">
                <a:solidFill>
                  <a:schemeClr val="bg1"/>
                </a:solidFill>
              </a:rPr>
              <a:t> في </a:t>
            </a:r>
            <a:r>
              <a:rPr lang="ar-JO" sz="2200" b="1" dirty="0" err="1" smtClean="0">
                <a:solidFill>
                  <a:schemeClr val="bg1"/>
                </a:solidFill>
              </a:rPr>
              <a:t>اشكلون</a:t>
            </a:r>
            <a:r>
              <a:rPr lang="ar-JO" sz="2200" b="1" dirty="0" smtClean="0">
                <a:solidFill>
                  <a:schemeClr val="bg1"/>
                </a:solidFill>
              </a:rPr>
              <a:t> </a:t>
            </a:r>
            <a:endParaRPr lang="ar-SA" sz="2200" b="1" dirty="0" smtClean="0">
              <a:solidFill>
                <a:schemeClr val="bg1"/>
              </a:solidFill>
            </a:endParaRPr>
          </a:p>
          <a:p>
            <a:pPr algn="ctr"/>
            <a:r>
              <a:rPr lang="ar-JO" sz="2200" b="1" dirty="0" smtClean="0">
                <a:solidFill>
                  <a:schemeClr val="bg1"/>
                </a:solidFill>
              </a:rPr>
              <a:t>تلوث الجو</a:t>
            </a:r>
            <a:endParaRPr lang="he-IL" sz="22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72000" cy="358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115616" y="476672"/>
            <a:ext cx="21916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JO" sz="2400" b="1" dirty="0" smtClean="0">
                <a:solidFill>
                  <a:srgbClr val="FFFF00"/>
                </a:solidFill>
              </a:rPr>
              <a:t>مداخن محطة </a:t>
            </a:r>
            <a:endParaRPr lang="ar-SA" sz="2400" b="1" dirty="0" smtClean="0">
              <a:solidFill>
                <a:srgbClr val="FFFF00"/>
              </a:solidFill>
            </a:endParaRPr>
          </a:p>
          <a:p>
            <a:pPr algn="ctr"/>
            <a:r>
              <a:rPr lang="ar-JO" sz="2400" b="1" dirty="0" smtClean="0">
                <a:solidFill>
                  <a:srgbClr val="FFFF00"/>
                </a:solidFill>
              </a:rPr>
              <a:t>توليد الكهرباء</a:t>
            </a:r>
            <a:endParaRPr lang="he-IL" sz="2400" b="1" dirty="0">
              <a:solidFill>
                <a:srgbClr val="FFFF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499992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0" y="5733256"/>
            <a:ext cx="2044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chemeClr val="bg1"/>
                </a:solidFill>
              </a:rPr>
              <a:t>دخان من </a:t>
            </a:r>
            <a:endParaRPr lang="ar-SA" sz="2400" b="1" dirty="0" smtClean="0">
              <a:solidFill>
                <a:schemeClr val="bg1"/>
              </a:solidFill>
            </a:endParaRPr>
          </a:p>
          <a:p>
            <a:r>
              <a:rPr lang="ar-JO" sz="2400" b="1" dirty="0" smtClean="0">
                <a:solidFill>
                  <a:schemeClr val="bg1"/>
                </a:solidFill>
              </a:rPr>
              <a:t>عادم السيارة</a:t>
            </a:r>
            <a:endParaRPr lang="he-IL" sz="2400" b="1" dirty="0">
              <a:solidFill>
                <a:schemeClr val="bg1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724128" y="5949280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400" b="1" dirty="0" smtClean="0">
                <a:solidFill>
                  <a:srgbClr val="FFFF00"/>
                </a:solidFill>
              </a:rPr>
              <a:t>دخان المصانع</a:t>
            </a:r>
            <a:endParaRPr lang="he-IL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1475656" y="1196752"/>
            <a:ext cx="277832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600" b="1" dirty="0" smtClean="0">
                <a:solidFill>
                  <a:srgbClr val="FFFF00"/>
                </a:solidFill>
              </a:rPr>
              <a:t>تسرب النفط من </a:t>
            </a:r>
            <a:endParaRPr lang="ar-SA" sz="2600" b="1" dirty="0" smtClean="0">
              <a:solidFill>
                <a:srgbClr val="FFFF00"/>
              </a:solidFill>
            </a:endParaRPr>
          </a:p>
          <a:p>
            <a:r>
              <a:rPr lang="ar-JO" sz="2600" b="1" dirty="0" smtClean="0">
                <a:solidFill>
                  <a:srgbClr val="FFFF00"/>
                </a:solidFill>
              </a:rPr>
              <a:t>السفن في البحر</a:t>
            </a:r>
            <a:endParaRPr lang="he-IL" sz="2600" b="1" dirty="0">
              <a:solidFill>
                <a:srgbClr val="FFFF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00404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5406147" y="4653136"/>
            <a:ext cx="271420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600" b="1" dirty="0" smtClean="0">
                <a:solidFill>
                  <a:srgbClr val="FFFF00"/>
                </a:solidFill>
              </a:rPr>
              <a:t>كائنات حية تضرر</a:t>
            </a:r>
            <a:endParaRPr lang="ar-SA" sz="2600" b="1" dirty="0" smtClean="0">
              <a:solidFill>
                <a:srgbClr val="FFFF00"/>
              </a:solidFill>
            </a:endParaRPr>
          </a:p>
          <a:p>
            <a:pPr algn="ctr"/>
            <a:r>
              <a:rPr lang="ar-JO" sz="2600" b="1" dirty="0" smtClean="0">
                <a:solidFill>
                  <a:srgbClr val="FFFF00"/>
                </a:solidFill>
              </a:rPr>
              <a:t> من النفط</a:t>
            </a:r>
            <a:endParaRPr lang="he-IL" sz="2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115616" y="1196752"/>
            <a:ext cx="7128792" cy="3672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أعزائي الطلاب بعدما تعرفنا على هذه المشاكل البيئية التي تُسببها مواد الوقود  نتيجة احتراقها ماذا تقترحون</a:t>
            </a:r>
          </a:p>
          <a:p>
            <a:pPr algn="ctr"/>
            <a:endParaRPr lang="ar-SA" sz="3000" b="1" dirty="0" smtClean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ar-SA" sz="3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40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حلول </a:t>
            </a:r>
            <a:endParaRPr lang="ar-SA" sz="40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78883" y="2659617"/>
            <a:ext cx="4320480" cy="386638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92261" y="2760676"/>
            <a:ext cx="4536506" cy="400545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971600" y="692696"/>
            <a:ext cx="7560840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5013176"/>
            <a:ext cx="7560840" cy="3086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55576" y="620688"/>
            <a:ext cx="7848872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chemeClr val="bg1"/>
                </a:solidFill>
              </a:rPr>
              <a:t>لا نستطيع الاستغناء عن مواد الوقود فلا نستطيع أن نضيء أو نشغل الآلات ولكن علينا أن نستخدم </a:t>
            </a:r>
            <a:r>
              <a:rPr lang="ar-SA" sz="2400" b="1" i="1" u="sng" dirty="0" smtClean="0">
                <a:solidFill>
                  <a:srgbClr val="FF0000"/>
                </a:solidFill>
              </a:rPr>
              <a:t>مواد الوقود بحكمة</a:t>
            </a:r>
            <a:r>
              <a:rPr lang="ar-SA" sz="2400" dirty="0" smtClean="0">
                <a:solidFill>
                  <a:schemeClr val="bg1"/>
                </a:solidFill>
              </a:rPr>
              <a:t>.</a:t>
            </a:r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7" name="مضلع سباعي 6"/>
          <p:cNvSpPr/>
          <p:nvPr/>
        </p:nvSpPr>
        <p:spPr>
          <a:xfrm>
            <a:off x="1835696" y="2924944"/>
            <a:ext cx="5112568" cy="3600400"/>
          </a:xfrm>
          <a:prstGeom prst="heptag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i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استخدام بحكمة ولكن </a:t>
            </a:r>
            <a:r>
              <a:rPr lang="ar-SA" sz="2400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كيف؟</a:t>
            </a:r>
            <a:r>
              <a:rPr lang="ar-SA" sz="11000" i="1" dirty="0" err="1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66"/>
                </a:solidFill>
              </a:rPr>
              <a:t> ؟</a:t>
            </a:r>
            <a:endParaRPr lang="ar-SA" sz="11000" i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483</TotalTime>
  <Words>318</Words>
  <Application>Microsoft Office PowerPoint</Application>
  <PresentationFormat>عرض على الشاشة (3:4)‏</PresentationFormat>
  <Paragraphs>66</Paragraphs>
  <Slides>16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حركة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الوظيفة البيتية  :  عبارة عن مهمة انترحاسوبية.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</dc:creator>
  <cp:lastModifiedBy>a</cp:lastModifiedBy>
  <cp:revision>178</cp:revision>
  <dcterms:created xsi:type="dcterms:W3CDTF">2012-12-29T19:02:53Z</dcterms:created>
  <dcterms:modified xsi:type="dcterms:W3CDTF">2013-04-16T14:05:31Z</dcterms:modified>
</cp:coreProperties>
</file>