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68" r:id="rId2"/>
    <p:sldId id="257" r:id="rId3"/>
    <p:sldId id="269" r:id="rId4"/>
    <p:sldId id="270" r:id="rId5"/>
    <p:sldId id="271" r:id="rId6"/>
    <p:sldId id="272" r:id="rId7"/>
    <p:sldId id="273" r:id="rId8"/>
    <p:sldId id="256" r:id="rId9"/>
    <p:sldId id="258" r:id="rId10"/>
    <p:sldId id="274" r:id="rId11"/>
    <p:sldId id="275" r:id="rId12"/>
    <p:sldId id="277" r:id="rId13"/>
    <p:sldId id="278" r:id="rId14"/>
    <p:sldId id="279" r:id="rId15"/>
    <p:sldId id="280" r:id="rId16"/>
    <p:sldId id="267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3300"/>
    <a:srgbClr val="000099"/>
    <a:srgbClr val="FF99FF"/>
    <a:srgbClr val="FF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2BDC6F-F568-4D27-95A4-3E2A2704263A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FA6F58-5E4B-4296-9EF9-D069CFC24D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هذه </a:t>
            </a:r>
            <a:r>
              <a:rPr lang="ar-SA" dirty="0" err="1" smtClean="0"/>
              <a:t>الشريحه</a:t>
            </a:r>
            <a:r>
              <a:rPr lang="ar-SA" dirty="0" smtClean="0"/>
              <a:t> سوف</a:t>
            </a:r>
            <a:r>
              <a:rPr lang="ar-SA" baseline="0" dirty="0" smtClean="0"/>
              <a:t> تكون </a:t>
            </a:r>
            <a:r>
              <a:rPr lang="ar-SA" baseline="0" dirty="0" err="1" smtClean="0"/>
              <a:t>عباره</a:t>
            </a:r>
            <a:r>
              <a:rPr lang="ar-SA" baseline="0" dirty="0" smtClean="0"/>
              <a:t> عن مرحلة الاستدراج  حسب تخطيط </a:t>
            </a:r>
            <a:r>
              <a:rPr lang="ar-SA" baseline="0" dirty="0" err="1" smtClean="0"/>
              <a:t>الدرس </a:t>
            </a:r>
            <a:r>
              <a:rPr lang="ar-SA" baseline="0" dirty="0" smtClean="0">
                <a:sym typeface="Wingdings" pitchFamily="2" charset="2"/>
              </a:rPr>
              <a:t> ومن خلال اجابات الطلاب سوف اتطرق  لمواد الوقود والطاقة التي تعطينا اياها لنقوم بعمل ما.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9730-34F4-4BB7-82B7-40779122904D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bfHzqV1X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مواد الوقود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619672" y="2060848"/>
            <a:ext cx="5832648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CC00"/>
                </a:solidFill>
              </a:rPr>
              <a:t>الدرس الرابع بعنوان </a:t>
            </a:r>
          </a:p>
          <a:p>
            <a:pPr algn="ctr"/>
            <a:endParaRPr lang="ar-SA" sz="2400" b="1" dirty="0" smtClean="0">
              <a:solidFill>
                <a:srgbClr val="FFCC00"/>
              </a:solidFill>
            </a:endParaRPr>
          </a:p>
          <a:p>
            <a:pPr algn="ctr"/>
            <a:endParaRPr lang="ar-SA" sz="2400" b="1" dirty="0" smtClean="0">
              <a:solidFill>
                <a:srgbClr val="FFCC00"/>
              </a:solidFill>
            </a:endParaRPr>
          </a:p>
          <a:p>
            <a:pPr algn="ctr"/>
            <a:endParaRPr lang="ar-SA" sz="2600" b="1" dirty="0" smtClean="0">
              <a:solidFill>
                <a:srgbClr val="FFCC00"/>
              </a:solidFill>
            </a:endParaRPr>
          </a:p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منع وإطفاء الحرائق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308304" y="6165304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سنيان زيدان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7" name="صورة 6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404664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76664" y="3190664"/>
            <a:ext cx="6858000" cy="476672"/>
          </a:xfrm>
          <a:prstGeom prst="rect">
            <a:avLst/>
          </a:prstGeom>
        </p:spPr>
      </p:pic>
      <p:pic>
        <p:nvPicPr>
          <p:cNvPr id="12" name="صورة 11" descr="firem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3532609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تنزيل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763688" y="260648"/>
            <a:ext cx="7164288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 err="1" smtClean="0">
                <a:solidFill>
                  <a:srgbClr val="FF0000"/>
                </a:solidFill>
                <a:latin typeface="AGA Arabesque Desktop" pitchFamily="2" charset="2"/>
              </a:rPr>
              <a:t>انتبهوا  !!</a:t>
            </a:r>
            <a:endParaRPr lang="ar-SA" sz="4000" dirty="0" smtClean="0">
              <a:solidFill>
                <a:srgbClr val="FF0000"/>
              </a:solidFill>
              <a:latin typeface="AGA Arabesque Desktop" pitchFamily="2" charset="2"/>
            </a:endParaRPr>
          </a:p>
          <a:p>
            <a:endParaRPr lang="ar-SA" sz="4000" u="sng" dirty="0" smtClean="0">
              <a:latin typeface="AGA Arabesque Desktop" pitchFamily="2" charset="2"/>
            </a:endParaRPr>
          </a:p>
          <a:p>
            <a:r>
              <a:rPr lang="ar-SA" sz="4000" dirty="0" smtClean="0">
                <a:latin typeface="AGA Arabesque Desktop" pitchFamily="2" charset="2"/>
              </a:rPr>
              <a:t>لكي يتوقف الاحتراق من المهم أن نقوم بإبعاد </a:t>
            </a:r>
            <a:r>
              <a:rPr lang="ar-SA" sz="4000" b="1" i="1" u="sng" dirty="0" smtClean="0">
                <a:solidFill>
                  <a:srgbClr val="FF0000"/>
                </a:solidFill>
                <a:latin typeface="AGA Arabesque Desktop" pitchFamily="2" charset="2"/>
              </a:rPr>
              <a:t>أحد</a:t>
            </a:r>
            <a:r>
              <a:rPr lang="ar-SA" sz="4000" dirty="0" smtClean="0">
                <a:latin typeface="AGA Arabesque Desktop" pitchFamily="2" charset="2"/>
              </a:rPr>
              <a:t> هذه الشروط </a:t>
            </a:r>
            <a:r>
              <a:rPr lang="ar-SA" sz="4000" dirty="0" err="1" smtClean="0">
                <a:latin typeface="AGA Arabesque Desktop" pitchFamily="2" charset="2"/>
              </a:rPr>
              <a:t>وهي:</a:t>
            </a:r>
            <a:endParaRPr lang="ar-SA" sz="4000" dirty="0" smtClean="0">
              <a:latin typeface="AGA Arabesque Desktop" pitchFamily="2" charset="2"/>
            </a:endParaRPr>
          </a:p>
          <a:p>
            <a:endParaRPr lang="ar-SA" sz="4000" dirty="0" smtClean="0">
              <a:latin typeface="AGA Arabesque Desktop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ar-SA" sz="4000" dirty="0" smtClean="0">
                <a:latin typeface="AGA Arabesque Desktop" pitchFamily="2" charset="2"/>
              </a:rPr>
              <a:t>إبعاد المادّة </a:t>
            </a:r>
            <a:r>
              <a:rPr lang="ar-SA" sz="4000" dirty="0" smtClean="0">
                <a:solidFill>
                  <a:srgbClr val="000099"/>
                </a:solidFill>
                <a:latin typeface="AGA Arabesque Desktop" pitchFamily="2" charset="2"/>
              </a:rPr>
              <a:t>القابلة للاحتراق</a:t>
            </a:r>
            <a:r>
              <a:rPr lang="ar-SA" sz="4000" dirty="0" smtClean="0">
                <a:latin typeface="AGA Arabesque Desktop" pitchFamily="2" charset="2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ar-SA" sz="4000" dirty="0" smtClean="0">
                <a:solidFill>
                  <a:srgbClr val="000099"/>
                </a:solidFill>
                <a:latin typeface="AGA Arabesque Desktop" pitchFamily="2" charset="2"/>
              </a:rPr>
              <a:t>تبريد المادّة </a:t>
            </a:r>
            <a:r>
              <a:rPr lang="ar-SA" sz="4000" dirty="0" smtClean="0">
                <a:latin typeface="AGA Arabesque Desktop" pitchFamily="2" charset="2"/>
              </a:rPr>
              <a:t>التي تحترق</a:t>
            </a:r>
          </a:p>
          <a:p>
            <a:pPr>
              <a:buFont typeface="Wingdings" pitchFamily="2" charset="2"/>
              <a:buChar char="ü"/>
            </a:pPr>
            <a:r>
              <a:rPr lang="ar-SA" sz="4000" dirty="0" smtClean="0">
                <a:latin typeface="AGA Arabesque Desktop" pitchFamily="2" charset="2"/>
              </a:rPr>
              <a:t>منع </a:t>
            </a:r>
            <a:r>
              <a:rPr lang="ar-SA" sz="4000" dirty="0" smtClean="0">
                <a:solidFill>
                  <a:srgbClr val="000099"/>
                </a:solidFill>
                <a:latin typeface="AGA Arabesque Desktop" pitchFamily="2" charset="2"/>
              </a:rPr>
              <a:t>علاقتها بالأُكسجين </a:t>
            </a:r>
            <a:r>
              <a:rPr lang="ar-SA" sz="4000" dirty="0" smtClean="0">
                <a:latin typeface="AGA Arabesque Desktop" pitchFamily="2" charset="2"/>
              </a:rPr>
              <a:t>الذي في الهواء.</a:t>
            </a:r>
          </a:p>
        </p:txBody>
      </p:sp>
      <p:pic>
        <p:nvPicPr>
          <p:cNvPr id="7" name="صورة 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41123">
            <a:off x="-847531" y="1960664"/>
            <a:ext cx="4425927" cy="53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41123">
            <a:off x="441351" y="4607591"/>
            <a:ext cx="1357666" cy="780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i="1" dirty="0" smtClean="0">
                <a:solidFill>
                  <a:srgbClr val="FF6600"/>
                </a:solidFill>
              </a:rPr>
              <a:t>خطوات من المُهم أن نتخذها</a:t>
            </a:r>
            <a:br>
              <a:rPr lang="ar-SA" b="1" i="1" dirty="0" smtClean="0">
                <a:solidFill>
                  <a:srgbClr val="FF6600"/>
                </a:solidFill>
              </a:rPr>
            </a:br>
            <a:r>
              <a:rPr lang="ar-SA" b="1" i="1" dirty="0" smtClean="0">
                <a:solidFill>
                  <a:srgbClr val="FF6600"/>
                </a:solidFill>
              </a:rPr>
              <a:t>عند نشوب </a:t>
            </a:r>
            <a:r>
              <a:rPr lang="ar-SA" b="1" i="1" dirty="0" err="1" smtClean="0">
                <a:solidFill>
                  <a:srgbClr val="FF6600"/>
                </a:solidFill>
              </a:rPr>
              <a:t>حريق ...</a:t>
            </a:r>
            <a:endParaRPr lang="ar-SA" b="1" i="1" dirty="0">
              <a:solidFill>
                <a:srgbClr val="FF6600"/>
              </a:solidFill>
            </a:endParaRPr>
          </a:p>
        </p:txBody>
      </p:sp>
      <p:pic>
        <p:nvPicPr>
          <p:cNvPr id="4" name="صورة 3" descr="130051778014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77566" cy="1677566"/>
          </a:xfrm>
          <a:prstGeom prst="rect">
            <a:avLst/>
          </a:prstGeom>
        </p:spPr>
      </p:pic>
      <p:pic>
        <p:nvPicPr>
          <p:cNvPr id="5" name="صورة 4" descr="130051778014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6434" y="0"/>
            <a:ext cx="1677566" cy="1677566"/>
          </a:xfrm>
          <a:prstGeom prst="rect">
            <a:avLst/>
          </a:prstGeom>
        </p:spPr>
      </p:pic>
      <p:pic>
        <p:nvPicPr>
          <p:cNvPr id="7" name="صورة 6" descr="20130408_14233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85393" y="-400610"/>
            <a:ext cx="5373216" cy="9144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102</a:t>
            </a:r>
            <a:endParaRPr lang="ar-SA" sz="96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81228" y="3195228"/>
            <a:ext cx="6858000" cy="467544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95228" y="3195228"/>
            <a:ext cx="6858000" cy="467544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4221088"/>
            <a:ext cx="2664296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8964488" cy="476672"/>
          </a:xfrm>
          <a:prstGeom prst="rect">
            <a:avLst/>
          </a:prstGeom>
        </p:spPr>
      </p:pic>
      <p:pic>
        <p:nvPicPr>
          <p:cNvPr id="8" name="صورة 7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-60312"/>
            <a:ext cx="9144000" cy="536984"/>
          </a:xfrm>
          <a:prstGeom prst="rect">
            <a:avLst/>
          </a:prstGeom>
        </p:spPr>
      </p:pic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2276872"/>
            <a:ext cx="2664296" cy="288032"/>
          </a:xfrm>
          <a:prstGeom prst="rect">
            <a:avLst/>
          </a:prstGeom>
        </p:spPr>
      </p:pic>
      <p:pic>
        <p:nvPicPr>
          <p:cNvPr id="10" name="صورة 9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58759" y="3175999"/>
            <a:ext cx="2016224" cy="217970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97009" y="3175999"/>
            <a:ext cx="2016224" cy="217970"/>
          </a:xfrm>
          <a:prstGeom prst="rect">
            <a:avLst/>
          </a:prstGeom>
        </p:spPr>
      </p:pic>
      <p:pic>
        <p:nvPicPr>
          <p:cNvPr id="16" name="صورة 15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452489" cy="5904656"/>
          </a:xfrm>
          <a:prstGeom prst="rect">
            <a:avLst/>
          </a:prstGeom>
        </p:spPr>
      </p:pic>
      <p:pic>
        <p:nvPicPr>
          <p:cNvPr id="17" name="صورة 16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08104" y="260648"/>
            <a:ext cx="4032447" cy="59046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905"/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السلامه في المنزل</a:t>
            </a:r>
            <a:endParaRPr lang="ar-SA" sz="4000" b="1" dirty="0">
              <a:ln w="1905"/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81228" y="3195228"/>
            <a:ext cx="6858000" cy="467544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195228" y="3195228"/>
            <a:ext cx="6858000" cy="467544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483768" y="4149080"/>
            <a:ext cx="4032448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81328"/>
            <a:ext cx="8964488" cy="476672"/>
          </a:xfrm>
          <a:prstGeom prst="rect">
            <a:avLst/>
          </a:prstGeom>
        </p:spPr>
      </p:pic>
      <p:pic>
        <p:nvPicPr>
          <p:cNvPr id="8" name="صورة 7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-60312"/>
            <a:ext cx="9144000" cy="536984"/>
          </a:xfrm>
          <a:prstGeom prst="rect">
            <a:avLst/>
          </a:prstGeom>
        </p:spPr>
      </p:pic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483768" y="2276872"/>
            <a:ext cx="3960440" cy="216024"/>
          </a:xfrm>
          <a:prstGeom prst="rect">
            <a:avLst/>
          </a:prstGeom>
        </p:spPr>
      </p:pic>
      <p:pic>
        <p:nvPicPr>
          <p:cNvPr id="10" name="صورة 9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84641" y="3175999"/>
            <a:ext cx="2016224" cy="217970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73073" y="3248007"/>
            <a:ext cx="2016224" cy="2179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ar-SA" dirty="0" smtClean="0"/>
              <a:t>لعبة </a:t>
            </a:r>
            <a:r>
              <a:rPr lang="ar-SA" dirty="0" err="1" smtClean="0"/>
              <a:t>تعليمية </a:t>
            </a:r>
            <a:r>
              <a:rPr lang="ar-SA" dirty="0" smtClean="0"/>
              <a:t>– أطفأتَ فُزتَ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2333685"/>
            <a:ext cx="856895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1- </a:t>
            </a:r>
            <a:r>
              <a:rPr lang="ar-SA" sz="2800" dirty="0" err="1" smtClean="0"/>
              <a:t>التقسم</a:t>
            </a:r>
            <a:r>
              <a:rPr lang="ar-SA" sz="2800" dirty="0" smtClean="0"/>
              <a:t> الى مجموعات كل مجموعة تحوي على </a:t>
            </a:r>
            <a:r>
              <a:rPr lang="ar-SA" sz="2800" b="1" i="1" u="sng" dirty="0" err="1" smtClean="0">
                <a:solidFill>
                  <a:srgbClr val="FF0000"/>
                </a:solidFill>
              </a:rPr>
              <a:t>4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– 6 طلاب </a:t>
            </a:r>
            <a:r>
              <a:rPr lang="ar-SA" sz="2800" dirty="0" smtClean="0"/>
              <a:t>فقط.</a:t>
            </a:r>
          </a:p>
          <a:p>
            <a:r>
              <a:rPr lang="ar-SA" sz="2800" dirty="0" smtClean="0"/>
              <a:t>2- المعلم يقسم البطاقات على المجموعات.</a:t>
            </a:r>
          </a:p>
          <a:p>
            <a:r>
              <a:rPr lang="ar-SA" sz="2800" dirty="0" smtClean="0"/>
              <a:t>3- كل طالب يأخذ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7 بطاقات </a:t>
            </a:r>
            <a:r>
              <a:rPr lang="ar-SA" sz="2800" dirty="0" smtClean="0"/>
              <a:t>فقط.</a:t>
            </a:r>
          </a:p>
          <a:p>
            <a:r>
              <a:rPr lang="ar-SA" sz="2800" dirty="0" smtClean="0"/>
              <a:t>4- إذا كان بحوزتك </a:t>
            </a:r>
            <a:r>
              <a:rPr lang="ar-SA" sz="2800" b="1" u="sng" dirty="0" smtClean="0">
                <a:solidFill>
                  <a:srgbClr val="FF0000"/>
                </a:solidFill>
              </a:rPr>
              <a:t>ثلاثية محترق</a:t>
            </a:r>
            <a:r>
              <a:rPr lang="ar-SA" sz="2800" dirty="0" smtClean="0"/>
              <a:t> عليك أن تضعها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على الطاولة </a:t>
            </a:r>
            <a:r>
              <a:rPr lang="ar-SA" sz="2800" dirty="0" smtClean="0"/>
              <a:t>في الوسط.</a:t>
            </a:r>
          </a:p>
          <a:p>
            <a:r>
              <a:rPr lang="ar-SA" sz="2800" dirty="0" smtClean="0"/>
              <a:t>5- إذا وجد مع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الذي يليك </a:t>
            </a:r>
            <a:r>
              <a:rPr lang="ar-SA" sz="2800" dirty="0" smtClean="0"/>
              <a:t>بطاقة </a:t>
            </a:r>
            <a:r>
              <a:rPr lang="ar-SA" sz="2800" dirty="0" err="1" smtClean="0"/>
              <a:t>إطفاء </a:t>
            </a:r>
            <a:r>
              <a:rPr lang="ar-SA" sz="2800" dirty="0" smtClean="0"/>
              <a:t>\ مطفأة ووضعها على الثلاثية المحترق التابعة لك تأخذ لأربع بطاقات.</a:t>
            </a:r>
          </a:p>
          <a:p>
            <a:r>
              <a:rPr lang="ar-SA" sz="2800" dirty="0" smtClean="0"/>
              <a:t>6- الذي يرمي بطاقة </a:t>
            </a:r>
            <a:r>
              <a:rPr lang="ar-SA" sz="2800" b="1" i="1" dirty="0" smtClean="0">
                <a:solidFill>
                  <a:srgbClr val="FF0000"/>
                </a:solidFill>
              </a:rPr>
              <a:t>اطفاء يُمنح دوراُ أخراً.</a:t>
            </a:r>
          </a:p>
          <a:p>
            <a:r>
              <a:rPr lang="ar-SA" sz="2800" dirty="0" smtClean="0"/>
              <a:t>7-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الفائز</a:t>
            </a:r>
            <a:r>
              <a:rPr lang="ar-SA" sz="2800" dirty="0" smtClean="0"/>
              <a:t> هو الذي يبقى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بدون بطاقات</a:t>
            </a:r>
            <a:r>
              <a:rPr lang="ar-SA" sz="2800" dirty="0" smtClean="0"/>
              <a:t>.</a:t>
            </a:r>
          </a:p>
          <a:p>
            <a:endParaRPr lang="ar-SA" dirty="0" smtClean="0"/>
          </a:p>
          <a:p>
            <a:endParaRPr lang="ar-SA" dirty="0"/>
          </a:p>
        </p:txBody>
      </p:sp>
      <p:pic>
        <p:nvPicPr>
          <p:cNvPr id="10" name="صورة 9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63688" y="399514"/>
            <a:ext cx="6264696" cy="365189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67879"/>
            <a:ext cx="6192688" cy="224074"/>
          </a:xfrm>
          <a:prstGeom prst="rect">
            <a:avLst/>
          </a:prstGeom>
        </p:spPr>
      </p:pic>
      <p:pic>
        <p:nvPicPr>
          <p:cNvPr id="12" name="صورة 11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234563" y="982460"/>
            <a:ext cx="1440160" cy="284565"/>
          </a:xfrm>
          <a:prstGeom prst="rect">
            <a:avLst/>
          </a:prstGeom>
        </p:spPr>
      </p:pic>
      <p:pic>
        <p:nvPicPr>
          <p:cNvPr id="13" name="صورة 12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48406" y="1035970"/>
            <a:ext cx="1153167" cy="322603"/>
          </a:xfrm>
          <a:prstGeom prst="rect">
            <a:avLst/>
          </a:prstGeom>
        </p:spPr>
      </p:pic>
      <p:pic>
        <p:nvPicPr>
          <p:cNvPr id="16" name="صورة 15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157192"/>
            <a:ext cx="2150368" cy="141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r"/>
            <a:r>
              <a:rPr lang="ar-SA" b="1" i="1" dirty="0" err="1" smtClean="0">
                <a:solidFill>
                  <a:srgbClr val="FF0000"/>
                </a:solidFill>
              </a:rPr>
              <a:t>توضيح: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3934648">
            <a:off x="6134274" y="609042"/>
            <a:ext cx="1800200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 smtClean="0"/>
              <a:t>سولر</a:t>
            </a:r>
            <a:endParaRPr lang="ar-SA" sz="4800" b="1" dirty="0"/>
          </a:p>
        </p:txBody>
      </p:sp>
      <p:sp>
        <p:nvSpPr>
          <p:cNvPr id="4" name="مستطيل 3"/>
          <p:cNvSpPr/>
          <p:nvPr/>
        </p:nvSpPr>
        <p:spPr>
          <a:xfrm>
            <a:off x="4644008" y="2636912"/>
            <a:ext cx="1800200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/>
              <a:t>عود </a:t>
            </a:r>
          </a:p>
          <a:p>
            <a:pPr algn="ctr"/>
            <a:r>
              <a:rPr lang="ar-SA" sz="4800" b="1" dirty="0" smtClean="0"/>
              <a:t>ثقاب</a:t>
            </a:r>
            <a:endParaRPr lang="ar-SA" sz="4800" b="1" dirty="0"/>
          </a:p>
        </p:txBody>
      </p:sp>
      <p:sp>
        <p:nvSpPr>
          <p:cNvPr id="5" name="مستطيل 4"/>
          <p:cNvSpPr/>
          <p:nvPr/>
        </p:nvSpPr>
        <p:spPr>
          <a:xfrm rot="17990571">
            <a:off x="2750645" y="514795"/>
            <a:ext cx="1800200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/>
              <a:t>أُكسجين</a:t>
            </a:r>
            <a:endParaRPr lang="ar-SA" sz="4800" b="1" dirty="0"/>
          </a:p>
        </p:txBody>
      </p:sp>
      <p:sp>
        <p:nvSpPr>
          <p:cNvPr id="6" name="مستطيل 5"/>
          <p:cNvSpPr/>
          <p:nvPr/>
        </p:nvSpPr>
        <p:spPr>
          <a:xfrm>
            <a:off x="179512" y="2780928"/>
            <a:ext cx="1800200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 smtClean="0"/>
              <a:t>مطفأه</a:t>
            </a:r>
            <a:endParaRPr lang="ar-SA" sz="4800" b="1" dirty="0"/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1763688" y="3284984"/>
            <a:ext cx="381642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صورة 8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8640"/>
            <a:ext cx="2150368" cy="14111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تنزي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9107306" cy="616530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4048" y="692696"/>
            <a:ext cx="36107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i="1" dirty="0" smtClean="0">
                <a:solidFill>
                  <a:srgbClr val="FF0066"/>
                </a:solidFill>
              </a:rPr>
              <a:t>الوظيفة </a:t>
            </a:r>
            <a:r>
              <a:rPr lang="ar-SA" b="1" i="1" dirty="0" err="1" smtClean="0">
                <a:solidFill>
                  <a:srgbClr val="FF0066"/>
                </a:solidFill>
              </a:rPr>
              <a:t>البيتية</a:t>
            </a:r>
            <a:r>
              <a:rPr lang="ar-SA" b="1" i="1" dirty="0" smtClean="0">
                <a:solidFill>
                  <a:srgbClr val="FF0066"/>
                </a:solidFill>
              </a:rPr>
              <a:t>  </a:t>
            </a:r>
            <a:r>
              <a:rPr lang="ar-SA" b="1" i="1" dirty="0" err="1" smtClean="0">
                <a:solidFill>
                  <a:srgbClr val="FF0066"/>
                </a:solidFill>
              </a:rPr>
              <a:t>:</a:t>
            </a:r>
            <a:r>
              <a:rPr lang="ar-SA" b="1" i="1" dirty="0" smtClean="0">
                <a:solidFill>
                  <a:srgbClr val="FF0066"/>
                </a:solidFill>
              </a:rPr>
              <a:t/>
            </a:r>
            <a:br>
              <a:rPr lang="ar-SA" b="1" i="1" dirty="0" smtClean="0">
                <a:solidFill>
                  <a:srgbClr val="FF0066"/>
                </a:solidFill>
              </a:rPr>
            </a:br>
            <a:r>
              <a:rPr lang="ar-SA" b="1" i="1" dirty="0" smtClean="0">
                <a:solidFill>
                  <a:srgbClr val="FF0066"/>
                </a:solidFill>
              </a:rPr>
              <a:t/>
            </a:r>
            <a:br>
              <a:rPr lang="ar-SA" b="1" i="1" dirty="0" smtClean="0">
                <a:solidFill>
                  <a:srgbClr val="FF0066"/>
                </a:solidFill>
              </a:rPr>
            </a:br>
            <a:r>
              <a:rPr lang="ar-SA" b="1" i="1" dirty="0" smtClean="0">
                <a:solidFill>
                  <a:srgbClr val="FF0066"/>
                </a:solidFill>
              </a:rPr>
              <a:t/>
            </a:r>
            <a:br>
              <a:rPr lang="ar-SA" b="1" i="1" dirty="0" smtClean="0">
                <a:solidFill>
                  <a:srgbClr val="FF0066"/>
                </a:solidFill>
              </a:rPr>
            </a:br>
            <a:endParaRPr lang="ar-SA" b="1" i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699792" y="1268760"/>
            <a:ext cx="345638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800" b="1" dirty="0" smtClean="0"/>
              <a:t>اعزائي الطلاب عليكم </a:t>
            </a:r>
            <a:r>
              <a:rPr lang="ar-SA" sz="2800" b="1" dirty="0" smtClean="0"/>
              <a:t>تصميم </a:t>
            </a:r>
            <a:r>
              <a:rPr lang="ar-SA" sz="2800" b="1" dirty="0" smtClean="0"/>
              <a:t>بطاقة تكتبون عليها أو ترسمون ما </a:t>
            </a:r>
            <a:r>
              <a:rPr lang="ar-SA" sz="2800" b="1" dirty="0" err="1" smtClean="0"/>
              <a:t>تعلمناه</a:t>
            </a:r>
            <a:r>
              <a:rPr lang="ar-SA" sz="2800" b="1" dirty="0" smtClean="0"/>
              <a:t> حتى هذا اليوم </a:t>
            </a:r>
            <a:r>
              <a:rPr lang="ar-SA" sz="2800" b="1" dirty="0" smtClean="0"/>
              <a:t>في موضوع </a:t>
            </a:r>
          </a:p>
          <a:p>
            <a:pPr algn="just"/>
            <a:r>
              <a:rPr lang="ar-SA" sz="2800" b="1" dirty="0" smtClean="0"/>
              <a:t>”مواد </a:t>
            </a:r>
            <a:r>
              <a:rPr lang="ar-SA" sz="2800" b="1" dirty="0" err="1" smtClean="0"/>
              <a:t>الوقود”.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347864" y="3645024"/>
            <a:ext cx="223224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i="1" dirty="0" smtClean="0">
                <a:solidFill>
                  <a:srgbClr val="FF0066"/>
                </a:solidFill>
              </a:rPr>
              <a:t>عملاً </a:t>
            </a:r>
            <a:r>
              <a:rPr lang="ar-SA" sz="3200" b="1" i="1" dirty="0" err="1" smtClean="0">
                <a:solidFill>
                  <a:srgbClr val="FF0066"/>
                </a:solidFill>
              </a:rPr>
              <a:t>موفقاً </a:t>
            </a:r>
            <a:r>
              <a:rPr lang="ar-SA" sz="3200" b="1" i="1" dirty="0" err="1" smtClean="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ar-SA" sz="3200" b="1" i="1" dirty="0">
              <a:solidFill>
                <a:srgbClr val="FF0066"/>
              </a:solidFill>
            </a:endParaRPr>
          </a:p>
        </p:txBody>
      </p:sp>
      <p:pic>
        <p:nvPicPr>
          <p:cNvPr id="11" name="صورة 10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869160"/>
            <a:ext cx="1907704" cy="1412776"/>
          </a:xfrm>
          <a:prstGeom prst="rect">
            <a:avLst/>
          </a:prstGeom>
        </p:spPr>
      </p:pic>
      <p:pic>
        <p:nvPicPr>
          <p:cNvPr id="12" name="صورة 11" descr="تنزيل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852936"/>
            <a:ext cx="136815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969099891.g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98" y="0"/>
            <a:ext cx="9127902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971600" y="908720"/>
            <a:ext cx="7090404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حل المهمة البيتيه </a:t>
            </a:r>
            <a:endParaRPr lang="ar-SA" sz="9600" dirty="0">
              <a:solidFill>
                <a:srgbClr val="FF0000"/>
              </a:solidFill>
            </a:endParaRPr>
          </a:p>
        </p:txBody>
      </p:sp>
      <p:pic>
        <p:nvPicPr>
          <p:cNvPr id="9" name="صورة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77072"/>
            <a:ext cx="3168352" cy="2160240"/>
          </a:xfrm>
          <a:prstGeom prst="rect">
            <a:avLst/>
          </a:prstGeom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-324544" y="3140968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بعد قراءة القطعة المعلوماتية في الكتاب صفحة  </a:t>
            </a:r>
            <a:r>
              <a:rPr kumimoji="0" lang="ar-SA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130</a:t>
            </a:r>
            <a:endParaRPr kumimoji="0" lang="ar-SA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F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880" y="62880"/>
            <a:ext cx="6858000" cy="673224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260648"/>
            <a:ext cx="8712968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u="sng" dirty="0" smtClean="0">
                <a:solidFill>
                  <a:srgbClr val="FF0066"/>
                </a:solidFill>
              </a:rPr>
              <a:t>السؤال </a:t>
            </a:r>
            <a:r>
              <a:rPr lang="ar-SA" sz="2800" b="1" i="1" u="sng" dirty="0" err="1" smtClean="0">
                <a:solidFill>
                  <a:srgbClr val="FF0066"/>
                </a:solidFill>
              </a:rPr>
              <a:t>الأول :</a:t>
            </a:r>
            <a:endParaRPr lang="ar-SA" sz="2800" b="1" i="1" u="sng" dirty="0" smtClean="0">
              <a:solidFill>
                <a:srgbClr val="FF0066"/>
              </a:solidFill>
            </a:endParaRP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  <a:p>
            <a:r>
              <a:rPr lang="ar-SA" sz="3200" dirty="0" err="1" smtClean="0">
                <a:latin typeface="AGA Arabesque Desktop" pitchFamily="2" charset="2"/>
              </a:rPr>
              <a:t>1.</a:t>
            </a:r>
            <a:r>
              <a:rPr lang="ar-SA" sz="3200" dirty="0" smtClean="0">
                <a:latin typeface="AGA Arabesque Desktop" pitchFamily="2" charset="2"/>
              </a:rPr>
              <a:t> لماذا لا تحترق عادةً المواد القابلة </a:t>
            </a:r>
            <a:r>
              <a:rPr lang="ar-SA" sz="3200" dirty="0" err="1" smtClean="0">
                <a:latin typeface="AGA Arabesque Desktop" pitchFamily="2" charset="2"/>
              </a:rPr>
              <a:t>للإحتراق</a:t>
            </a:r>
            <a:r>
              <a:rPr lang="ar-SA" sz="3200" dirty="0" smtClean="0">
                <a:latin typeface="AGA Arabesque Desktop" pitchFamily="2" charset="2"/>
              </a:rPr>
              <a:t> التي </a:t>
            </a:r>
            <a:r>
              <a:rPr lang="ar-SA" sz="3200" dirty="0" err="1" smtClean="0">
                <a:latin typeface="AGA Arabesque Desktop" pitchFamily="2" charset="2"/>
              </a:rPr>
              <a:t>حولنا ؟</a:t>
            </a:r>
            <a:endParaRPr lang="ar-SA" sz="3200" dirty="0">
              <a:latin typeface="AGA Arabesque Desktop" pitchFamily="2" charset="2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51720" y="2924944"/>
            <a:ext cx="687625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400" dirty="0" smtClean="0">
                <a:latin typeface="AGA Arabesque Desktop" pitchFamily="2" charset="2"/>
              </a:rPr>
              <a:t>لأن مواد القابلة للاحتراق لا تحترق دون أن نوفر لها بنفس الوقت </a:t>
            </a:r>
          </a:p>
          <a:p>
            <a:r>
              <a:rPr lang="ar-SA" sz="3600" u="sng" dirty="0" smtClean="0">
                <a:solidFill>
                  <a:srgbClr val="FF0000"/>
                </a:solidFill>
                <a:latin typeface="AGA Arabesque Desktop" pitchFamily="2" charset="2"/>
              </a:rPr>
              <a:t>الحرارة والأُكسجين</a:t>
            </a:r>
            <a:endParaRPr lang="ar-SA" sz="3600" u="sng" dirty="0">
              <a:solidFill>
                <a:srgbClr val="FF0000"/>
              </a:solidFill>
              <a:latin typeface="AGA Arabesque Desktop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F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880" y="62880"/>
            <a:ext cx="6858000" cy="673224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332656"/>
            <a:ext cx="8712968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u="sng" dirty="0" smtClean="0">
                <a:solidFill>
                  <a:srgbClr val="FF0066"/>
                </a:solidFill>
              </a:rPr>
              <a:t>السؤال </a:t>
            </a:r>
            <a:r>
              <a:rPr lang="ar-SA" sz="2800" b="1" i="1" u="sng" dirty="0" err="1" smtClean="0">
                <a:solidFill>
                  <a:srgbClr val="FF0066"/>
                </a:solidFill>
              </a:rPr>
              <a:t>الثاني :</a:t>
            </a:r>
            <a:endParaRPr lang="ar-SA" sz="2800" b="1" i="1" u="sng" dirty="0" smtClean="0">
              <a:solidFill>
                <a:srgbClr val="FF0066"/>
              </a:solidFill>
            </a:endParaRP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  <a:p>
            <a:r>
              <a:rPr lang="ar-SA" sz="3200" dirty="0" err="1" smtClean="0">
                <a:latin typeface="AGA Arabesque Desktop" pitchFamily="2" charset="2"/>
              </a:rPr>
              <a:t>2.</a:t>
            </a:r>
            <a:r>
              <a:rPr lang="ar-SA" sz="3200" dirty="0" smtClean="0">
                <a:latin typeface="AGA Arabesque Desktop" pitchFamily="2" charset="2"/>
              </a:rPr>
              <a:t> ماذا يحدث عندما تنتهي المادة القابلة </a:t>
            </a:r>
            <a:r>
              <a:rPr lang="ar-SA" sz="3200" dirty="0" err="1" smtClean="0">
                <a:latin typeface="AGA Arabesque Desktop" pitchFamily="2" charset="2"/>
              </a:rPr>
              <a:t>للإحتراق؟</a:t>
            </a:r>
            <a:endParaRPr lang="ar-SA" sz="3200" dirty="0">
              <a:latin typeface="AGA Arabesque Desktop" pitchFamily="2" charset="2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03848" y="3140968"/>
            <a:ext cx="489654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latin typeface="AGA Arabesque Desktop" pitchFamily="2" charset="2"/>
              </a:rPr>
              <a:t>تتوقف عملية </a:t>
            </a:r>
            <a:r>
              <a:rPr lang="ar-SA" sz="3200" dirty="0" err="1" smtClean="0">
                <a:latin typeface="AGA Arabesque Desktop" pitchFamily="2" charset="2"/>
              </a:rPr>
              <a:t>الإحتراق</a:t>
            </a:r>
            <a:r>
              <a:rPr lang="ar-SA" sz="3200" dirty="0" smtClean="0">
                <a:latin typeface="AGA Arabesque Desktop" pitchFamily="2" charset="2"/>
              </a:rPr>
              <a:t> </a:t>
            </a:r>
            <a:r>
              <a:rPr lang="ar-SA" sz="3200" dirty="0" err="1" smtClean="0">
                <a:latin typeface="AGA Arabesque Desktop" pitchFamily="2" charset="2"/>
              </a:rPr>
              <a:t>.</a:t>
            </a:r>
            <a:endParaRPr lang="ar-SA" sz="3600" u="sng" dirty="0">
              <a:latin typeface="AGA Arabesque Desktop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F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880" y="62880"/>
            <a:ext cx="6858000" cy="673224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332656"/>
            <a:ext cx="8712968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u="sng" dirty="0" smtClean="0">
                <a:solidFill>
                  <a:srgbClr val="FF0066"/>
                </a:solidFill>
              </a:rPr>
              <a:t>السؤال </a:t>
            </a:r>
            <a:r>
              <a:rPr lang="ar-SA" sz="2800" b="1" i="1" u="sng" dirty="0" err="1" smtClean="0">
                <a:solidFill>
                  <a:srgbClr val="FF0066"/>
                </a:solidFill>
              </a:rPr>
              <a:t>الثالث :</a:t>
            </a:r>
            <a:endParaRPr lang="ar-SA" sz="2800" b="1" i="1" u="sng" dirty="0" smtClean="0">
              <a:solidFill>
                <a:srgbClr val="FF0066"/>
              </a:solidFill>
            </a:endParaRP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  <a:p>
            <a:r>
              <a:rPr lang="ar-SA" sz="3200" dirty="0" err="1" smtClean="0">
                <a:latin typeface="AGA Arabesque Desktop" pitchFamily="2" charset="2"/>
              </a:rPr>
              <a:t>3.</a:t>
            </a:r>
            <a:r>
              <a:rPr lang="ar-SA" sz="3200" dirty="0" smtClean="0">
                <a:latin typeface="AGA Arabesque Desktop" pitchFamily="2" charset="2"/>
              </a:rPr>
              <a:t> ماذا يجب أن نعمل لكي تشتعل المادة القابلة </a:t>
            </a:r>
            <a:r>
              <a:rPr lang="ar-SA" sz="3200" dirty="0" err="1" smtClean="0">
                <a:latin typeface="AGA Arabesque Desktop" pitchFamily="2" charset="2"/>
              </a:rPr>
              <a:t>للإحتراق؟</a:t>
            </a:r>
            <a:endParaRPr lang="ar-SA" sz="3200" dirty="0">
              <a:latin typeface="AGA Arabesque Desktop" pitchFamily="2" charset="2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11760" y="3212976"/>
            <a:ext cx="576064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latin typeface="AGA Arabesque Desktop" pitchFamily="2" charset="2"/>
              </a:rPr>
              <a:t>يجب علينا تسخين المادة القابلة </a:t>
            </a:r>
            <a:r>
              <a:rPr lang="ar-SA" sz="3200" dirty="0" err="1" smtClean="0">
                <a:latin typeface="AGA Arabesque Desktop" pitchFamily="2" charset="2"/>
              </a:rPr>
              <a:t>للإحتراق</a:t>
            </a:r>
            <a:r>
              <a:rPr lang="ar-SA" sz="3200" dirty="0" smtClean="0">
                <a:latin typeface="AGA Arabesque Desktop" pitchFamily="2" charset="2"/>
              </a:rPr>
              <a:t> </a:t>
            </a:r>
            <a:endParaRPr lang="ar-SA" sz="3600" u="sng" dirty="0">
              <a:latin typeface="AGA Arabesque Desktop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F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880" y="62880"/>
            <a:ext cx="6858000" cy="673224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332656"/>
            <a:ext cx="8712968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u="sng" dirty="0" smtClean="0">
                <a:solidFill>
                  <a:srgbClr val="FF0066"/>
                </a:solidFill>
              </a:rPr>
              <a:t>السؤال </a:t>
            </a:r>
            <a:r>
              <a:rPr lang="ar-SA" sz="2800" b="1" i="1" u="sng" dirty="0" err="1" smtClean="0">
                <a:solidFill>
                  <a:srgbClr val="FF0066"/>
                </a:solidFill>
              </a:rPr>
              <a:t>الرابع :</a:t>
            </a:r>
            <a:endParaRPr lang="ar-SA" sz="2800" b="1" i="1" u="sng" dirty="0" smtClean="0">
              <a:solidFill>
                <a:srgbClr val="FF0066"/>
              </a:solidFill>
            </a:endParaRP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  <a:p>
            <a:r>
              <a:rPr lang="ar-SA" sz="3200" dirty="0" err="1" smtClean="0">
                <a:latin typeface="AGA Arabesque Desktop" pitchFamily="2" charset="2"/>
              </a:rPr>
              <a:t>4.</a:t>
            </a:r>
            <a:r>
              <a:rPr lang="ar-SA" sz="3200" dirty="0" smtClean="0">
                <a:latin typeface="AGA Arabesque Desktop" pitchFamily="2" charset="2"/>
              </a:rPr>
              <a:t> ماذا يحدث لو نفذ الأُكسجين الذي في </a:t>
            </a:r>
            <a:r>
              <a:rPr lang="ar-SA" sz="3200" dirty="0" err="1" smtClean="0">
                <a:latin typeface="AGA Arabesque Desktop" pitchFamily="2" charset="2"/>
              </a:rPr>
              <a:t>الهواء ؟</a:t>
            </a:r>
            <a:endParaRPr lang="ar-SA" sz="3200" dirty="0">
              <a:latin typeface="AGA Arabesque Desktop" pitchFamily="2" charset="2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03848" y="3140968"/>
            <a:ext cx="48965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latin typeface="AGA Arabesque Desktop" pitchFamily="2" charset="2"/>
              </a:rPr>
              <a:t>تتوقف عملية </a:t>
            </a:r>
            <a:r>
              <a:rPr lang="ar-SA" sz="3200" dirty="0" err="1" smtClean="0">
                <a:latin typeface="AGA Arabesque Desktop" pitchFamily="2" charset="2"/>
              </a:rPr>
              <a:t>الاحتراق .</a:t>
            </a:r>
            <a:endParaRPr lang="ar-SA" sz="3600" u="sng" dirty="0">
              <a:latin typeface="AGA Arabesque Desktop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F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880" y="62880"/>
            <a:ext cx="6858000" cy="673224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332656"/>
            <a:ext cx="871296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u="sng" dirty="0" smtClean="0">
                <a:solidFill>
                  <a:srgbClr val="FF0066"/>
                </a:solidFill>
              </a:rPr>
              <a:t>السؤال </a:t>
            </a:r>
            <a:r>
              <a:rPr lang="ar-SA" sz="2800" b="1" i="1" u="sng" dirty="0" err="1" smtClean="0">
                <a:solidFill>
                  <a:srgbClr val="FF0066"/>
                </a:solidFill>
              </a:rPr>
              <a:t>الخامس :</a:t>
            </a:r>
            <a:endParaRPr lang="ar-SA" sz="2800" b="1" i="1" u="sng" dirty="0" smtClean="0">
              <a:solidFill>
                <a:srgbClr val="FF0066"/>
              </a:solidFill>
            </a:endParaRP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  <a:p>
            <a:r>
              <a:rPr lang="ar-SA" sz="3200" dirty="0" err="1" smtClean="0">
                <a:latin typeface="AGA Arabesque Desktop" pitchFamily="2" charset="2"/>
              </a:rPr>
              <a:t>5.</a:t>
            </a:r>
            <a:r>
              <a:rPr lang="ar-SA" sz="3200" dirty="0" smtClean="0">
                <a:latin typeface="AGA Arabesque Desktop" pitchFamily="2" charset="2"/>
              </a:rPr>
              <a:t> </a:t>
            </a:r>
            <a:r>
              <a:rPr lang="ar-SA" sz="3200" dirty="0" err="1" smtClean="0">
                <a:latin typeface="AGA Arabesque Desktop" pitchFamily="2" charset="2"/>
              </a:rPr>
              <a:t>إقرأوا</a:t>
            </a:r>
            <a:r>
              <a:rPr lang="ar-SA" sz="3200" dirty="0" smtClean="0">
                <a:latin typeface="AGA Arabesque Desktop" pitchFamily="2" charset="2"/>
              </a:rPr>
              <a:t> الكلمات المشدَّدة في الفقرة </a:t>
            </a:r>
            <a:r>
              <a:rPr lang="ar-SA" sz="3200" dirty="0" err="1" smtClean="0">
                <a:latin typeface="AGA Arabesque Desktop" pitchFamily="2" charset="2"/>
              </a:rPr>
              <a:t>الأخيرة.</a:t>
            </a:r>
            <a:r>
              <a:rPr lang="ar-SA" sz="3200" dirty="0" smtClean="0">
                <a:latin typeface="AGA Arabesque Desktop" pitchFamily="2" charset="2"/>
              </a:rPr>
              <a:t> أُكتبوا الشروط الثلاثة اللازمة </a:t>
            </a:r>
            <a:r>
              <a:rPr lang="ar-SA" sz="3200" dirty="0" err="1" smtClean="0">
                <a:latin typeface="AGA Arabesque Desktop" pitchFamily="2" charset="2"/>
              </a:rPr>
              <a:t>للإحتراق</a:t>
            </a:r>
            <a:r>
              <a:rPr lang="ar-SA" sz="3200" dirty="0" smtClean="0">
                <a:latin typeface="AGA Arabesque Desktop" pitchFamily="2" charset="2"/>
              </a:rPr>
              <a:t> </a:t>
            </a:r>
            <a:r>
              <a:rPr lang="ar-SA" sz="3200" dirty="0" err="1" smtClean="0">
                <a:latin typeface="AGA Arabesque Desktop" pitchFamily="2" charset="2"/>
              </a:rPr>
              <a:t>؟</a:t>
            </a:r>
            <a:endParaRPr lang="ar-SA" sz="3200" dirty="0">
              <a:latin typeface="AGA Arabesque Desktop" pitchFamily="2" charset="2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635896" y="2852936"/>
            <a:ext cx="489654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latin typeface="AGA Arabesque Desktop" pitchFamily="2" charset="2"/>
              </a:rPr>
              <a:t>1- مادة قابلة للإحراق.</a:t>
            </a:r>
          </a:p>
          <a:p>
            <a:r>
              <a:rPr lang="ar-SA" sz="3200" dirty="0" smtClean="0">
                <a:latin typeface="AGA Arabesque Desktop" pitchFamily="2" charset="2"/>
              </a:rPr>
              <a:t>2- الأُكسجين المتواجد في الهواء.</a:t>
            </a:r>
          </a:p>
          <a:p>
            <a:r>
              <a:rPr lang="ar-SA" sz="3200" dirty="0" smtClean="0">
                <a:latin typeface="AGA Arabesque Desktop" pitchFamily="2" charset="2"/>
              </a:rPr>
              <a:t>3- الحرارة اللازمة للإشعال.</a:t>
            </a:r>
            <a:endParaRPr lang="ar-SA" sz="3600" u="sng" dirty="0">
              <a:latin typeface="AGA Arabesque Desktop" pitchFamily="2" charset="2"/>
            </a:endParaRPr>
          </a:p>
        </p:txBody>
      </p:sp>
      <p:pic>
        <p:nvPicPr>
          <p:cNvPr id="6" name="صورة 5" descr="267744225263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25144"/>
            <a:ext cx="3528392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 rot="2631573">
            <a:off x="5820288" y="5440183"/>
            <a:ext cx="2183944" cy="2981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حرارة</a:t>
            </a:r>
            <a:endParaRPr lang="ar-SA" b="1" dirty="0"/>
          </a:p>
        </p:txBody>
      </p:sp>
      <p:sp>
        <p:nvSpPr>
          <p:cNvPr id="8" name="مستطيل 7"/>
          <p:cNvSpPr/>
          <p:nvPr/>
        </p:nvSpPr>
        <p:spPr>
          <a:xfrm rot="18947867">
            <a:off x="4147529" y="5370354"/>
            <a:ext cx="2343389" cy="353642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أُكسجين</a:t>
            </a:r>
            <a:endParaRPr lang="ar-SA" b="1" dirty="0"/>
          </a:p>
        </p:txBody>
      </p:sp>
      <p:sp>
        <p:nvSpPr>
          <p:cNvPr id="9" name="مستطيل 8"/>
          <p:cNvSpPr/>
          <p:nvPr/>
        </p:nvSpPr>
        <p:spPr>
          <a:xfrm>
            <a:off x="4499992" y="6237312"/>
            <a:ext cx="316835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مادة وقود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115616" y="1196752"/>
            <a:ext cx="7128792" cy="3672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أمــــــان </a:t>
            </a:r>
          </a:p>
          <a:p>
            <a:pPr algn="ctr"/>
            <a:endParaRPr lang="ar-SA" sz="4400" b="1" dirty="0" smtClean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ar-SA" sz="44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كيف نمنع </a:t>
            </a:r>
            <a:r>
              <a:rPr lang="ar-SA" sz="4400" b="1" dirty="0" err="1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الحريق  ؟</a:t>
            </a:r>
            <a:endParaRPr lang="ar-SA" sz="4400" b="1" dirty="0" smtClean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4400" b="1" dirty="0" smtClean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ar-SA" sz="44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4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ماذا علينا أن نفعل عند نشوب </a:t>
            </a:r>
            <a:r>
              <a:rPr lang="ar-SA" sz="4000" b="1" dirty="0" err="1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الحريق؟</a:t>
            </a:r>
            <a:endParaRPr lang="ar-SA" sz="40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78883" y="2659617"/>
            <a:ext cx="4320480" cy="386638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92261" y="2760676"/>
            <a:ext cx="4536506" cy="400545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971600" y="692696"/>
            <a:ext cx="7560840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013176"/>
            <a:ext cx="7560840" cy="3086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ThumbAImgThumbAimagesCAPYSH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8640"/>
            <a:ext cx="2915815" cy="6669360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3635896" y="332656"/>
            <a:ext cx="5220072" cy="15841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err="1" smtClean="0"/>
              <a:t>فكروا !!!</a:t>
            </a:r>
            <a:endParaRPr lang="ar-SA" sz="4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339752" y="2924944"/>
            <a:ext cx="6480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0099"/>
                </a:solidFill>
              </a:rPr>
              <a:t>حسب رأيكم ماذا علينا أن نفعل لكي نحاول إطفاء </a:t>
            </a:r>
            <a:r>
              <a:rPr lang="ar-SA" sz="4000" b="1" dirty="0" err="1" smtClean="0">
                <a:solidFill>
                  <a:srgbClr val="000099"/>
                </a:solidFill>
              </a:rPr>
              <a:t>ألحريق؟</a:t>
            </a:r>
            <a:endParaRPr lang="ar-SA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388</Words>
  <Application>Microsoft Office PowerPoint</Application>
  <PresentationFormat>عرض على الشاشة (3:4)‏</PresentationFormat>
  <Paragraphs>83</Paragraphs>
  <Slides>16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خطوات من المُهم أن نتخذها عند نشوب حريق ...</vt:lpstr>
      <vt:lpstr>الشريحة 12</vt:lpstr>
      <vt:lpstr>الشريحة 13</vt:lpstr>
      <vt:lpstr>لعبة تعليمية – أطفأتَ فُزتَ</vt:lpstr>
      <vt:lpstr>توضيح:</vt:lpstr>
      <vt:lpstr>الوظيفة البيتية  :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</dc:creator>
  <cp:lastModifiedBy>a</cp:lastModifiedBy>
  <cp:revision>140</cp:revision>
  <dcterms:created xsi:type="dcterms:W3CDTF">2012-12-29T19:02:53Z</dcterms:created>
  <dcterms:modified xsi:type="dcterms:W3CDTF">2013-04-09T12:48:31Z</dcterms:modified>
</cp:coreProperties>
</file>