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6" r:id="rId14"/>
    <p:sldId id="269" r:id="rId15"/>
    <p:sldId id="270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46" d="100"/>
          <a:sy n="4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DA825D-EC81-4648-8C46-3DAC56C37820}" type="datetimeFigureOut">
              <a:rPr lang="ar-SA" smtClean="0"/>
              <a:pPr/>
              <a:t>20/05/1434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5D72C-8E60-4D76-AE9A-EE9CAD7D6FD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مستطيل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مستطيل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مستطيل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56" name="مستطيل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مستطيل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مستطيل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مستطيل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DA825D-EC81-4648-8C46-3DAC56C37820}" type="datetimeFigureOut">
              <a:rPr lang="ar-SA" smtClean="0"/>
              <a:pPr/>
              <a:t>20/05/1434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5D72C-8E60-4D76-AE9A-EE9CAD7D6FD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DA825D-EC81-4648-8C46-3DAC56C37820}" type="datetimeFigureOut">
              <a:rPr lang="ar-SA" smtClean="0"/>
              <a:pPr/>
              <a:t>20/05/1434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5D72C-8E60-4D76-AE9A-EE9CAD7D6FD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DA825D-EC81-4648-8C46-3DAC56C37820}" type="datetimeFigureOut">
              <a:rPr lang="ar-SA" smtClean="0"/>
              <a:pPr/>
              <a:t>20/05/1434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5D72C-8E60-4D76-AE9A-EE9CAD7D6FD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شكل حر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شكل حر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شكل حر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شكل حر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شكل حر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شكل حر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شكل حر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شكل حر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شكل حر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شكل حر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شكل حر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شكل حر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شكل حر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شكل حر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DA825D-EC81-4648-8C46-3DAC56C37820}" type="datetimeFigureOut">
              <a:rPr lang="ar-SA" smtClean="0"/>
              <a:pPr/>
              <a:t>20/05/1434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5D72C-8E60-4D76-AE9A-EE9CAD7D6FD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مستطيل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مستطيل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DA825D-EC81-4648-8C46-3DAC56C37820}" type="datetimeFigureOut">
              <a:rPr lang="ar-SA" smtClean="0"/>
              <a:pPr/>
              <a:t>20/05/1434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5D72C-8E60-4D76-AE9A-EE9CAD7D6FD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ستطيل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DA825D-EC81-4648-8C46-3DAC56C37820}" type="datetimeFigureOut">
              <a:rPr lang="ar-SA" smtClean="0"/>
              <a:pPr/>
              <a:t>20/05/1434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5D72C-8E60-4D76-AE9A-EE9CAD7D6FD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مستطيل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مستطيل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مستطيل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مستطيل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مستطيل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مستطيل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DA825D-EC81-4648-8C46-3DAC56C37820}" type="datetimeFigureOut">
              <a:rPr lang="ar-SA" smtClean="0"/>
              <a:pPr/>
              <a:t>20/05/1434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5D72C-8E60-4D76-AE9A-EE9CAD7D6FD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DA825D-EC81-4648-8C46-3DAC56C37820}" type="datetimeFigureOut">
              <a:rPr lang="ar-SA" smtClean="0"/>
              <a:pPr/>
              <a:t>20/05/1434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5D72C-8E60-4D76-AE9A-EE9CAD7D6FD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DA825D-EC81-4648-8C46-3DAC56C37820}" type="datetimeFigureOut">
              <a:rPr lang="ar-SA" smtClean="0"/>
              <a:pPr/>
              <a:t>20/05/1434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5D72C-8E60-4D76-AE9A-EE9CAD7D6FD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رابط مستقيم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مجموعة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رابط مستقيم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وان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grpSp>
        <p:nvGrpSpPr>
          <p:cNvPr id="14" name="مجموعة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رابط مستقيم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مجموعة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رابط مستقيم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0DA825D-EC81-4648-8C46-3DAC56C37820}" type="datetimeFigureOut">
              <a:rPr lang="ar-SA" smtClean="0"/>
              <a:pPr/>
              <a:t>20/05/1434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625D72C-8E60-4D76-AE9A-EE9CAD7D6FD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مستطيل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مستطيل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0DA825D-EC81-4648-8C46-3DAC56C37820}" type="datetimeFigureOut">
              <a:rPr lang="ar-SA" smtClean="0"/>
              <a:pPr/>
              <a:t>20/05/1434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625D72C-8E60-4D76-AE9A-EE9CAD7D6FD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3356992"/>
            <a:ext cx="9324528" cy="3501008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0" y="188640"/>
            <a:ext cx="9144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7200" dirty="0" smtClean="0">
                <a:solidFill>
                  <a:srgbClr val="FFFF00"/>
                </a:solidFill>
              </a:rPr>
              <a:t>مواد الوقود</a:t>
            </a:r>
            <a:endParaRPr lang="ar-SA" sz="7200" dirty="0">
              <a:solidFill>
                <a:srgbClr val="FFFF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339752" y="1772816"/>
            <a:ext cx="4392488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600" b="1" dirty="0" smtClean="0">
                <a:solidFill>
                  <a:srgbClr val="FF0000"/>
                </a:solidFill>
              </a:rPr>
              <a:t>الدرس الثالث</a:t>
            </a:r>
            <a:endParaRPr lang="ar-SA" sz="2600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79512" y="2780928"/>
            <a:ext cx="1440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سنيان زيدان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23528" y="260648"/>
            <a:ext cx="8568952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err="1" smtClean="0">
                <a:solidFill>
                  <a:srgbClr val="FFFF00"/>
                </a:solidFill>
              </a:rPr>
              <a:t>النتائج :</a:t>
            </a:r>
            <a:endParaRPr lang="ar-SA" sz="2800" dirty="0" smtClean="0">
              <a:solidFill>
                <a:srgbClr val="FFFF00"/>
              </a:solidFill>
            </a:endParaRPr>
          </a:p>
          <a:p>
            <a:endParaRPr lang="ar-SA" sz="2800" dirty="0"/>
          </a:p>
          <a:p>
            <a:r>
              <a:rPr lang="ar-SA" sz="2800" dirty="0" smtClean="0"/>
              <a:t>1- ماذا كان حدث لكرة الورق المُشتعلة التي تحت </a:t>
            </a:r>
            <a:r>
              <a:rPr lang="ar-SA" sz="2800" dirty="0" err="1" smtClean="0"/>
              <a:t>الكوب؟</a:t>
            </a:r>
            <a:endParaRPr lang="ar-SA" sz="2800" dirty="0" smtClean="0"/>
          </a:p>
          <a:p>
            <a:endParaRPr lang="ar-SA" sz="2800" dirty="0" smtClean="0"/>
          </a:p>
          <a:p>
            <a:endParaRPr lang="ar-SA" sz="2800" dirty="0"/>
          </a:p>
          <a:p>
            <a:r>
              <a:rPr lang="ar-SA" sz="2800" dirty="0" smtClean="0"/>
              <a:t>2- ماذا كان حدث لكرة الورق المُشتعلة الغير مُغطاة </a:t>
            </a:r>
            <a:r>
              <a:rPr lang="ar-SA" sz="2800" dirty="0" err="1" smtClean="0"/>
              <a:t>بالكوب؟</a:t>
            </a:r>
            <a:endParaRPr lang="ar-SA" sz="2800" dirty="0" smtClean="0"/>
          </a:p>
          <a:p>
            <a:endParaRPr lang="ar-SA" sz="2800" dirty="0" smtClean="0"/>
          </a:p>
          <a:p>
            <a:endParaRPr lang="ar-SA" sz="2800" dirty="0"/>
          </a:p>
          <a:p>
            <a:endParaRPr lang="ar-SA" sz="2800" dirty="0"/>
          </a:p>
        </p:txBody>
      </p:sp>
      <p:pic>
        <p:nvPicPr>
          <p:cNvPr id="6" name="صورة 5" descr="20130331_172916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5364088" y="3717032"/>
            <a:ext cx="3274077" cy="2880081"/>
          </a:xfrm>
          <a:prstGeom prst="rect">
            <a:avLst/>
          </a:prstGeom>
        </p:spPr>
      </p:pic>
      <p:pic>
        <p:nvPicPr>
          <p:cNvPr id="7" name="صورة 6" descr="20130331_172916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755576" y="3717032"/>
            <a:ext cx="3309568" cy="2880320"/>
          </a:xfrm>
          <a:prstGeom prst="rect">
            <a:avLst/>
          </a:prstGeom>
        </p:spPr>
      </p:pic>
      <p:sp>
        <p:nvSpPr>
          <p:cNvPr id="8" name="شكل بيضاوي 7"/>
          <p:cNvSpPr/>
          <p:nvPr/>
        </p:nvSpPr>
        <p:spPr>
          <a:xfrm>
            <a:off x="8028384" y="5805264"/>
            <a:ext cx="648072" cy="836712"/>
          </a:xfrm>
          <a:prstGeom prst="ellips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000" b="1" i="1" dirty="0" smtClean="0">
                <a:solidFill>
                  <a:schemeClr val="bg1"/>
                </a:solidFill>
              </a:rPr>
              <a:t>1</a:t>
            </a:r>
            <a:endParaRPr lang="ar-SA" sz="3000" b="1" i="1" dirty="0">
              <a:solidFill>
                <a:schemeClr val="bg1"/>
              </a:solidFill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3491880" y="6021288"/>
            <a:ext cx="648072" cy="836712"/>
          </a:xfrm>
          <a:prstGeom prst="ellips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000" b="1" i="1" dirty="0" smtClean="0">
                <a:solidFill>
                  <a:schemeClr val="bg1"/>
                </a:solidFill>
              </a:rPr>
              <a:t>2</a:t>
            </a:r>
            <a:endParaRPr lang="ar-SA" sz="3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23528" y="260648"/>
            <a:ext cx="8568952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FF00"/>
                </a:solidFill>
              </a:rPr>
              <a:t>نُفكر </a:t>
            </a:r>
            <a:r>
              <a:rPr lang="ar-SA" sz="2800" dirty="0" err="1" smtClean="0">
                <a:solidFill>
                  <a:srgbClr val="FFFF00"/>
                </a:solidFill>
              </a:rPr>
              <a:t>علمياً :</a:t>
            </a:r>
            <a:r>
              <a:rPr lang="ar-SA" sz="2800" dirty="0" smtClean="0">
                <a:solidFill>
                  <a:srgbClr val="FFFF00"/>
                </a:solidFill>
              </a:rPr>
              <a:t> </a:t>
            </a:r>
          </a:p>
          <a:p>
            <a:endParaRPr lang="ar-SA" sz="2800" dirty="0"/>
          </a:p>
          <a:p>
            <a:r>
              <a:rPr lang="ar-SA" sz="2800" dirty="0" smtClean="0"/>
              <a:t>1- ماذا كان هدف </a:t>
            </a:r>
            <a:r>
              <a:rPr lang="ar-SA" sz="2800" dirty="0" err="1" smtClean="0"/>
              <a:t>التجربة  ؟</a:t>
            </a:r>
            <a:endParaRPr lang="ar-SA" sz="2800" dirty="0" smtClean="0"/>
          </a:p>
          <a:p>
            <a:endParaRPr lang="ar-SA" sz="2800" dirty="0"/>
          </a:p>
          <a:p>
            <a:r>
              <a:rPr lang="ar-SA" sz="2800" dirty="0" smtClean="0"/>
              <a:t>2- لماذا استخدمنا كرتين من </a:t>
            </a:r>
            <a:r>
              <a:rPr lang="ar-SA" sz="2800" dirty="0" err="1" smtClean="0"/>
              <a:t>الورق ؟</a:t>
            </a:r>
            <a:endParaRPr lang="ar-SA" sz="2800" dirty="0" smtClean="0"/>
          </a:p>
          <a:p>
            <a:endParaRPr lang="ar-SA" sz="2800" dirty="0"/>
          </a:p>
          <a:p>
            <a:r>
              <a:rPr lang="ar-SA" sz="2800" dirty="0" smtClean="0"/>
              <a:t>3- لماذا وضعنا </a:t>
            </a:r>
            <a:r>
              <a:rPr lang="ar-SA" sz="2800" dirty="0" err="1" smtClean="0"/>
              <a:t>كوباًفوق</a:t>
            </a:r>
            <a:r>
              <a:rPr lang="ar-SA" sz="2800" dirty="0" smtClean="0"/>
              <a:t> كرة واحده </a:t>
            </a:r>
            <a:r>
              <a:rPr lang="ar-SA" sz="2800" dirty="0" err="1" smtClean="0"/>
              <a:t>فقط ؟</a:t>
            </a:r>
            <a:endParaRPr lang="ar-SA" sz="2800" dirty="0" smtClean="0"/>
          </a:p>
          <a:p>
            <a:endParaRPr lang="ar-SA" sz="2800" dirty="0"/>
          </a:p>
          <a:p>
            <a:r>
              <a:rPr lang="ar-SA" sz="2800" dirty="0" smtClean="0"/>
              <a:t>4- لماذا انطفأت النار في الورقة التي تحت </a:t>
            </a:r>
            <a:r>
              <a:rPr lang="ar-SA" sz="2800" dirty="0" err="1" smtClean="0"/>
              <a:t>الكوب ؟</a:t>
            </a:r>
            <a:endParaRPr lang="ar-SA" sz="2800" dirty="0"/>
          </a:p>
        </p:txBody>
      </p:sp>
      <p:pic>
        <p:nvPicPr>
          <p:cNvPr id="3" name="صورة 2" descr="20130331_172927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18818" y="4657846"/>
            <a:ext cx="1989132" cy="1979712"/>
          </a:xfrm>
          <a:prstGeom prst="rect">
            <a:avLst/>
          </a:prstGeom>
        </p:spPr>
      </p:pic>
      <p:pic>
        <p:nvPicPr>
          <p:cNvPr id="4" name="صورة 3" descr="1300517780143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077072"/>
            <a:ext cx="3333750" cy="3333750"/>
          </a:xfrm>
          <a:prstGeom prst="rect">
            <a:avLst/>
          </a:prstGeom>
        </p:spPr>
      </p:pic>
      <p:pic>
        <p:nvPicPr>
          <p:cNvPr id="5" name="صورة 4" descr="20130331_172927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721514" y="4591855"/>
            <a:ext cx="1954879" cy="1933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1484784"/>
            <a:ext cx="8352928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 smtClean="0">
                <a:cs typeface="Simplified Arabic" pitchFamily="2" charset="-78"/>
              </a:rPr>
              <a:t>اذاً من خلال التجارب نستنتج  أننا بحاجة لـِ_______  ، ______ و</a:t>
            </a:r>
            <a:r>
              <a:rPr lang="ar-SA" sz="5400" dirty="0" smtClean="0">
                <a:cs typeface="Simplified Arabic" pitchFamily="2" charset="-78"/>
              </a:rPr>
              <a:t>____________  لكي </a:t>
            </a:r>
            <a:r>
              <a:rPr lang="ar-SA" sz="5400" dirty="0" smtClean="0">
                <a:cs typeface="Simplified Arabic" pitchFamily="2" charset="-78"/>
              </a:rPr>
              <a:t>تحدث عملية الاحتراق.</a:t>
            </a:r>
            <a:endParaRPr lang="ar-SA" sz="5400" dirty="0">
              <a:cs typeface="Simplified Arabic" pitchFamily="2" charset="-78"/>
            </a:endParaRPr>
          </a:p>
        </p:txBody>
      </p:sp>
      <p:pic>
        <p:nvPicPr>
          <p:cNvPr id="3" name="صورة 8" descr="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-1"/>
            <a:ext cx="9144000" cy="653141"/>
          </a:xfrm>
          <a:prstGeom prst="rect">
            <a:avLst/>
          </a:prstGeom>
        </p:spPr>
      </p:pic>
      <p:pic>
        <p:nvPicPr>
          <p:cNvPr id="4" name="صورة 8" descr="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72" y="5949280"/>
            <a:ext cx="9121227" cy="900205"/>
          </a:xfrm>
          <a:prstGeom prst="rect">
            <a:avLst/>
          </a:prstGeom>
        </p:spPr>
      </p:pic>
      <p:pic>
        <p:nvPicPr>
          <p:cNvPr id="5" name="صورة 8" descr="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3029211" y="3098171"/>
            <a:ext cx="6849489" cy="653141"/>
          </a:xfrm>
          <a:prstGeom prst="rect">
            <a:avLst/>
          </a:prstGeom>
        </p:spPr>
      </p:pic>
      <p:pic>
        <p:nvPicPr>
          <p:cNvPr id="6" name="صورة 8" descr="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455709" y="3218602"/>
            <a:ext cx="6849489" cy="6531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5058" y="225798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FFFF00"/>
                </a:solidFill>
              </a:rPr>
              <a:t>أُكسجين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266" y="241038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FFFF00"/>
                </a:solidFill>
              </a:rPr>
              <a:t>حرارة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5058" y="3222006"/>
            <a:ext cx="4443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FFFF00"/>
                </a:solidFill>
              </a:rPr>
              <a:t>مادة قابلة </a:t>
            </a:r>
            <a:r>
              <a:rPr lang="ar-SA" sz="3600" b="1" dirty="0" err="1" smtClean="0">
                <a:solidFill>
                  <a:srgbClr val="FFFF00"/>
                </a:solidFill>
              </a:rPr>
              <a:t>للأشتعال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55pw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8964487" cy="5517232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0" y="260648"/>
            <a:ext cx="9144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i="1" dirty="0" smtClean="0">
                <a:latin typeface="Arabic Typesetting" pitchFamily="66" charset="-78"/>
                <a:cs typeface="Arabic Typesetting" pitchFamily="66" charset="-78"/>
              </a:rPr>
              <a:t>مُثلث </a:t>
            </a:r>
            <a:r>
              <a:rPr lang="ar-SA" sz="8000" b="1" i="1" dirty="0" err="1" smtClean="0">
                <a:latin typeface="Arabic Typesetting" pitchFamily="66" charset="-78"/>
                <a:cs typeface="Arabic Typesetting" pitchFamily="66" charset="-78"/>
              </a:rPr>
              <a:t>الإشتعال</a:t>
            </a:r>
            <a:endParaRPr lang="ar-SA" sz="8000" b="1" i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1" name="مثلث متساوي الساقين 10"/>
          <p:cNvSpPr/>
          <p:nvPr/>
        </p:nvSpPr>
        <p:spPr>
          <a:xfrm>
            <a:off x="2483768" y="2780928"/>
            <a:ext cx="3600400" cy="3240360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homework_73336005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645024"/>
            <a:ext cx="2915816" cy="3212976"/>
          </a:xfrm>
          <a:prstGeom prst="rect">
            <a:avLst/>
          </a:prstGeom>
        </p:spPr>
      </p:pic>
      <p:pic>
        <p:nvPicPr>
          <p:cNvPr id="2" name="صورة 1" descr="20130331_172941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6300192" cy="5733256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0" y="260648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FF00"/>
                </a:solidFill>
              </a:rPr>
              <a:t>الوظيفة </a:t>
            </a:r>
            <a:r>
              <a:rPr lang="ar-SA" sz="2800" b="1" dirty="0" err="1" smtClean="0">
                <a:solidFill>
                  <a:srgbClr val="FFFF00"/>
                </a:solidFill>
              </a:rPr>
              <a:t>البيتية</a:t>
            </a:r>
            <a:r>
              <a:rPr lang="ar-SA" sz="2800" b="1" dirty="0" smtClean="0">
                <a:solidFill>
                  <a:srgbClr val="FFFF00"/>
                </a:solidFill>
              </a:rPr>
              <a:t> في الكتاب المدرسي بنظره جديدة صفحة </a:t>
            </a:r>
            <a:r>
              <a:rPr lang="ar-SA" sz="2800" b="1" u="sng" dirty="0" smtClean="0">
                <a:solidFill>
                  <a:srgbClr val="FFFF00"/>
                </a:solidFill>
              </a:rPr>
              <a:t>130</a:t>
            </a:r>
            <a:endParaRPr lang="ar-SA" sz="2800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5085184"/>
            <a:ext cx="5334000" cy="1772816"/>
          </a:xfrm>
          <a:prstGeom prst="rect">
            <a:avLst/>
          </a:prstGeom>
        </p:spPr>
      </p:pic>
      <p:pic>
        <p:nvPicPr>
          <p:cNvPr id="3" name="صورة 2" descr="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84984"/>
            <a:ext cx="5334000" cy="2016224"/>
          </a:xfrm>
          <a:prstGeom prst="rect">
            <a:avLst/>
          </a:prstGeom>
        </p:spPr>
      </p:pic>
      <p:pic>
        <p:nvPicPr>
          <p:cNvPr id="4" name="صورة 3" descr="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556792"/>
            <a:ext cx="5334000" cy="2016224"/>
          </a:xfrm>
          <a:prstGeom prst="rect">
            <a:avLst/>
          </a:prstGeom>
        </p:spPr>
      </p:pic>
      <p:pic>
        <p:nvPicPr>
          <p:cNvPr id="5" name="صورة 4" descr="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34000" cy="2016224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652120" y="404664"/>
            <a:ext cx="28083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i="1" dirty="0" smtClean="0">
                <a:solidFill>
                  <a:srgbClr val="FFFF00"/>
                </a:solidFill>
              </a:rPr>
              <a:t>شكراً  جزيلاً </a:t>
            </a:r>
            <a:endParaRPr lang="ar-SA" sz="3200" b="1" i="1" dirty="0">
              <a:solidFill>
                <a:srgbClr val="FFFF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0" y="2276872"/>
            <a:ext cx="38164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i="1" dirty="0" smtClean="0">
                <a:solidFill>
                  <a:srgbClr val="FFFF00"/>
                </a:solidFill>
              </a:rPr>
              <a:t>لِحُسن </a:t>
            </a:r>
            <a:r>
              <a:rPr lang="ar-SA" sz="3200" b="1" i="1" dirty="0" err="1" smtClean="0">
                <a:solidFill>
                  <a:srgbClr val="FFFF00"/>
                </a:solidFill>
              </a:rPr>
              <a:t>إستماعكم</a:t>
            </a:r>
            <a:endParaRPr lang="ar-SA" sz="3200" b="1" i="1" dirty="0">
              <a:solidFill>
                <a:srgbClr val="FFFF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220072" y="4077072"/>
            <a:ext cx="28083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i="1" dirty="0" smtClean="0">
                <a:solidFill>
                  <a:srgbClr val="FFFF00"/>
                </a:solidFill>
              </a:rPr>
              <a:t>تذكروا </a:t>
            </a:r>
            <a:endParaRPr lang="ar-SA" sz="3200" b="1" i="1" dirty="0">
              <a:solidFill>
                <a:srgbClr val="FFFF00"/>
              </a:solidFill>
            </a:endParaRPr>
          </a:p>
        </p:txBody>
      </p:sp>
      <p:sp>
        <p:nvSpPr>
          <p:cNvPr id="11" name="وجه ضاحك 10"/>
          <p:cNvSpPr/>
          <p:nvPr/>
        </p:nvSpPr>
        <p:spPr>
          <a:xfrm>
            <a:off x="5580112" y="836712"/>
            <a:ext cx="432048" cy="432048"/>
          </a:xfrm>
          <a:prstGeom prst="smileyFac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وجه ضاحك 11"/>
          <p:cNvSpPr/>
          <p:nvPr/>
        </p:nvSpPr>
        <p:spPr>
          <a:xfrm>
            <a:off x="8460432" y="188640"/>
            <a:ext cx="432048" cy="432048"/>
          </a:xfrm>
          <a:prstGeom prst="smileyFac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وجه ضاحك 12"/>
          <p:cNvSpPr/>
          <p:nvPr/>
        </p:nvSpPr>
        <p:spPr>
          <a:xfrm>
            <a:off x="0" y="1916832"/>
            <a:ext cx="432048" cy="432048"/>
          </a:xfrm>
          <a:prstGeom prst="smileyFac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وجه ضاحك 13"/>
          <p:cNvSpPr/>
          <p:nvPr/>
        </p:nvSpPr>
        <p:spPr>
          <a:xfrm>
            <a:off x="3491880" y="2924944"/>
            <a:ext cx="432048" cy="432048"/>
          </a:xfrm>
          <a:prstGeom prst="smileyFac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/>
          <p:cNvSpPr txBox="1"/>
          <p:nvPr/>
        </p:nvSpPr>
        <p:spPr>
          <a:xfrm>
            <a:off x="251520" y="5517232"/>
            <a:ext cx="338437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i="1" dirty="0" err="1" smtClean="0">
                <a:solidFill>
                  <a:srgbClr val="FFFF00"/>
                </a:solidFill>
              </a:rPr>
              <a:t>مُعلمتكم :</a:t>
            </a:r>
            <a:r>
              <a:rPr lang="ar-SA" sz="2400" b="1" i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endParaRPr lang="ar-SA" sz="2400" b="1" i="1" dirty="0" smtClean="0">
              <a:solidFill>
                <a:srgbClr val="FFFF00"/>
              </a:solidFill>
            </a:endParaRPr>
          </a:p>
          <a:p>
            <a:pPr algn="ctr"/>
            <a:r>
              <a:rPr lang="ar-SA" sz="2400" b="1" i="1" dirty="0" smtClean="0">
                <a:solidFill>
                  <a:srgbClr val="FFFF00"/>
                </a:solidFill>
              </a:rPr>
              <a:t>سنيان زيدان </a:t>
            </a:r>
            <a:endParaRPr lang="ar-SA" sz="2400" b="1" i="1" dirty="0">
              <a:solidFill>
                <a:srgbClr val="FFFF00"/>
              </a:solidFill>
            </a:endParaRPr>
          </a:p>
        </p:txBody>
      </p:sp>
      <p:sp>
        <p:nvSpPr>
          <p:cNvPr id="16" name="وجه ضاحك 15"/>
          <p:cNvSpPr/>
          <p:nvPr/>
        </p:nvSpPr>
        <p:spPr>
          <a:xfrm>
            <a:off x="251520" y="6237312"/>
            <a:ext cx="432048" cy="432048"/>
          </a:xfrm>
          <a:prstGeom prst="smileyFac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7" name="صورة 16" descr="1300517780143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861048"/>
            <a:ext cx="1224136" cy="1224136"/>
          </a:xfrm>
          <a:prstGeom prst="rect">
            <a:avLst/>
          </a:prstGeom>
        </p:spPr>
      </p:pic>
      <p:pic>
        <p:nvPicPr>
          <p:cNvPr id="18" name="صورة 17" descr="1300517780143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9864" y="3789040"/>
            <a:ext cx="1224136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692696"/>
            <a:ext cx="7772400" cy="914400"/>
          </a:xfrm>
        </p:spPr>
        <p:txBody>
          <a:bodyPr/>
          <a:lstStyle/>
          <a:p>
            <a:pPr algn="ctr"/>
            <a:r>
              <a:rPr lang="ar-SA" b="1" i="1" dirty="0" smtClean="0">
                <a:solidFill>
                  <a:srgbClr val="FFFF00"/>
                </a:solidFill>
              </a:rPr>
              <a:t>موضوع الدرس </a:t>
            </a:r>
            <a:r>
              <a:rPr lang="ar-SA" b="1" i="1" dirty="0" err="1" smtClean="0">
                <a:solidFill>
                  <a:srgbClr val="FFFF00"/>
                </a:solidFill>
              </a:rPr>
              <a:t>السابق ؟</a:t>
            </a:r>
            <a:endParaRPr lang="ar-SA" b="1" i="1" dirty="0">
              <a:solidFill>
                <a:srgbClr val="FFFF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699792" y="2564904"/>
            <a:ext cx="5904656" cy="24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buFont typeface="Wingdings" pitchFamily="2" charset="2"/>
              <a:buChar char="v"/>
            </a:pPr>
            <a:r>
              <a:rPr lang="ar-SA" sz="3600" i="1" dirty="0" smtClean="0"/>
              <a:t>مواد قابلة </a:t>
            </a:r>
            <a:r>
              <a:rPr lang="ar-SA" sz="3600" i="1" dirty="0" err="1" smtClean="0"/>
              <a:t>للإشتعال.</a:t>
            </a:r>
            <a:endParaRPr lang="ar-SA" sz="3600" i="1" dirty="0" smtClean="0"/>
          </a:p>
          <a:p>
            <a:r>
              <a:rPr lang="ar-SA" sz="3600" i="1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ar-SA" sz="3600" i="1" dirty="0" smtClean="0"/>
              <a:t>مواد غير قابلة </a:t>
            </a:r>
            <a:r>
              <a:rPr lang="ar-SA" sz="3600" i="1" dirty="0" err="1" smtClean="0"/>
              <a:t>للإشتعال.</a:t>
            </a:r>
            <a:endParaRPr lang="ar-SA" sz="3600" i="1" dirty="0" smtClean="0"/>
          </a:p>
          <a:p>
            <a:endParaRPr lang="ar-SA" sz="3600" i="1" dirty="0" smtClean="0"/>
          </a:p>
          <a:p>
            <a:pPr>
              <a:buFont typeface="Wingdings" pitchFamily="2" charset="2"/>
              <a:buChar char="v"/>
            </a:pPr>
            <a:r>
              <a:rPr lang="ar-SA" sz="3600" i="1" dirty="0" smtClean="0"/>
              <a:t>مواد سريعة الاشتعال.</a:t>
            </a:r>
          </a:p>
          <a:p>
            <a:pPr algn="ctr"/>
            <a:r>
              <a:rPr lang="ar-SA" dirty="0" err="1"/>
              <a:t>.</a:t>
            </a:r>
            <a:endParaRPr lang="ar-SA" dirty="0"/>
          </a:p>
        </p:txBody>
      </p:sp>
      <p:pic>
        <p:nvPicPr>
          <p:cNvPr id="6" name="صورة 8" descr="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926129" y="2950805"/>
            <a:ext cx="6977002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التاتتات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119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مربع نص 1"/>
          <p:cNvSpPr txBox="1"/>
          <p:nvPr/>
        </p:nvSpPr>
        <p:spPr>
          <a:xfrm>
            <a:off x="2411760" y="332656"/>
            <a:ext cx="63001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ar-SA" sz="3600" dirty="0">
                <a:cs typeface="Simplified Arabic" pitchFamily="2" charset="-78"/>
              </a:rPr>
              <a:t>هل كل المواد تشتعل</a:t>
            </a:r>
            <a:r>
              <a:rPr lang="ar-SA" sz="3600" dirty="0" smtClean="0">
                <a:cs typeface="Simplified Arabic" pitchFamily="2" charset="-78"/>
              </a:rPr>
              <a:t>؟</a:t>
            </a:r>
            <a:endParaRPr lang="en-US" sz="3600" dirty="0">
              <a:cs typeface="Simplified Arabic" pitchFamily="2" charset="-78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628800"/>
            <a:ext cx="81842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ar-SA" sz="3600" dirty="0" err="1" smtClean="0">
                <a:latin typeface="Traditional Arabic" pitchFamily="2" charset="-78"/>
                <a:ea typeface="Calibri" pitchFamily="34" charset="0"/>
                <a:cs typeface="Simplified Arabic" pitchFamily="2" charset="-78"/>
              </a:rPr>
              <a:t>2.</a:t>
            </a:r>
            <a:r>
              <a:rPr lang="ar-SA" sz="3600" dirty="0" smtClean="0">
                <a:latin typeface="Traditional Arabic" pitchFamily="2" charset="-78"/>
                <a:ea typeface="Calibri" pitchFamily="34" charset="0"/>
                <a:cs typeface="Simplified Arabic" pitchFamily="2" charset="-78"/>
              </a:rPr>
              <a:t> ا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effectLst/>
                <a:latin typeface="Traditional Arabic" pitchFamily="2" charset="-78"/>
                <a:ea typeface="Calibri" pitchFamily="34" charset="0"/>
                <a:cs typeface="Simplified Arabic" pitchFamily="2" charset="-78"/>
              </a:rPr>
              <a:t>لمواد القابلة للاشتعال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sz="3600" b="0" i="0" u="none" strike="noStrike" cap="none" normalizeH="0" baseline="0" dirty="0" smtClean="0">
                <a:ln>
                  <a:noFill/>
                </a:ln>
                <a:effectLst/>
                <a:latin typeface="Traditional Arabic" pitchFamily="2" charset="-78"/>
                <a:ea typeface="Calibri" pitchFamily="34" charset="0"/>
                <a:cs typeface="Simplified Arabic" pitchFamily="2" charset="-78"/>
              </a:rPr>
              <a:t> تكون مشتعلة </a:t>
            </a:r>
            <a:r>
              <a:rPr kumimoji="0" lang="ar-SA" sz="3600" b="0" i="0" u="none" strike="noStrike" cap="none" normalizeH="0" baseline="0" dirty="0" err="1" smtClean="0">
                <a:ln>
                  <a:noFill/>
                </a:ln>
                <a:effectLst/>
                <a:latin typeface="Traditional Arabic" pitchFamily="2" charset="-78"/>
                <a:ea typeface="Calibri" pitchFamily="34" charset="0"/>
                <a:cs typeface="Simplified Arabic" pitchFamily="2" charset="-78"/>
              </a:rPr>
              <a:t>دائماً ؟</a:t>
            </a:r>
            <a:endParaRPr kumimoji="0" lang="ar-SA" sz="3600" b="0" i="0" u="none" strike="noStrike" cap="none" normalizeH="0" baseline="0" dirty="0" smtClean="0">
              <a:ln>
                <a:noFill/>
              </a:ln>
              <a:effectLst/>
              <a:latin typeface="Traditional Arabic" pitchFamily="2" charset="-78"/>
              <a:ea typeface="Times New Roman" pitchFamily="18" charset="0"/>
              <a:cs typeface="Simplified Arabic" pitchFamily="2" charset="-78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1044624" y="3717032"/>
            <a:ext cx="9612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0" i="0" u="none" strike="noStrike" cap="none" normalizeH="0" baseline="0" dirty="0" err="1" smtClean="0">
                <a:ln>
                  <a:noFill/>
                </a:ln>
                <a:effectLst/>
                <a:latin typeface="Traditional Arabic" pitchFamily="2" charset="-78"/>
                <a:ea typeface="Times New Roman" pitchFamily="18" charset="0"/>
                <a:cs typeface="Simplified Arabic" pitchFamily="2" charset="-78"/>
              </a:rPr>
              <a:t>3.</a:t>
            </a:r>
            <a:r>
              <a:rPr kumimoji="0" lang="ar-SA" sz="3600" b="0" i="0" u="none" strike="noStrike" cap="none" normalizeH="0" dirty="0" smtClean="0">
                <a:ln>
                  <a:noFill/>
                </a:ln>
                <a:effectLst/>
                <a:latin typeface="Traditional Arabic" pitchFamily="2" charset="-78"/>
                <a:ea typeface="Times New Roman" pitchFamily="18" charset="0"/>
                <a:cs typeface="Simplified Arabic" pitchFamily="2" charset="-78"/>
              </a:rPr>
              <a:t> 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effectLst/>
                <a:latin typeface="Traditional Arabic" pitchFamily="2" charset="-78"/>
                <a:ea typeface="Times New Roman" pitchFamily="18" charset="0"/>
                <a:cs typeface="Simplified Arabic" pitchFamily="2" charset="-78"/>
              </a:rPr>
              <a:t>ما هو الاشتعال؟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47664" y="764704"/>
            <a:ext cx="715772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ar-JO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ified Arabic" pitchFamily="2" charset="-78"/>
              </a:rPr>
              <a:t>هل المواد تكون </a:t>
            </a:r>
            <a:r>
              <a:rPr kumimoji="0" lang="ar-JO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ified Arabic" pitchFamily="2" charset="-78"/>
              </a:rPr>
              <a:t>مشتعله</a:t>
            </a:r>
            <a:r>
              <a:rPr kumimoji="0" lang="ar-JO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ified Arabic" pitchFamily="2" charset="-78"/>
              </a:rPr>
              <a:t> دائما؟</a:t>
            </a:r>
            <a:endParaRPr lang="ar-SA" sz="3200" dirty="0">
              <a:latin typeface="Arial" pitchFamily="34" charset="0"/>
              <a:ea typeface="Times New Roman" pitchFamily="18" charset="0"/>
              <a:cs typeface="Simplified Arabic" pitchFamily="2" charset="-78"/>
            </a:endParaRPr>
          </a:p>
          <a:p>
            <a:pPr marL="514350" marR="0" lvl="0" indent="-51435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ar-S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Simplified Arabic" pitchFamily="2" charset="-78"/>
            </a:endParaRPr>
          </a:p>
          <a:p>
            <a:pPr marL="514350" marR="0" lvl="0" indent="-51435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ar-S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Simplified Arabic" pitchFamily="2" charset="-78"/>
            </a:endParaRPr>
          </a:p>
          <a:p>
            <a:pPr marL="514350" marR="0" lvl="0" indent="-51435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ar-JO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ified Arabic" pitchFamily="2" charset="-78"/>
              </a:rPr>
              <a:t>هي قابلة للاشتعال فلماذا تكون غير </a:t>
            </a:r>
            <a:r>
              <a:rPr kumimoji="0" lang="ar-JO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ified Arabic" pitchFamily="2" charset="-78"/>
              </a:rPr>
              <a:t>مشتعله</a:t>
            </a:r>
            <a:r>
              <a:rPr kumimoji="0" lang="ar-JO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ified Arabic" pitchFamily="2" charset="-78"/>
              </a:rPr>
              <a:t> دائما؟</a:t>
            </a:r>
            <a:endParaRPr lang="ar-SA" sz="3200" dirty="0">
              <a:latin typeface="Arial" pitchFamily="34" charset="0"/>
              <a:ea typeface="Times New Roman" pitchFamily="18" charset="0"/>
              <a:cs typeface="Simplified Arabic" pitchFamily="2" charset="-78"/>
            </a:endParaRPr>
          </a:p>
          <a:p>
            <a:pPr marL="514350" marR="0" lvl="0" indent="-51435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ar-S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Simplified Arabic" pitchFamily="2" charset="-78"/>
            </a:endParaRPr>
          </a:p>
          <a:p>
            <a:pPr marL="514350" marR="0" lvl="0" indent="-51435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ar-S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Simplified Arabic" pitchFamily="2" charset="-78"/>
            </a:endParaRPr>
          </a:p>
          <a:p>
            <a:pPr marL="514350" marR="0" lvl="0" indent="-51435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ar-JO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ified Arabic" pitchFamily="2" charset="-78"/>
              </a:rPr>
              <a:t>ماذا علينا ان نوفر لها لكي تكون مشتعل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ified Arabic" pitchFamily="2" charset="-78"/>
              </a:rPr>
              <a:t>ة</a:t>
            </a:r>
            <a:r>
              <a:rPr kumimoji="0" lang="ar-JO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ified Arabic" pitchFamily="2" charset="-78"/>
              </a:rPr>
              <a:t>؟</a:t>
            </a:r>
            <a:endParaRPr kumimoji="0" lang="ar-JO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Simplified Arabic" pitchFamily="2" charset="-78"/>
            </a:endParaRPr>
          </a:p>
        </p:txBody>
      </p:sp>
      <p:pic>
        <p:nvPicPr>
          <p:cNvPr id="6" name="صورة 5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591050"/>
            <a:ext cx="2019300" cy="226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769768"/>
            <a:ext cx="2093987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صورة 7" descr="images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581128"/>
            <a:ext cx="2371725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3419872" y="764705"/>
            <a:ext cx="4932040" cy="37285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JO" sz="5500" i="1" dirty="0" smtClean="0">
                <a:solidFill>
                  <a:srgbClr val="7030A0"/>
                </a:solidFill>
              </a:rPr>
              <a:t>ماذا </a:t>
            </a:r>
            <a:r>
              <a:rPr lang="ar-JO" sz="5500" i="1" dirty="0">
                <a:solidFill>
                  <a:srgbClr val="7030A0"/>
                </a:solidFill>
              </a:rPr>
              <a:t>تحتاج المادة القابلة للاحتراق كي </a:t>
            </a:r>
            <a:r>
              <a:rPr lang="ar-JO" sz="5500" i="1" dirty="0" err="1">
                <a:solidFill>
                  <a:srgbClr val="7030A0"/>
                </a:solidFill>
              </a:rPr>
              <a:t>تحترق؟</a:t>
            </a:r>
            <a:r>
              <a:rPr lang="ar-JO" sz="5500" i="1" dirty="0">
                <a:solidFill>
                  <a:srgbClr val="7030A0"/>
                </a:solidFill>
              </a:rPr>
              <a:t> </a:t>
            </a:r>
            <a:endParaRPr lang="ar-SA" sz="5500" i="1" dirty="0">
              <a:solidFill>
                <a:srgbClr val="7030A0"/>
              </a:solidFill>
            </a:endParaRPr>
          </a:p>
        </p:txBody>
      </p:sp>
      <p:pic>
        <p:nvPicPr>
          <p:cNvPr id="9" name="صورة 8" descr="q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49" y="598376"/>
            <a:ext cx="4067944" cy="5661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8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8684" y="6259624"/>
            <a:ext cx="9324528" cy="666475"/>
          </a:xfrm>
          <a:prstGeom prst="rect">
            <a:avLst/>
          </a:prstGeom>
        </p:spPr>
      </p:pic>
      <p:pic>
        <p:nvPicPr>
          <p:cNvPr id="6" name="صورة 8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-104297" y="0"/>
            <a:ext cx="9324528" cy="764704"/>
          </a:xfrm>
          <a:prstGeom prst="rect">
            <a:avLst/>
          </a:prstGeom>
        </p:spPr>
      </p:pic>
      <p:pic>
        <p:nvPicPr>
          <p:cNvPr id="7" name="صورة 8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395963" y="3136478"/>
            <a:ext cx="6926099" cy="653141"/>
          </a:xfrm>
          <a:prstGeom prst="rect">
            <a:avLst/>
          </a:prstGeom>
        </p:spPr>
      </p:pic>
      <p:pic>
        <p:nvPicPr>
          <p:cNvPr id="12" name="صورة 8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192867" y="3140832"/>
            <a:ext cx="6926099" cy="653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0" y="1772816"/>
            <a:ext cx="8604448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dirty="0" smtClean="0"/>
              <a:t>في أعقاب تنفيذ هذه </a:t>
            </a:r>
            <a:r>
              <a:rPr lang="ar-SA" sz="3000" dirty="0" err="1" smtClean="0"/>
              <a:t>المهمة </a:t>
            </a:r>
            <a:r>
              <a:rPr lang="ar-SA" sz="3000" dirty="0" smtClean="0"/>
              <a:t>– </a:t>
            </a:r>
            <a:r>
              <a:rPr lang="ar-SA" sz="3000" dirty="0" err="1" smtClean="0"/>
              <a:t>سنعرف ...</a:t>
            </a:r>
            <a:endParaRPr lang="ar-SA" sz="3000" dirty="0" smtClean="0"/>
          </a:p>
          <a:p>
            <a:endParaRPr lang="ar-SA" sz="3000" dirty="0"/>
          </a:p>
          <a:p>
            <a:r>
              <a:rPr lang="ar-SA" sz="3000" dirty="0" smtClean="0"/>
              <a:t>أن نصف ماذا يجب أن نزوّد للموادّ القابلة </a:t>
            </a:r>
            <a:r>
              <a:rPr lang="ar-SA" sz="3000" dirty="0" err="1" smtClean="0"/>
              <a:t>االاحتراق</a:t>
            </a:r>
            <a:r>
              <a:rPr lang="ar-SA" sz="3000" dirty="0" smtClean="0"/>
              <a:t> كي تحترق.</a:t>
            </a:r>
            <a:endParaRPr lang="ar-SA" sz="3000" dirty="0"/>
          </a:p>
          <a:p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5220072" y="548680"/>
            <a:ext cx="34563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i="1" dirty="0" err="1" smtClean="0">
                <a:solidFill>
                  <a:srgbClr val="FFFF00"/>
                </a:solidFill>
              </a:rPr>
              <a:t>مهمة </a:t>
            </a:r>
            <a:r>
              <a:rPr lang="ar-SA" sz="3600" b="1" i="1" dirty="0" err="1" smtClean="0">
                <a:solidFill>
                  <a:srgbClr val="FFFF00"/>
                </a:solidFill>
                <a:sym typeface="Wingdings" pitchFamily="2" charset="2"/>
              </a:rPr>
              <a:t></a:t>
            </a:r>
            <a:endParaRPr lang="ar-SA" sz="3600" b="1" i="1" dirty="0">
              <a:solidFill>
                <a:srgbClr val="FFFF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20078" y="4420534"/>
            <a:ext cx="6552728" cy="187220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000" b="1" dirty="0" err="1" smtClean="0">
                <a:solidFill>
                  <a:srgbClr val="FF0000"/>
                </a:solidFill>
              </a:rPr>
              <a:t>تـــحــــذيـــــر ...</a:t>
            </a:r>
            <a:endParaRPr lang="ar-SA" sz="3000" b="1" dirty="0" smtClean="0">
              <a:solidFill>
                <a:srgbClr val="FF0000"/>
              </a:solidFill>
            </a:endParaRPr>
          </a:p>
          <a:p>
            <a:pPr algn="ctr"/>
            <a:endParaRPr lang="ar-SA" sz="3000" b="1" dirty="0">
              <a:solidFill>
                <a:srgbClr val="FF0000"/>
              </a:solidFill>
            </a:endParaRPr>
          </a:p>
          <a:p>
            <a:pPr algn="ctr"/>
            <a:r>
              <a:rPr lang="ar-SA" sz="3000" b="1" dirty="0" smtClean="0">
                <a:solidFill>
                  <a:srgbClr val="FF0000"/>
                </a:solidFill>
              </a:rPr>
              <a:t>المهمة تنفذ فقط من قبل </a:t>
            </a:r>
            <a:r>
              <a:rPr lang="ar-SA" sz="3000" b="1" dirty="0" err="1" smtClean="0">
                <a:solidFill>
                  <a:srgbClr val="FF0000"/>
                </a:solidFill>
              </a:rPr>
              <a:t>المُعلم !!</a:t>
            </a:r>
            <a:endParaRPr lang="ar-SA" sz="3000" b="1" dirty="0">
              <a:solidFill>
                <a:srgbClr val="FF0000"/>
              </a:solidFill>
            </a:endParaRPr>
          </a:p>
        </p:txBody>
      </p:sp>
      <p:pic>
        <p:nvPicPr>
          <p:cNvPr id="10" name="صورة 9" descr="130051778014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2160240" cy="2160240"/>
          </a:xfrm>
          <a:prstGeom prst="rect">
            <a:avLst/>
          </a:prstGeom>
        </p:spPr>
      </p:pic>
      <p:pic>
        <p:nvPicPr>
          <p:cNvPr id="11" name="صورة 10" descr="130051778014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4697760"/>
            <a:ext cx="2160240" cy="2160240"/>
          </a:xfrm>
          <a:prstGeom prst="rect">
            <a:avLst/>
          </a:prstGeom>
        </p:spPr>
      </p:pic>
      <p:pic>
        <p:nvPicPr>
          <p:cNvPr id="12" name="صورة 8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146901" y="5089503"/>
            <a:ext cx="1991080" cy="653141"/>
          </a:xfrm>
          <a:prstGeom prst="rect">
            <a:avLst/>
          </a:prstGeom>
        </p:spPr>
      </p:pic>
      <p:pic>
        <p:nvPicPr>
          <p:cNvPr id="13" name="صورة 8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654660" y="4970632"/>
            <a:ext cx="1991080" cy="653141"/>
          </a:xfrm>
          <a:prstGeom prst="rect">
            <a:avLst/>
          </a:prstGeom>
        </p:spPr>
      </p:pic>
      <p:pic>
        <p:nvPicPr>
          <p:cNvPr id="14" name="صورة 8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05254" y="3910344"/>
            <a:ext cx="7142440" cy="653141"/>
          </a:xfrm>
          <a:prstGeom prst="rect">
            <a:avLst/>
          </a:prstGeom>
        </p:spPr>
      </p:pic>
      <p:pic>
        <p:nvPicPr>
          <p:cNvPr id="15" name="صورة 8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04859"/>
            <a:ext cx="7469012" cy="653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79512" y="332656"/>
            <a:ext cx="860444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                 مهمة رقم </a:t>
            </a:r>
            <a:r>
              <a:rPr lang="ar-SA" sz="2800" dirty="0" err="1" smtClean="0"/>
              <a:t>1 :</a:t>
            </a:r>
            <a:endParaRPr lang="ar-SA" sz="2800" dirty="0" smtClean="0"/>
          </a:p>
          <a:p>
            <a:r>
              <a:rPr lang="ar-SA" sz="2800" dirty="0" smtClean="0"/>
              <a:t> </a:t>
            </a:r>
          </a:p>
          <a:p>
            <a:r>
              <a:rPr lang="ar-SA" sz="2800" b="1" dirty="0" smtClean="0">
                <a:solidFill>
                  <a:srgbClr val="FFFF00"/>
                </a:solidFill>
              </a:rPr>
              <a:t> تجربة علمية </a:t>
            </a:r>
            <a:r>
              <a:rPr lang="ar-SA" sz="2800" b="1" dirty="0" err="1" smtClean="0">
                <a:solidFill>
                  <a:srgbClr val="FFFF00"/>
                </a:solidFill>
              </a:rPr>
              <a:t>بعنوان </a:t>
            </a:r>
            <a:r>
              <a:rPr lang="ar-SA" sz="2800" b="1" dirty="0" smtClean="0">
                <a:solidFill>
                  <a:srgbClr val="FFFF00"/>
                </a:solidFill>
              </a:rPr>
              <a:t>– هل الحرارة ضرورية للاحتراق</a:t>
            </a:r>
            <a:endParaRPr lang="ar-SA" sz="2800" b="1" dirty="0">
              <a:solidFill>
                <a:srgbClr val="FFFF00"/>
              </a:solidFill>
            </a:endParaRPr>
          </a:p>
        </p:txBody>
      </p:sp>
      <p:pic>
        <p:nvPicPr>
          <p:cNvPr id="4" name="صورة 3" descr="20130331_173343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1916831"/>
            <a:ext cx="9144000" cy="4941168"/>
          </a:xfrm>
          <a:prstGeom prst="rect">
            <a:avLst/>
          </a:prstGeom>
        </p:spPr>
      </p:pic>
      <p:pic>
        <p:nvPicPr>
          <p:cNvPr id="6" name="صورة 5" descr="20130331_172927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663780" y="-355476"/>
            <a:ext cx="1124744" cy="1835696"/>
          </a:xfrm>
          <a:prstGeom prst="rect">
            <a:avLst/>
          </a:prstGeom>
        </p:spPr>
      </p:pic>
      <p:pic>
        <p:nvPicPr>
          <p:cNvPr id="7" name="صورة 6" descr="130051778014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501008"/>
            <a:ext cx="1475656" cy="1641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23528" y="260648"/>
            <a:ext cx="8568952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FF00"/>
                </a:solidFill>
              </a:rPr>
              <a:t>نُفكر </a:t>
            </a:r>
            <a:r>
              <a:rPr lang="ar-SA" sz="2800" dirty="0" err="1" smtClean="0">
                <a:solidFill>
                  <a:srgbClr val="FFFF00"/>
                </a:solidFill>
              </a:rPr>
              <a:t>علمياً :</a:t>
            </a:r>
            <a:r>
              <a:rPr lang="ar-SA" sz="2800" dirty="0" smtClean="0">
                <a:solidFill>
                  <a:srgbClr val="FFFF00"/>
                </a:solidFill>
              </a:rPr>
              <a:t> </a:t>
            </a:r>
          </a:p>
          <a:p>
            <a:endParaRPr lang="ar-SA" sz="2800" dirty="0"/>
          </a:p>
          <a:p>
            <a:r>
              <a:rPr lang="ar-SA" sz="2800" dirty="0" smtClean="0"/>
              <a:t>1- ماذا كان هدف </a:t>
            </a:r>
            <a:r>
              <a:rPr lang="ar-SA" sz="2800" dirty="0" err="1" smtClean="0"/>
              <a:t>التجربة ؟</a:t>
            </a:r>
            <a:endParaRPr lang="ar-SA" sz="2800" dirty="0" smtClean="0"/>
          </a:p>
          <a:p>
            <a:endParaRPr lang="ar-SA" sz="2800" dirty="0"/>
          </a:p>
          <a:p>
            <a:r>
              <a:rPr lang="ar-SA" sz="2800" dirty="0" smtClean="0"/>
              <a:t>2- ماذا زوّدتم  لِمحرمة  الورق عندما وضعتموها في المقلاة على موقد </a:t>
            </a:r>
            <a:r>
              <a:rPr lang="ar-SA" sz="2800" dirty="0" err="1" smtClean="0"/>
              <a:t>الغاز ؟</a:t>
            </a:r>
            <a:endParaRPr lang="ar-SA" sz="2800" dirty="0" smtClean="0"/>
          </a:p>
          <a:p>
            <a:endParaRPr lang="ar-SA" sz="2800" dirty="0"/>
          </a:p>
          <a:p>
            <a:r>
              <a:rPr lang="ar-SA" sz="2800" dirty="0" smtClean="0"/>
              <a:t>3- هل كانت فرضيتكم </a:t>
            </a:r>
            <a:r>
              <a:rPr lang="ar-SA" sz="2800" dirty="0" err="1" smtClean="0"/>
              <a:t>صحيحة ؟</a:t>
            </a:r>
            <a:endParaRPr lang="ar-SA" sz="2800" dirty="0"/>
          </a:p>
        </p:txBody>
      </p:sp>
      <p:pic>
        <p:nvPicPr>
          <p:cNvPr id="3" name="صورة 2" descr="20130331_172927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18818" y="4657846"/>
            <a:ext cx="1989132" cy="1979712"/>
          </a:xfrm>
          <a:prstGeom prst="rect">
            <a:avLst/>
          </a:prstGeom>
        </p:spPr>
      </p:pic>
      <p:pic>
        <p:nvPicPr>
          <p:cNvPr id="4" name="صورة 3" descr="1300517780143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077072"/>
            <a:ext cx="3333750" cy="3333750"/>
          </a:xfrm>
          <a:prstGeom prst="rect">
            <a:avLst/>
          </a:prstGeom>
        </p:spPr>
      </p:pic>
      <p:pic>
        <p:nvPicPr>
          <p:cNvPr id="5" name="صورة 4" descr="20130331_172927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721514" y="4591855"/>
            <a:ext cx="1954879" cy="1933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79512" y="332656"/>
            <a:ext cx="860444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            مهمة رقم </a:t>
            </a:r>
            <a:r>
              <a:rPr lang="ar-SA" sz="2800" dirty="0" err="1" smtClean="0"/>
              <a:t>2 :</a:t>
            </a:r>
            <a:endParaRPr lang="ar-SA" sz="2800" dirty="0" smtClean="0"/>
          </a:p>
          <a:p>
            <a:r>
              <a:rPr lang="ar-SA" sz="2800" dirty="0" smtClean="0"/>
              <a:t> </a:t>
            </a:r>
          </a:p>
          <a:p>
            <a:r>
              <a:rPr lang="ar-SA" sz="2800" b="1" dirty="0" smtClean="0">
                <a:solidFill>
                  <a:srgbClr val="FFFF00"/>
                </a:solidFill>
              </a:rPr>
              <a:t> تجربة علمية </a:t>
            </a:r>
            <a:r>
              <a:rPr lang="ar-SA" sz="2800" b="1" dirty="0" err="1" smtClean="0">
                <a:solidFill>
                  <a:srgbClr val="FFFF00"/>
                </a:solidFill>
              </a:rPr>
              <a:t>بعنوان </a:t>
            </a:r>
            <a:r>
              <a:rPr lang="ar-SA" sz="2800" b="1" dirty="0" smtClean="0">
                <a:solidFill>
                  <a:srgbClr val="FFFF00"/>
                </a:solidFill>
              </a:rPr>
              <a:t>–  هل يلزم هواء </a:t>
            </a:r>
            <a:r>
              <a:rPr lang="ar-SA" sz="2800" b="1" dirty="0" err="1" smtClean="0">
                <a:solidFill>
                  <a:srgbClr val="FFFF00"/>
                </a:solidFill>
              </a:rPr>
              <a:t>للاحتراق ؟</a:t>
            </a:r>
            <a:r>
              <a:rPr lang="ar-SA" sz="2800" b="1" dirty="0" smtClean="0">
                <a:solidFill>
                  <a:srgbClr val="FFFF00"/>
                </a:solidFill>
              </a:rPr>
              <a:t> </a:t>
            </a:r>
            <a:endParaRPr lang="ar-SA" sz="2800" b="1" dirty="0">
              <a:solidFill>
                <a:srgbClr val="FFFF00"/>
              </a:solidFill>
            </a:endParaRPr>
          </a:p>
        </p:txBody>
      </p:sp>
      <p:pic>
        <p:nvPicPr>
          <p:cNvPr id="5" name="صورة 4" descr="20130331_173425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101417" y="-184586"/>
            <a:ext cx="4941168" cy="9144001"/>
          </a:xfrm>
          <a:prstGeom prst="rect">
            <a:avLst/>
          </a:prstGeom>
        </p:spPr>
      </p:pic>
      <p:pic>
        <p:nvPicPr>
          <p:cNvPr id="6" name="صورة 5" descr="20130331_172927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699784" y="-175459"/>
            <a:ext cx="1268760" cy="1619672"/>
          </a:xfrm>
          <a:prstGeom prst="rect">
            <a:avLst/>
          </a:prstGeom>
        </p:spPr>
      </p:pic>
      <p:pic>
        <p:nvPicPr>
          <p:cNvPr id="7" name="صورة 6" descr="130051778014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12976"/>
            <a:ext cx="1475656" cy="1641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ركة">
  <a:themeElements>
    <a:clrScheme name="مخصص 10">
      <a:dk1>
        <a:sysClr val="windowText" lastClr="000000"/>
      </a:dk1>
      <a:lt1>
        <a:sysClr val="window" lastClr="FFFFFF"/>
      </a:lt1>
      <a:dk2>
        <a:srgbClr val="953734"/>
      </a:dk2>
      <a:lt2>
        <a:srgbClr val="EEECE1"/>
      </a:lt2>
      <a:accent1>
        <a:srgbClr val="D99694"/>
      </a:accent1>
      <a:accent2>
        <a:srgbClr val="C0504D"/>
      </a:accent2>
      <a:accent3>
        <a:srgbClr val="9BBB59"/>
      </a:accent3>
      <a:accent4>
        <a:srgbClr val="FF0000"/>
      </a:accent4>
      <a:accent5>
        <a:srgbClr val="632423"/>
      </a:accent5>
      <a:accent6>
        <a:srgbClr val="F79646"/>
      </a:accent6>
      <a:hlink>
        <a:srgbClr val="953734"/>
      </a:hlink>
      <a:folHlink>
        <a:srgbClr val="C15350"/>
      </a:folHlink>
    </a:clrScheme>
    <a:fontScheme name="حركة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حركة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91</TotalTime>
  <Words>272</Words>
  <Application>Microsoft Office PowerPoint</Application>
  <PresentationFormat>‫הצגה על המסך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6" baseType="lpstr">
      <vt:lpstr>حركة</vt:lpstr>
      <vt:lpstr>מצגת של PowerPoint</vt:lpstr>
      <vt:lpstr>موضوع الدرس السابق ؟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</dc:creator>
  <cp:lastModifiedBy>USER</cp:lastModifiedBy>
  <cp:revision>34</cp:revision>
  <dcterms:created xsi:type="dcterms:W3CDTF">2013-04-01T12:41:16Z</dcterms:created>
  <dcterms:modified xsi:type="dcterms:W3CDTF">2013-03-31T15:34:59Z</dcterms:modified>
</cp:coreProperties>
</file>