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9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92BDC6F-F568-4D27-95A4-3E2A2704263A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2FA6F58-5E4B-4296-9EF9-D069CFC24D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مرحلة </a:t>
            </a:r>
            <a:r>
              <a:rPr lang="ar-SA" dirty="0" err="1" smtClean="0"/>
              <a:t>الافتتاحيه</a:t>
            </a:r>
            <a:r>
              <a:rPr lang="ar-SA" baseline="0" dirty="0" smtClean="0"/>
              <a:t>  ، </a:t>
            </a:r>
            <a:r>
              <a:rPr lang="ar-SA" baseline="0" dirty="0" err="1" smtClean="0"/>
              <a:t>والافصاح</a:t>
            </a:r>
            <a:r>
              <a:rPr lang="ar-SA" baseline="0" dirty="0" smtClean="0"/>
              <a:t> للطلاب ماذا سوف </a:t>
            </a:r>
            <a:r>
              <a:rPr lang="ar-SA" baseline="0" dirty="0" err="1" smtClean="0"/>
              <a:t>نتعلم  ؟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2</a:t>
            </a:fld>
            <a:endParaRPr lang="ar-S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هذه </a:t>
            </a:r>
            <a:r>
              <a:rPr lang="ar-SA" dirty="0" err="1" smtClean="0"/>
              <a:t>الشريحه</a:t>
            </a:r>
            <a:r>
              <a:rPr lang="ar-SA" dirty="0" smtClean="0"/>
              <a:t> سوف</a:t>
            </a:r>
            <a:r>
              <a:rPr lang="ar-SA" baseline="0" dirty="0" smtClean="0"/>
              <a:t> تكون </a:t>
            </a:r>
            <a:r>
              <a:rPr lang="ar-SA" baseline="0" dirty="0" err="1" smtClean="0"/>
              <a:t>عباره</a:t>
            </a:r>
            <a:r>
              <a:rPr lang="ar-SA" baseline="0" dirty="0" smtClean="0"/>
              <a:t> عن مرحلة الاستدراج  حسب تخطيط </a:t>
            </a:r>
            <a:r>
              <a:rPr lang="ar-SA" baseline="0" dirty="0" err="1" smtClean="0"/>
              <a:t>الدرس </a:t>
            </a:r>
            <a:r>
              <a:rPr lang="ar-SA" baseline="0" dirty="0" smtClean="0">
                <a:sym typeface="Wingdings" pitchFamily="2" charset="2"/>
              </a:rPr>
              <a:t> ومن خلال اجابات الطلاب سوف اتطرق  لمواد الوقود والطاقة التي تعطينا اياها لنقوم بعمل ما.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3</a:t>
            </a:fld>
            <a:endParaRPr lang="ar-S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النقاش</a:t>
            </a:r>
            <a:r>
              <a:rPr lang="ar-SA" baseline="0" dirty="0" smtClean="0"/>
              <a:t> من خلال </a:t>
            </a:r>
            <a:r>
              <a:rPr lang="ar-SA" baseline="0" dirty="0" err="1" smtClean="0"/>
              <a:t>الاجابه</a:t>
            </a:r>
            <a:r>
              <a:rPr lang="ar-SA" baseline="0" dirty="0" smtClean="0"/>
              <a:t> عن هذه </a:t>
            </a:r>
            <a:r>
              <a:rPr lang="ar-SA" baseline="0" dirty="0" err="1" smtClean="0"/>
              <a:t>الاسئله</a:t>
            </a:r>
            <a:r>
              <a:rPr lang="ar-SA" baseline="0" dirty="0" smtClean="0"/>
              <a:t> سوف يكون كتلخيص للدرس.</a:t>
            </a:r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FA6F58-5E4B-4296-9EF9-D069CFC24D1B}" type="slidenum">
              <a:rPr lang="ar-SA" smtClean="0"/>
              <a:pPr/>
              <a:t>11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19730-34F4-4BB7-82B7-40779122904D}" type="datetimeFigureOut">
              <a:rPr lang="ar-SA" smtClean="0"/>
              <a:pPr/>
              <a:t>17/02/1434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F1243-E32E-4282-83F5-93333FBDBAE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gif"/><Relationship Id="rId4" Type="http://schemas.openxmlformats.org/officeDocument/2006/relationships/hyperlink" Target="http://ar.ofek.cet.ac.il/units/ar/science/intro.aspx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129690998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098" y="0"/>
            <a:ext cx="9127902" cy="6858000"/>
          </a:xfrm>
          <a:prstGeom prst="rect">
            <a:avLst/>
          </a:prstGeom>
        </p:spPr>
      </p:pic>
      <p:sp>
        <p:nvSpPr>
          <p:cNvPr id="3" name="عنوان 1"/>
          <p:cNvSpPr txBox="1">
            <a:spLocks/>
          </p:cNvSpPr>
          <p:nvPr/>
        </p:nvSpPr>
        <p:spPr>
          <a:xfrm>
            <a:off x="827584" y="1124744"/>
            <a:ext cx="7772400" cy="4752528"/>
          </a:xfrm>
          <a:prstGeom prst="rect">
            <a:avLst/>
          </a:prstGeom>
        </p:spPr>
        <p:txBody>
          <a:bodyPr>
            <a:normAutofit fontScale="925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39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الدرس الاول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60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60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مواد  الوقود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60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8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الصف الثالث</a:t>
            </a: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6000" b="1" i="0" u="none" strike="noStrike" kern="1200" cap="none" spc="0" normalizeH="0" baseline="0" noProof="0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ar-SA" sz="2600" b="1" dirty="0" smtClean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SA" sz="2600" b="1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  <a:ea typeface="+mj-ea"/>
                <a:cs typeface="+mj-cs"/>
              </a:rPr>
              <a:t>سنيان زيدان</a:t>
            </a:r>
            <a:r>
              <a:rPr kumimoji="0" lang="ar-SA" sz="2600" b="1" i="0" u="none" strike="noStrike" kern="1200" cap="none" spc="0" normalizeH="0" baseline="0" noProof="0" dirty="0" smtClean="0">
                <a:ln w="11430">
                  <a:solidFill>
                    <a:srgbClr val="FF0000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endParaRPr kumimoji="0" lang="ar-SA" sz="2600" b="1" i="0" u="none" strike="noStrike" kern="1200" cap="none" spc="0" normalizeH="0" baseline="0" noProof="0" dirty="0">
              <a:ln w="11430">
                <a:solidFill>
                  <a:srgbClr val="FF0000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وجه ضاحك 4"/>
          <p:cNvSpPr/>
          <p:nvPr/>
        </p:nvSpPr>
        <p:spPr>
          <a:xfrm>
            <a:off x="1691680" y="4077072"/>
            <a:ext cx="1296144" cy="1296144"/>
          </a:xfrm>
          <a:prstGeom prst="smileyFac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772400" cy="1362075"/>
          </a:xfrm>
        </p:spPr>
        <p:txBody>
          <a:bodyPr>
            <a:normAutofit/>
          </a:bodyPr>
          <a:lstStyle/>
          <a:p>
            <a:r>
              <a:rPr lang="ar-SA" sz="3200" dirty="0" smtClean="0">
                <a:solidFill>
                  <a:srgbClr val="FF0066"/>
                </a:solidFill>
              </a:rPr>
              <a:t>السؤال </a:t>
            </a:r>
            <a:r>
              <a:rPr lang="ar-SA" sz="3200" dirty="0" err="1" smtClean="0">
                <a:solidFill>
                  <a:srgbClr val="FF0066"/>
                </a:solidFill>
              </a:rPr>
              <a:t>الثاني </a:t>
            </a:r>
            <a:r>
              <a:rPr lang="ar-SA" sz="3200" dirty="0" smtClean="0">
                <a:solidFill>
                  <a:srgbClr val="FF0066"/>
                </a:solidFill>
              </a:rPr>
              <a:t>:   جُمل </a:t>
            </a:r>
            <a:r>
              <a:rPr lang="ar-SA" sz="3200" dirty="0" err="1" smtClean="0">
                <a:solidFill>
                  <a:srgbClr val="FF0066"/>
                </a:solidFill>
              </a:rPr>
              <a:t>مُقارنة !</a:t>
            </a:r>
            <a:r>
              <a:rPr lang="ar-SA" sz="3200" dirty="0" smtClean="0">
                <a:solidFill>
                  <a:srgbClr val="FF0066"/>
                </a:solidFill>
              </a:rPr>
              <a:t/>
            </a:r>
            <a:br>
              <a:rPr lang="ar-SA" sz="3200" dirty="0" smtClean="0">
                <a:solidFill>
                  <a:srgbClr val="FF0066"/>
                </a:solidFill>
              </a:rPr>
            </a:br>
            <a:endParaRPr lang="ar-SA" sz="3200" dirty="0">
              <a:solidFill>
                <a:srgbClr val="FF0066"/>
              </a:solidFill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67544" y="2564904"/>
            <a:ext cx="8348464" cy="4464496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أ)  في الماضي استخدموا في الاساس مادة </a:t>
            </a:r>
            <a:r>
              <a:rPr lang="ar-SA" sz="2400" dirty="0" err="1" smtClean="0">
                <a:solidFill>
                  <a:schemeClr val="tx1"/>
                </a:solidFill>
              </a:rPr>
              <a:t>الوقود 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في الاساس مادة </a:t>
            </a:r>
            <a:r>
              <a:rPr lang="ar-SA" sz="2400" dirty="0" err="1" smtClean="0">
                <a:solidFill>
                  <a:schemeClr val="tx1"/>
                </a:solidFill>
              </a:rPr>
              <a:t>الوقود </a:t>
            </a:r>
            <a:r>
              <a:rPr lang="ar-SA" sz="2400" dirty="0" smtClean="0">
                <a:solidFill>
                  <a:schemeClr val="tx1"/>
                </a:solidFill>
              </a:rPr>
              <a:t>_______ </a:t>
            </a:r>
            <a:r>
              <a:rPr lang="ar-SA" sz="2400" dirty="0" err="1" smtClean="0">
                <a:solidFill>
                  <a:schemeClr val="tx1"/>
                </a:solidFill>
              </a:rPr>
              <a:t>و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ب) في الماضي استخدموا </a:t>
            </a:r>
            <a:r>
              <a:rPr lang="ar-SA" sz="2400" dirty="0" err="1" smtClean="0">
                <a:solidFill>
                  <a:schemeClr val="tx1"/>
                </a:solidFill>
              </a:rPr>
              <a:t>كميات </a:t>
            </a:r>
            <a:r>
              <a:rPr lang="ar-SA" sz="2400" dirty="0" smtClean="0">
                <a:solidFill>
                  <a:schemeClr val="tx1"/>
                </a:solidFill>
              </a:rPr>
              <a:t>_______ من مواد الوقود.</a:t>
            </a: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</a:t>
            </a:r>
            <a:r>
              <a:rPr lang="ar-SA" sz="2400" dirty="0" err="1" smtClean="0">
                <a:solidFill>
                  <a:schemeClr val="tx1"/>
                </a:solidFill>
              </a:rPr>
              <a:t>كميات </a:t>
            </a:r>
            <a:r>
              <a:rPr lang="ar-SA" sz="2400" dirty="0" smtClean="0">
                <a:solidFill>
                  <a:schemeClr val="tx1"/>
                </a:solidFill>
              </a:rPr>
              <a:t>_________ جداً من مواد الوقود.</a:t>
            </a: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ج) في الماضي استخدموا مواد الوقود في الاساس لتنفيذ عمليات </a:t>
            </a:r>
            <a:r>
              <a:rPr lang="ar-SA" sz="2400" dirty="0" err="1" smtClean="0">
                <a:solidFill>
                  <a:schemeClr val="tx1"/>
                </a:solidFill>
              </a:rPr>
              <a:t>لـ </a:t>
            </a:r>
            <a:r>
              <a:rPr lang="ar-SA" sz="2400" dirty="0" smtClean="0">
                <a:solidFill>
                  <a:schemeClr val="tx1"/>
                </a:solidFill>
              </a:rPr>
              <a:t>__________ </a:t>
            </a:r>
            <a:r>
              <a:rPr lang="ar-SA" sz="2400" dirty="0" err="1" smtClean="0">
                <a:solidFill>
                  <a:schemeClr val="tx1"/>
                </a:solidFill>
              </a:rPr>
              <a:t>و 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اليوم يستخدمون مواد الوقود في الاساس لتنفيذ عمليات ل </a:t>
            </a:r>
            <a:r>
              <a:rPr lang="ar-SA" sz="2400" dirty="0" err="1" smtClean="0">
                <a:solidFill>
                  <a:schemeClr val="tx1"/>
                </a:solidFill>
              </a:rPr>
              <a:t>ــــــــــــــــــــــــــــــــــ ، </a:t>
            </a:r>
            <a:r>
              <a:rPr lang="ar-SA" sz="2400" dirty="0" smtClean="0">
                <a:solidFill>
                  <a:schemeClr val="tx1"/>
                </a:solidFill>
              </a:rPr>
              <a:t>_____________ </a:t>
            </a:r>
            <a:r>
              <a:rPr lang="ar-SA" sz="2400" dirty="0" err="1" smtClean="0">
                <a:solidFill>
                  <a:schemeClr val="tx1"/>
                </a:solidFill>
              </a:rPr>
              <a:t>و   _____________.</a:t>
            </a:r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r>
              <a:rPr lang="ar-SA" sz="24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SA" sz="2400" dirty="0" smtClean="0">
              <a:solidFill>
                <a:schemeClr val="tx1"/>
              </a:solidFill>
            </a:endParaRPr>
          </a:p>
          <a:p>
            <a:pPr marL="457200" indent="-457200"/>
            <a:endParaRPr lang="ar-S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v30v-34eb9f87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-1"/>
            <a:ext cx="9187962" cy="6825343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628800"/>
            <a:ext cx="8229600" cy="2592288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السؤال </a:t>
            </a:r>
            <a:r>
              <a:rPr lang="ar-SA" dirty="0" err="1" smtClean="0">
                <a:solidFill>
                  <a:srgbClr val="FF0066"/>
                </a:solidFill>
              </a:rPr>
              <a:t>الثالث :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أ)  ما هي المشكله التي وردت في الفقرة </a:t>
            </a:r>
            <a:r>
              <a:rPr lang="ar-SA" dirty="0" err="1" smtClean="0"/>
              <a:t>الثانية </a:t>
            </a:r>
            <a:r>
              <a:rPr lang="ar-SA" dirty="0" smtClean="0"/>
              <a:t>( صفحة 122</a:t>
            </a:r>
            <a:r>
              <a:rPr lang="ar-SA" dirty="0" err="1" smtClean="0"/>
              <a:t>) ؟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 ب) ما هي الحلول لهذه </a:t>
            </a:r>
            <a:r>
              <a:rPr lang="ar-SA" dirty="0" err="1" smtClean="0"/>
              <a:t>المشكله ؟</a:t>
            </a:r>
            <a:r>
              <a:rPr lang="ar-SA" dirty="0" smtClean="0"/>
              <a:t> </a:t>
            </a:r>
            <a:br>
              <a:rPr lang="ar-SA" dirty="0" smtClean="0"/>
            </a:br>
            <a:r>
              <a:rPr lang="ar-SA" dirty="0" smtClean="0"/>
              <a:t>اقترحوا </a:t>
            </a:r>
            <a:r>
              <a:rPr lang="ar-SA" dirty="0" err="1" smtClean="0"/>
              <a:t>حلول !!</a:t>
            </a: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88024" y="1268760"/>
            <a:ext cx="3610744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الوظيفة </a:t>
            </a:r>
            <a:r>
              <a:rPr lang="ar-SA" dirty="0" err="1" smtClean="0">
                <a:solidFill>
                  <a:srgbClr val="FF0066"/>
                </a:solidFill>
              </a:rPr>
              <a:t>البيتيه  :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r>
              <a:rPr lang="ar-SA" dirty="0" smtClean="0"/>
              <a:t>المهمة موضحه في الكتاب المدرسي صفحه </a:t>
            </a:r>
            <a:r>
              <a:rPr lang="ar-SA" dirty="0" err="1" smtClean="0"/>
              <a:t>123.</a:t>
            </a:r>
            <a:r>
              <a:rPr lang="ar-SA" dirty="0" smtClean="0">
                <a:solidFill>
                  <a:srgbClr val="0070C0"/>
                </a:solidFill>
              </a:rPr>
              <a:t/>
            </a:r>
            <a:br>
              <a:rPr lang="ar-SA" dirty="0" smtClean="0">
                <a:solidFill>
                  <a:srgbClr val="0070C0"/>
                </a:solidFill>
              </a:rPr>
            </a:br>
            <a:endParaRPr lang="ar-SA" dirty="0">
              <a:solidFill>
                <a:srgbClr val="0070C0"/>
              </a:solidFill>
            </a:endParaRPr>
          </a:p>
        </p:txBody>
      </p:sp>
      <p:pic>
        <p:nvPicPr>
          <p:cNvPr id="3" name="صورة 2" descr="تنزيل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9979" y="3501008"/>
            <a:ext cx="2984021" cy="3356992"/>
          </a:xfrm>
          <a:prstGeom prst="rect">
            <a:avLst/>
          </a:prstGeom>
        </p:spPr>
      </p:pic>
      <p:pic>
        <p:nvPicPr>
          <p:cNvPr id="4" name="صورة 3" descr="تنزيل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2699792" cy="2348880"/>
          </a:xfrm>
          <a:prstGeom prst="rect">
            <a:avLst/>
          </a:prstGeom>
        </p:spPr>
      </p:pic>
      <p:sp>
        <p:nvSpPr>
          <p:cNvPr id="5" name="شكل بيضاوي 4"/>
          <p:cNvSpPr/>
          <p:nvPr/>
        </p:nvSpPr>
        <p:spPr>
          <a:xfrm>
            <a:off x="251520" y="5013176"/>
            <a:ext cx="3672408" cy="1844824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bg1"/>
                </a:solidFill>
                <a:hlinkClick r:id="rId4"/>
              </a:rPr>
              <a:t>هيا بنا نلعب ونتعلم مع موقع آفاق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899592" y="2420888"/>
            <a:ext cx="4824536" cy="224676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000" b="1" dirty="0" smtClean="0"/>
              <a:t>اعزائي الطلاب عليكم </a:t>
            </a:r>
            <a:r>
              <a:rPr lang="ar-SA" sz="2000" b="1" dirty="0" err="1" smtClean="0"/>
              <a:t>اختيار :</a:t>
            </a:r>
            <a:endParaRPr lang="ar-SA" sz="2000" b="1" dirty="0" smtClean="0"/>
          </a:p>
          <a:p>
            <a:pPr>
              <a:buFontTx/>
              <a:buChar char="-"/>
            </a:pPr>
            <a:r>
              <a:rPr lang="ar-SA" sz="2000" dirty="0" smtClean="0"/>
              <a:t>علوم </a:t>
            </a:r>
            <a:r>
              <a:rPr lang="ar-SA" sz="2000" dirty="0" err="1" smtClean="0"/>
              <a:t>الماده </a:t>
            </a:r>
            <a:r>
              <a:rPr lang="ar-SA" sz="2000" dirty="0" smtClean="0"/>
              <a:t>– </a:t>
            </a:r>
            <a:r>
              <a:rPr lang="ar-SA" sz="2000" dirty="0" smtClean="0">
                <a:solidFill>
                  <a:srgbClr val="FF0000"/>
                </a:solidFill>
              </a:rPr>
              <a:t>الطاقة.</a:t>
            </a:r>
          </a:p>
          <a:p>
            <a:pPr>
              <a:buFontTx/>
              <a:buChar char="-"/>
            </a:pPr>
            <a:r>
              <a:rPr lang="ar-SA" sz="2000" dirty="0" smtClean="0"/>
              <a:t>- عليكم اختيار </a:t>
            </a:r>
            <a:r>
              <a:rPr lang="ar-SA" sz="2000" dirty="0" smtClean="0">
                <a:solidFill>
                  <a:schemeClr val="accent1"/>
                </a:solidFill>
              </a:rPr>
              <a:t>مصادر الطاقة</a:t>
            </a:r>
            <a:r>
              <a:rPr lang="ar-SA" sz="2000" dirty="0" smtClean="0"/>
              <a:t>.</a:t>
            </a:r>
          </a:p>
          <a:p>
            <a:pPr>
              <a:buFontTx/>
              <a:buChar char="-"/>
            </a:pPr>
            <a:r>
              <a:rPr lang="ar-SA" sz="2000" dirty="0" smtClean="0"/>
              <a:t> عليكم اختيار مهمة </a:t>
            </a:r>
            <a:r>
              <a:rPr lang="ar-SA" sz="2000" dirty="0" smtClean="0">
                <a:solidFill>
                  <a:srgbClr val="FF0066"/>
                </a:solidFill>
              </a:rPr>
              <a:t>نعد دليل مواد الوقود</a:t>
            </a:r>
            <a:r>
              <a:rPr lang="ar-SA" sz="2000" dirty="0" smtClean="0"/>
              <a:t>.</a:t>
            </a:r>
          </a:p>
          <a:p>
            <a:pPr>
              <a:buFontTx/>
              <a:buChar char="-"/>
            </a:pPr>
            <a:r>
              <a:rPr lang="ar-SA" sz="2000" dirty="0" smtClean="0"/>
              <a:t>- لا تنسوا ادخال كلمة المستخدم وكلمة المرور </a:t>
            </a:r>
            <a:r>
              <a:rPr lang="ar-SA" sz="2000" dirty="0" err="1" smtClean="0"/>
              <a:t>الخاصه</a:t>
            </a:r>
            <a:r>
              <a:rPr lang="ar-SA" sz="2000" dirty="0" smtClean="0"/>
              <a:t> بكم.</a:t>
            </a:r>
          </a:p>
          <a:p>
            <a:pPr>
              <a:buFontTx/>
              <a:buChar char="-"/>
            </a:pPr>
            <a:r>
              <a:rPr lang="ar-SA" sz="2000" dirty="0" err="1" smtClean="0"/>
              <a:t>- </a:t>
            </a:r>
            <a:r>
              <a:rPr lang="ar-SA" sz="2000" dirty="0" smtClean="0">
                <a:sym typeface="Wingdings" pitchFamily="2" charset="2"/>
              </a:rPr>
              <a:t> عملاً مُمتعاً </a:t>
            </a:r>
            <a:endParaRPr lang="ar-SA" sz="2000" dirty="0"/>
          </a:p>
        </p:txBody>
      </p:sp>
      <p:pic>
        <p:nvPicPr>
          <p:cNvPr id="7" name="صورة 6" descr="מח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53375" y="0"/>
            <a:ext cx="1190625" cy="1190625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3347864" y="404664"/>
            <a:ext cx="1296144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b="1" i="1" u="sng" dirty="0" err="1" smtClean="0">
                <a:solidFill>
                  <a:srgbClr val="FF0066"/>
                </a:solidFill>
              </a:rPr>
              <a:t>مُلاحظة :</a:t>
            </a:r>
            <a:endParaRPr lang="ar-SA" b="1" i="1" u="sng" dirty="0" smtClean="0">
              <a:solidFill>
                <a:srgbClr val="FF0066"/>
              </a:solidFill>
            </a:endParaRPr>
          </a:p>
          <a:p>
            <a:r>
              <a:rPr lang="ar-SA" b="1" i="1" u="sng" dirty="0" smtClean="0">
                <a:solidFill>
                  <a:srgbClr val="FF0066"/>
                </a:solidFill>
              </a:rPr>
              <a:t>المهمة تُحل حتى  اخر يوم في تعلم هذه </a:t>
            </a:r>
            <a:r>
              <a:rPr lang="ar-SA" b="1" i="1" u="sng" dirty="0" err="1" smtClean="0">
                <a:solidFill>
                  <a:srgbClr val="FF0066"/>
                </a:solidFill>
              </a:rPr>
              <a:t>الوحده.</a:t>
            </a:r>
            <a:endParaRPr lang="ar-SA" b="1" i="1" u="sng" dirty="0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صورة 20" descr="images (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988840"/>
            <a:ext cx="2152650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صورة 4" descr="images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3275856" cy="1743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صورة 5" descr="26774422526359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03848" y="0"/>
            <a:ext cx="3528392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صورة 9" descr="images (3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20272" y="0"/>
            <a:ext cx="2123728" cy="1981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صورة 11" descr="image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00192" y="4953000"/>
            <a:ext cx="2843808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صورة 12" descr="images (5)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 rot="16200000">
            <a:off x="6788870" y="2586036"/>
            <a:ext cx="3024336" cy="16859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صورة 15" descr="images (2)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5010150"/>
            <a:ext cx="2880320" cy="18478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صورة 17" descr="images (6)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0" y="4754885"/>
            <a:ext cx="3528392" cy="210311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" name="مربع نص 19"/>
          <p:cNvSpPr txBox="1"/>
          <p:nvPr/>
        </p:nvSpPr>
        <p:spPr>
          <a:xfrm rot="724315">
            <a:off x="-207678" y="5125348"/>
            <a:ext cx="3219888" cy="76944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4400" b="1" dirty="0" smtClean="0">
                <a:solidFill>
                  <a:schemeClr val="bg1"/>
                </a:solidFill>
              </a:rPr>
              <a:t>حريق </a:t>
            </a:r>
            <a:r>
              <a:rPr lang="ar-SA" sz="4400" b="1" dirty="0" err="1" smtClean="0">
                <a:solidFill>
                  <a:schemeClr val="bg1"/>
                </a:solidFill>
              </a:rPr>
              <a:t>الكرمل</a:t>
            </a:r>
            <a:endParaRPr lang="ar-SA" sz="4400" b="1" dirty="0">
              <a:solidFill>
                <a:schemeClr val="bg1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2267744" y="2204864"/>
            <a:ext cx="4392488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ماذا سوف نتعلم بهذه </a:t>
            </a:r>
            <a:r>
              <a:rPr lang="ar-SA" sz="4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الوحدة ؟</a:t>
            </a:r>
            <a:endParaRPr lang="ar-S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8" name="سهم للأسفل 27"/>
          <p:cNvSpPr/>
          <p:nvPr/>
        </p:nvSpPr>
        <p:spPr>
          <a:xfrm rot="1136326">
            <a:off x="2284166" y="3978612"/>
            <a:ext cx="504056" cy="1037303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7</a:t>
            </a:r>
            <a:endParaRPr lang="ar-SA" sz="2800" dirty="0"/>
          </a:p>
        </p:txBody>
      </p:sp>
      <p:sp>
        <p:nvSpPr>
          <p:cNvPr id="29" name="سهم للأسفل 28"/>
          <p:cNvSpPr/>
          <p:nvPr/>
        </p:nvSpPr>
        <p:spPr>
          <a:xfrm rot="17184728">
            <a:off x="6887783" y="2817396"/>
            <a:ext cx="504056" cy="1163397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4</a:t>
            </a:r>
            <a:endParaRPr lang="ar-SA" sz="2800" dirty="0"/>
          </a:p>
        </p:txBody>
      </p:sp>
      <p:sp>
        <p:nvSpPr>
          <p:cNvPr id="30" name="سهم للأسفل 29"/>
          <p:cNvSpPr/>
          <p:nvPr/>
        </p:nvSpPr>
        <p:spPr>
          <a:xfrm>
            <a:off x="4499992" y="4293096"/>
            <a:ext cx="504056" cy="93610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6</a:t>
            </a:r>
            <a:endParaRPr lang="ar-SA" sz="2800" dirty="0"/>
          </a:p>
        </p:txBody>
      </p:sp>
      <p:sp>
        <p:nvSpPr>
          <p:cNvPr id="31" name="سهم للأسفل 30"/>
          <p:cNvSpPr/>
          <p:nvPr/>
        </p:nvSpPr>
        <p:spPr>
          <a:xfrm rot="18936363">
            <a:off x="6519540" y="3728974"/>
            <a:ext cx="504056" cy="1656184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5</a:t>
            </a:r>
            <a:endParaRPr lang="ar-SA" sz="2800" dirty="0"/>
          </a:p>
        </p:txBody>
      </p:sp>
      <p:sp>
        <p:nvSpPr>
          <p:cNvPr id="32" name="سهم للأسفل 31"/>
          <p:cNvSpPr/>
          <p:nvPr/>
        </p:nvSpPr>
        <p:spPr>
          <a:xfrm rot="14220302">
            <a:off x="6448661" y="1262569"/>
            <a:ext cx="504056" cy="1587881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3</a:t>
            </a:r>
            <a:endParaRPr lang="ar-SA" sz="2800" dirty="0"/>
          </a:p>
        </p:txBody>
      </p:sp>
      <p:sp>
        <p:nvSpPr>
          <p:cNvPr id="33" name="سهم للأسفل 32"/>
          <p:cNvSpPr/>
          <p:nvPr/>
        </p:nvSpPr>
        <p:spPr>
          <a:xfrm rot="5029825">
            <a:off x="1441052" y="2681421"/>
            <a:ext cx="504056" cy="1107168"/>
          </a:xfrm>
          <a:prstGeom prst="down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800" dirty="0" smtClean="0"/>
              <a:t>8</a:t>
            </a:r>
            <a:endParaRPr lang="ar-SA" sz="2800" dirty="0"/>
          </a:p>
        </p:txBody>
      </p:sp>
      <p:sp>
        <p:nvSpPr>
          <p:cNvPr id="35" name="سهم إلى اليمين 34"/>
          <p:cNvSpPr/>
          <p:nvPr/>
        </p:nvSpPr>
        <p:spPr>
          <a:xfrm rot="16200000">
            <a:off x="3959932" y="1520788"/>
            <a:ext cx="936104" cy="432048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ar-SA" sz="2400" b="1" dirty="0">
              <a:solidFill>
                <a:schemeClr val="bg1"/>
              </a:solidFill>
            </a:endParaRPr>
          </a:p>
        </p:txBody>
      </p:sp>
      <p:sp>
        <p:nvSpPr>
          <p:cNvPr id="36" name="سهم إلى اليمين 35"/>
          <p:cNvSpPr/>
          <p:nvPr/>
        </p:nvSpPr>
        <p:spPr>
          <a:xfrm rot="14412227">
            <a:off x="1416545" y="1298448"/>
            <a:ext cx="2088099" cy="70552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ar-SA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gThumbAImgThumbAimagesCAPYSH8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188640"/>
            <a:ext cx="4108864" cy="6669360"/>
          </a:xfrm>
          <a:prstGeom prst="rect">
            <a:avLst/>
          </a:prstGeom>
        </p:spPr>
      </p:pic>
      <p:sp>
        <p:nvSpPr>
          <p:cNvPr id="3" name="شكل بيضاوي 2"/>
          <p:cNvSpPr/>
          <p:nvPr/>
        </p:nvSpPr>
        <p:spPr>
          <a:xfrm>
            <a:off x="4788024" y="332656"/>
            <a:ext cx="40679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مادة </a:t>
            </a:r>
            <a:r>
              <a:rPr lang="ar-SA" sz="4000" dirty="0" err="1" smtClean="0"/>
              <a:t>وقود  ؟؟</a:t>
            </a:r>
            <a:endParaRPr lang="ar-SA" sz="4000" dirty="0"/>
          </a:p>
        </p:txBody>
      </p:sp>
      <p:sp>
        <p:nvSpPr>
          <p:cNvPr id="5" name="شكل بيضاوي 4"/>
          <p:cNvSpPr/>
          <p:nvPr/>
        </p:nvSpPr>
        <p:spPr>
          <a:xfrm>
            <a:off x="3275856" y="3933056"/>
            <a:ext cx="58681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ما </a:t>
            </a:r>
            <a:r>
              <a:rPr lang="ar-SA" sz="3600" dirty="0" err="1" smtClean="0"/>
              <a:t>الفائده</a:t>
            </a:r>
            <a:r>
              <a:rPr lang="ar-SA" sz="3600" dirty="0" smtClean="0"/>
              <a:t> من مواد </a:t>
            </a:r>
            <a:r>
              <a:rPr lang="ar-SA" sz="3600" dirty="0" err="1" smtClean="0"/>
              <a:t>الوقود ؟؟</a:t>
            </a:r>
            <a:endParaRPr lang="ar-SA" sz="3600" dirty="0"/>
          </a:p>
        </p:txBody>
      </p:sp>
      <p:sp>
        <p:nvSpPr>
          <p:cNvPr id="6" name="شكل بيضاوي 5"/>
          <p:cNvSpPr/>
          <p:nvPr/>
        </p:nvSpPr>
        <p:spPr>
          <a:xfrm>
            <a:off x="4644008" y="2132856"/>
            <a:ext cx="4067944" cy="122413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dirty="0" smtClean="0"/>
              <a:t>مصدر </a:t>
            </a:r>
            <a:r>
              <a:rPr lang="ar-SA" sz="4000" dirty="0" err="1" smtClean="0"/>
              <a:t>طاقة ؟؟</a:t>
            </a:r>
            <a:endParaRPr lang="ar-SA" sz="4000" dirty="0"/>
          </a:p>
        </p:txBody>
      </p:sp>
      <p:sp>
        <p:nvSpPr>
          <p:cNvPr id="7" name="شكل بيضاوي 6"/>
          <p:cNvSpPr/>
          <p:nvPr/>
        </p:nvSpPr>
        <p:spPr>
          <a:xfrm>
            <a:off x="1835696" y="5733256"/>
            <a:ext cx="7308304" cy="864096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/>
              <a:t>لماذا نحن بحاجه لمواد </a:t>
            </a:r>
            <a:r>
              <a:rPr lang="ar-SA" sz="3600" dirty="0" err="1" smtClean="0"/>
              <a:t>الوقود ؟</a:t>
            </a:r>
            <a:endParaRPr lang="ar-SA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188640"/>
            <a:ext cx="8640960" cy="108012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 *  معرض مواد </a:t>
            </a:r>
            <a:r>
              <a:rPr lang="ar-SA" sz="6600" dirty="0" err="1" smtClean="0">
                <a:ln>
                  <a:solidFill>
                    <a:srgbClr val="FF0066"/>
                  </a:solidFill>
                </a:ln>
                <a:solidFill>
                  <a:srgbClr val="FF0066"/>
                </a:solidFill>
              </a:rPr>
              <a:t>الوقود   *</a:t>
            </a:r>
            <a:endParaRPr lang="ar-SA" sz="6600" dirty="0">
              <a:ln>
                <a:solidFill>
                  <a:srgbClr val="FF0066"/>
                </a:solidFill>
              </a:ln>
              <a:solidFill>
                <a:srgbClr val="FF0066"/>
              </a:solidFill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6084168" y="1340768"/>
            <a:ext cx="2880320" cy="792088"/>
          </a:xfrm>
          <a:prstGeom prst="round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i="1" dirty="0" smtClean="0">
                <a:solidFill>
                  <a:schemeClr val="bg1"/>
                </a:solidFill>
              </a:rPr>
              <a:t>مواد وقود من الماضي </a:t>
            </a:r>
            <a:endParaRPr lang="ar-SA" sz="2800" b="1" i="1" dirty="0">
              <a:solidFill>
                <a:schemeClr val="bg1"/>
              </a:solidFill>
            </a:endParaRPr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395536" y="1340768"/>
            <a:ext cx="2880320" cy="792088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sz="2800" b="1" i="1" dirty="0" smtClean="0">
              <a:solidFill>
                <a:schemeClr val="tx1"/>
              </a:solidFill>
            </a:endParaRPr>
          </a:p>
          <a:p>
            <a:pPr algn="ctr"/>
            <a:r>
              <a:rPr lang="ar-SA" sz="2800" b="1" i="1" dirty="0" smtClean="0">
                <a:solidFill>
                  <a:schemeClr val="tx1"/>
                </a:solidFill>
              </a:rPr>
              <a:t>مواد وقود في ايامنا</a:t>
            </a:r>
          </a:p>
          <a:p>
            <a:pPr algn="ctr"/>
            <a:endParaRPr lang="ar-SA" dirty="0"/>
          </a:p>
        </p:txBody>
      </p:sp>
      <p:pic>
        <p:nvPicPr>
          <p:cNvPr id="5" name="صورة 4" descr="تنزيل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852936"/>
            <a:ext cx="2987824" cy="4005064"/>
          </a:xfrm>
          <a:prstGeom prst="rect">
            <a:avLst/>
          </a:prstGeom>
        </p:spPr>
      </p:pic>
      <p:pic>
        <p:nvPicPr>
          <p:cNvPr id="7" name="صورة 6" descr="تنزيل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2936"/>
            <a:ext cx="1979712" cy="4005064"/>
          </a:xfrm>
          <a:prstGeom prst="rect">
            <a:avLst/>
          </a:prstGeom>
        </p:spPr>
      </p:pic>
      <p:sp>
        <p:nvSpPr>
          <p:cNvPr id="8" name="وسيلة شرح على شكل سحابة 7"/>
          <p:cNvSpPr/>
          <p:nvPr/>
        </p:nvSpPr>
        <p:spPr>
          <a:xfrm rot="16852586">
            <a:off x="5067357" y="1737467"/>
            <a:ext cx="2157550" cy="3231247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4716016" y="2420888"/>
            <a:ext cx="2520280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smtClean="0"/>
              <a:t>للطبخ </a:t>
            </a:r>
            <a:r>
              <a:rPr lang="ar-SA" sz="3600" dirty="0" err="1" smtClean="0"/>
              <a:t>وللتدفئه</a:t>
            </a:r>
            <a:r>
              <a:rPr lang="ar-SA" sz="3600" dirty="0" smtClean="0"/>
              <a:t> يا شعب لا تختار غير </a:t>
            </a:r>
            <a:r>
              <a:rPr lang="ar-SA" sz="3600" b="1" i="1" u="sng" dirty="0" smtClean="0"/>
              <a:t>الخشب </a:t>
            </a:r>
            <a:endParaRPr lang="ar-SA" sz="3600" b="1" i="1" u="sng" dirty="0"/>
          </a:p>
        </p:txBody>
      </p:sp>
      <p:sp>
        <p:nvSpPr>
          <p:cNvPr id="10" name="وسيلة شرح على شكل سحابة 9"/>
          <p:cNvSpPr/>
          <p:nvPr/>
        </p:nvSpPr>
        <p:spPr>
          <a:xfrm>
            <a:off x="1547664" y="2348880"/>
            <a:ext cx="3744416" cy="2160240"/>
          </a:xfrm>
          <a:prstGeom prst="cloudCallout">
            <a:avLst>
              <a:gd name="adj1" fmla="val -43459"/>
              <a:gd name="adj2" fmla="val 478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sz="3600" dirty="0">
              <a:solidFill>
                <a:schemeClr val="tx1"/>
              </a:solidFill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1835696" y="2636912"/>
            <a:ext cx="2952328" cy="166199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bg1"/>
                </a:solidFill>
              </a:rPr>
              <a:t>لطبخ بدون </a:t>
            </a:r>
            <a:r>
              <a:rPr lang="ar-SA" sz="2800" dirty="0" err="1" smtClean="0">
                <a:solidFill>
                  <a:schemeClr val="bg1"/>
                </a:solidFill>
              </a:rPr>
              <a:t>سناج</a:t>
            </a:r>
            <a:r>
              <a:rPr lang="ar-SA" sz="2800" dirty="0" smtClean="0">
                <a:solidFill>
                  <a:schemeClr val="bg1"/>
                </a:solidFill>
              </a:rPr>
              <a:t> للتدفئة بدون دخان </a:t>
            </a:r>
            <a:r>
              <a:rPr lang="ar-SA" sz="2800" b="1" i="1" u="sng" dirty="0" smtClean="0">
                <a:solidFill>
                  <a:schemeClr val="bg1"/>
                </a:solidFill>
              </a:rPr>
              <a:t>غاز الطبخ </a:t>
            </a:r>
            <a:r>
              <a:rPr lang="ar-SA" sz="2800" dirty="0" smtClean="0">
                <a:solidFill>
                  <a:schemeClr val="bg1"/>
                </a:solidFill>
              </a:rPr>
              <a:t>هو العنوان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تنزيل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851920" cy="6858000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1043608" y="0"/>
            <a:ext cx="2664296" cy="2924944"/>
          </a:xfrm>
          <a:prstGeom prst="cloud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solidFill>
                  <a:schemeClr val="tx1"/>
                </a:solidFill>
              </a:rPr>
              <a:t>ما أبهج اللهب في </a:t>
            </a:r>
            <a:r>
              <a:rPr lang="ar-SA" sz="3600" b="1" i="1" u="sng" dirty="0" smtClean="0">
                <a:solidFill>
                  <a:schemeClr val="tx1"/>
                </a:solidFill>
              </a:rPr>
              <a:t>شموع </a:t>
            </a:r>
            <a:r>
              <a:rPr lang="ar-SA" sz="3600" dirty="0" smtClean="0">
                <a:solidFill>
                  <a:schemeClr val="tx1"/>
                </a:solidFill>
              </a:rPr>
              <a:t>تلتهب </a:t>
            </a:r>
            <a:endParaRPr lang="ar-SA" sz="3600" dirty="0">
              <a:solidFill>
                <a:schemeClr val="tx1"/>
              </a:solidFill>
            </a:endParaRPr>
          </a:p>
        </p:txBody>
      </p:sp>
      <p:pic>
        <p:nvPicPr>
          <p:cNvPr id="4" name="صورة 3" descr="تنزيل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0"/>
            <a:ext cx="3779912" cy="6858000"/>
          </a:xfrm>
          <a:prstGeom prst="rect">
            <a:avLst/>
          </a:prstGeom>
        </p:spPr>
      </p:pic>
      <p:sp>
        <p:nvSpPr>
          <p:cNvPr id="5" name="وسيلة شرح على شكل سحابة 4"/>
          <p:cNvSpPr/>
          <p:nvPr/>
        </p:nvSpPr>
        <p:spPr>
          <a:xfrm rot="16998218">
            <a:off x="4803136" y="-291162"/>
            <a:ext cx="2344571" cy="2691681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6" name="مربع نص 5"/>
          <p:cNvSpPr txBox="1"/>
          <p:nvPr/>
        </p:nvSpPr>
        <p:spPr>
          <a:xfrm>
            <a:off x="4716016" y="0"/>
            <a:ext cx="2088232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600" dirty="0" err="1" smtClean="0">
                <a:solidFill>
                  <a:schemeClr val="bg1"/>
                </a:solidFill>
              </a:rPr>
              <a:t>البنزين </a:t>
            </a:r>
            <a:r>
              <a:rPr lang="ar-SA" sz="3600" dirty="0" smtClean="0">
                <a:solidFill>
                  <a:schemeClr val="bg1"/>
                </a:solidFill>
              </a:rPr>
              <a:t>، </a:t>
            </a:r>
            <a:r>
              <a:rPr lang="ar-SA" sz="3600" b="1" i="1" u="sng" dirty="0" smtClean="0">
                <a:solidFill>
                  <a:schemeClr val="bg1"/>
                </a:solidFill>
              </a:rPr>
              <a:t>البنزين </a:t>
            </a:r>
            <a:r>
              <a:rPr lang="ar-SA" sz="3600" dirty="0" smtClean="0">
                <a:solidFill>
                  <a:schemeClr val="bg1"/>
                </a:solidFill>
              </a:rPr>
              <a:t>للمحرك هو ثمين </a:t>
            </a:r>
            <a:endParaRPr lang="ar-SA" sz="3600" dirty="0">
              <a:solidFill>
                <a:schemeClr val="bg1"/>
              </a:solidFill>
            </a:endParaRPr>
          </a:p>
        </p:txBody>
      </p:sp>
      <p:sp>
        <p:nvSpPr>
          <p:cNvPr id="7" name="سهم إلى اليمين 6"/>
          <p:cNvSpPr/>
          <p:nvPr/>
        </p:nvSpPr>
        <p:spPr>
          <a:xfrm>
            <a:off x="4067944" y="2276872"/>
            <a:ext cx="1656184" cy="8640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i="1" dirty="0" smtClean="0"/>
              <a:t>في الحاضر </a:t>
            </a:r>
            <a:endParaRPr lang="ar-SA" b="1" i="1" dirty="0"/>
          </a:p>
        </p:txBody>
      </p:sp>
      <p:sp>
        <p:nvSpPr>
          <p:cNvPr id="8" name="سهم إلى اليمين 7"/>
          <p:cNvSpPr/>
          <p:nvPr/>
        </p:nvSpPr>
        <p:spPr>
          <a:xfrm rot="10800000">
            <a:off x="3707904" y="3501008"/>
            <a:ext cx="1584176" cy="72008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9" name="مربع نص 8"/>
          <p:cNvSpPr txBox="1"/>
          <p:nvPr/>
        </p:nvSpPr>
        <p:spPr>
          <a:xfrm>
            <a:off x="3851920" y="3645024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i="1" dirty="0" smtClean="0"/>
              <a:t>في الماضي </a:t>
            </a:r>
            <a:endParaRPr lang="ar-SA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مستدير الزوايا 1"/>
          <p:cNvSpPr/>
          <p:nvPr/>
        </p:nvSpPr>
        <p:spPr>
          <a:xfrm>
            <a:off x="251520" y="188640"/>
            <a:ext cx="8640960" cy="1080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6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*  مواد </a:t>
            </a:r>
            <a:r>
              <a:rPr lang="ar-SA" sz="6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الوقود   *</a:t>
            </a:r>
            <a:endParaRPr lang="ar-SA" sz="6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مستطيل مستدير الزوايا 2"/>
          <p:cNvSpPr/>
          <p:nvPr/>
        </p:nvSpPr>
        <p:spPr>
          <a:xfrm>
            <a:off x="5436096" y="1916832"/>
            <a:ext cx="3384376" cy="4032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i="1" u="sng" dirty="0" smtClean="0">
                <a:solidFill>
                  <a:srgbClr val="FF0066"/>
                </a:solidFill>
              </a:rPr>
              <a:t>من </a:t>
            </a:r>
            <a:r>
              <a:rPr lang="ar-SA" sz="4000" b="1" i="1" u="sng" dirty="0" err="1" smtClean="0">
                <a:solidFill>
                  <a:srgbClr val="FF0066"/>
                </a:solidFill>
              </a:rPr>
              <a:t>الماضي :</a:t>
            </a:r>
            <a:endParaRPr lang="ar-SA" sz="4000" b="1" i="1" u="sng" dirty="0" smtClean="0">
              <a:solidFill>
                <a:srgbClr val="FF0066"/>
              </a:solidFill>
            </a:endParaRPr>
          </a:p>
          <a:p>
            <a:pPr algn="ctr"/>
            <a:endParaRPr lang="ar-SA" sz="4000" dirty="0" smtClean="0"/>
          </a:p>
          <a:p>
            <a:pPr algn="ctr"/>
            <a:r>
              <a:rPr lang="ar-SA" sz="4000" dirty="0" err="1" smtClean="0"/>
              <a:t>الخشب </a:t>
            </a:r>
            <a:r>
              <a:rPr lang="ar-SA" sz="4000" dirty="0" smtClean="0"/>
              <a:t>، الدهون </a:t>
            </a:r>
            <a:r>
              <a:rPr lang="ar-SA" sz="4000" dirty="0" err="1" smtClean="0"/>
              <a:t>والزيوت </a:t>
            </a:r>
            <a:r>
              <a:rPr lang="ar-SA" sz="4000" dirty="0" smtClean="0"/>
              <a:t>، الفحم </a:t>
            </a:r>
            <a:r>
              <a:rPr lang="ar-SA" sz="4000" dirty="0" err="1" smtClean="0"/>
              <a:t>الخشبي </a:t>
            </a:r>
            <a:r>
              <a:rPr lang="ar-SA" sz="4000" dirty="0" smtClean="0"/>
              <a:t>، الشموع </a:t>
            </a:r>
            <a:endParaRPr lang="ar-SA" sz="4000" dirty="0"/>
          </a:p>
        </p:txBody>
      </p:sp>
      <p:sp>
        <p:nvSpPr>
          <p:cNvPr id="4" name="مستطيل مستدير الزوايا 3"/>
          <p:cNvSpPr/>
          <p:nvPr/>
        </p:nvSpPr>
        <p:spPr>
          <a:xfrm>
            <a:off x="611560" y="1844824"/>
            <a:ext cx="3384376" cy="40324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4000" b="1" i="1" u="sng" dirty="0" smtClean="0">
                <a:solidFill>
                  <a:srgbClr val="FF0066"/>
                </a:solidFill>
              </a:rPr>
              <a:t>في </a:t>
            </a:r>
            <a:r>
              <a:rPr lang="ar-SA" sz="4000" b="1" i="1" u="sng" dirty="0" err="1" smtClean="0">
                <a:solidFill>
                  <a:srgbClr val="FF0066"/>
                </a:solidFill>
              </a:rPr>
              <a:t>ايامنا :</a:t>
            </a:r>
            <a:r>
              <a:rPr lang="ar-SA" sz="4000" b="1" i="1" u="sng" dirty="0" smtClean="0">
                <a:solidFill>
                  <a:srgbClr val="FF0066"/>
                </a:solidFill>
              </a:rPr>
              <a:t> </a:t>
            </a:r>
          </a:p>
          <a:p>
            <a:pPr algn="ctr"/>
            <a:endParaRPr lang="ar-SA" sz="4000" dirty="0" smtClean="0"/>
          </a:p>
          <a:p>
            <a:pPr algn="ctr"/>
            <a:r>
              <a:rPr lang="ar-SA" sz="4000" dirty="0" err="1" smtClean="0"/>
              <a:t>البنزين </a:t>
            </a:r>
            <a:r>
              <a:rPr lang="ar-SA" sz="4000" dirty="0" smtClean="0"/>
              <a:t>، </a:t>
            </a:r>
            <a:r>
              <a:rPr lang="ar-SA" sz="4000" dirty="0" err="1" smtClean="0"/>
              <a:t>المازوت </a:t>
            </a:r>
            <a:r>
              <a:rPr lang="ar-SA" sz="4000" dirty="0" smtClean="0"/>
              <a:t>، غاز </a:t>
            </a:r>
            <a:r>
              <a:rPr lang="ar-SA" sz="4000" dirty="0" err="1" smtClean="0"/>
              <a:t>الطبخ </a:t>
            </a:r>
            <a:r>
              <a:rPr lang="ar-SA" sz="4000" dirty="0" smtClean="0"/>
              <a:t>، </a:t>
            </a:r>
            <a:r>
              <a:rPr lang="ar-SA" sz="4000" dirty="0" err="1" smtClean="0"/>
              <a:t>السولر</a:t>
            </a:r>
            <a:r>
              <a:rPr lang="ar-SA" sz="4000" dirty="0" smtClean="0"/>
              <a:t> 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79912" cy="3966057"/>
          </a:xfrm>
          <a:prstGeom prst="rect">
            <a:avLst/>
          </a:prstGeom>
        </p:spPr>
      </p:pic>
      <p:sp>
        <p:nvSpPr>
          <p:cNvPr id="3" name="مربع نص 2"/>
          <p:cNvSpPr txBox="1"/>
          <p:nvPr/>
        </p:nvSpPr>
        <p:spPr>
          <a:xfrm>
            <a:off x="3923928" y="332656"/>
            <a:ext cx="4896544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i="1" dirty="0" smtClean="0">
                <a:solidFill>
                  <a:srgbClr val="FF0066"/>
                </a:solidFill>
              </a:rPr>
              <a:t>طلابي </a:t>
            </a:r>
            <a:r>
              <a:rPr lang="ar-SA" sz="3200" b="1" i="1" dirty="0" err="1" smtClean="0">
                <a:solidFill>
                  <a:srgbClr val="FF0066"/>
                </a:solidFill>
              </a:rPr>
              <a:t>الاعزاء  :</a:t>
            </a:r>
            <a:endParaRPr lang="ar-SA" sz="3200" b="1" i="1" dirty="0" smtClean="0">
              <a:solidFill>
                <a:srgbClr val="FF0066"/>
              </a:solidFill>
            </a:endParaRPr>
          </a:p>
          <a:p>
            <a:endParaRPr lang="ar-SA" sz="3200" b="1" i="1" dirty="0" smtClean="0">
              <a:solidFill>
                <a:srgbClr val="FF006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عليكم </a:t>
            </a:r>
            <a:r>
              <a:rPr lang="ar-SA" sz="3200" dirty="0" err="1" smtClean="0"/>
              <a:t>التقسم</a:t>
            </a:r>
            <a:r>
              <a:rPr lang="ar-SA" sz="3200" dirty="0" smtClean="0"/>
              <a:t> الى </a:t>
            </a:r>
            <a:r>
              <a:rPr lang="ar-SA" sz="3200" u="sng" dirty="0" smtClean="0">
                <a:solidFill>
                  <a:srgbClr val="FF0000"/>
                </a:solidFill>
              </a:rPr>
              <a:t>مجموعات</a:t>
            </a:r>
            <a:r>
              <a:rPr lang="ar-SA" sz="3200" dirty="0" smtClean="0"/>
              <a:t> كل مجموعه من 3-4 </a:t>
            </a:r>
            <a:r>
              <a:rPr lang="ar-SA" sz="3200" dirty="0" err="1" smtClean="0"/>
              <a:t>طلاب .</a:t>
            </a:r>
            <a:endParaRPr lang="ar-SA" sz="3200" dirty="0" smtClean="0"/>
          </a:p>
          <a:p>
            <a:endParaRPr lang="ar-SA" sz="3200" dirty="0" smtClean="0"/>
          </a:p>
          <a:p>
            <a:pPr>
              <a:buFont typeface="Arial" pitchFamily="34" charset="0"/>
              <a:buChar char="•"/>
            </a:pPr>
            <a:r>
              <a:rPr lang="ar-SA" sz="3200" dirty="0" smtClean="0"/>
              <a:t> قوموا بقراءة الفقرات في صفحة </a:t>
            </a:r>
            <a:r>
              <a:rPr lang="ar-SA" sz="3200" b="1" i="1" u="sng" dirty="0" smtClean="0">
                <a:solidFill>
                  <a:srgbClr val="FF0000"/>
                </a:solidFill>
              </a:rPr>
              <a:t>120- 122</a:t>
            </a:r>
            <a:r>
              <a:rPr lang="ar-SA" sz="3200" dirty="0" smtClean="0"/>
              <a:t> في الكتاب </a:t>
            </a:r>
            <a:r>
              <a:rPr lang="ar-SA" sz="3200" dirty="0" err="1" smtClean="0"/>
              <a:t>المدرسي </a:t>
            </a:r>
            <a:r>
              <a:rPr lang="ar-SA" sz="3200" dirty="0" smtClean="0"/>
              <a:t>-  على كل مجموعه النقاش حول هذه القطع وحل الاسئلة صفحة 122 بشكل شفهي فقط.</a:t>
            </a:r>
          </a:p>
          <a:p>
            <a:endParaRPr lang="ar-SA" sz="3200" dirty="0" smtClean="0"/>
          </a:p>
          <a:p>
            <a:endParaRPr lang="ar-SA" sz="3200" dirty="0" smtClean="0"/>
          </a:p>
          <a:p>
            <a:pPr algn="just"/>
            <a:endParaRPr lang="ar-SA" dirty="0"/>
          </a:p>
        </p:txBody>
      </p:sp>
      <p:pic>
        <p:nvPicPr>
          <p:cNvPr id="4" name="صورة 3" descr="تنزيل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4686300"/>
            <a:ext cx="2105025" cy="2171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مربع نص 4"/>
          <p:cNvSpPr txBox="1"/>
          <p:nvPr/>
        </p:nvSpPr>
        <p:spPr>
          <a:xfrm>
            <a:off x="1763688" y="4149080"/>
            <a:ext cx="2016224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i="1" u="sng" dirty="0" smtClean="0">
                <a:solidFill>
                  <a:srgbClr val="FF0000"/>
                </a:solidFill>
              </a:rPr>
              <a:t>الوقت </a:t>
            </a:r>
            <a:r>
              <a:rPr lang="ar-SA" sz="2800" b="1" i="1" u="sng" dirty="0" err="1" smtClean="0">
                <a:solidFill>
                  <a:srgbClr val="FF0000"/>
                </a:solidFill>
              </a:rPr>
              <a:t>المُحدد </a:t>
            </a:r>
            <a:r>
              <a:rPr lang="ar-SA" sz="2800" b="1" i="1" u="sng" dirty="0" smtClean="0">
                <a:solidFill>
                  <a:srgbClr val="FF0000"/>
                </a:solidFill>
              </a:rPr>
              <a:t>:  </a:t>
            </a:r>
            <a:r>
              <a:rPr lang="ar-SA" sz="3200" b="1" i="1" u="sng" dirty="0" smtClean="0">
                <a:solidFill>
                  <a:srgbClr val="FF0000"/>
                </a:solidFill>
              </a:rPr>
              <a:t>15</a:t>
            </a:r>
            <a:r>
              <a:rPr lang="ar-SA" sz="2800" b="1" i="1" u="sng" dirty="0" smtClean="0">
                <a:solidFill>
                  <a:srgbClr val="FF0000"/>
                </a:solidFill>
              </a:rPr>
              <a:t> دقيقة </a:t>
            </a:r>
            <a:endParaRPr lang="ar-SA" sz="28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1296909989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50" y="0"/>
            <a:ext cx="9135950" cy="6864047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5536" y="292494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ar-SA" b="1" i="1" dirty="0" smtClean="0">
                <a:solidFill>
                  <a:srgbClr val="FF0066"/>
                </a:solidFill>
              </a:rPr>
              <a:t>انــــــــــتــــــــــبــــــــــــاه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تلخيص وحل مع المعلمة  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HFG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smtClean="0">
                <a:solidFill>
                  <a:srgbClr val="FF0066"/>
                </a:solidFill>
              </a:rPr>
              <a:t>السؤال </a:t>
            </a:r>
            <a:r>
              <a:rPr lang="ar-SA" dirty="0" err="1" smtClean="0">
                <a:solidFill>
                  <a:srgbClr val="FF0066"/>
                </a:solidFill>
              </a:rPr>
              <a:t>الاول :</a:t>
            </a:r>
            <a:r>
              <a:rPr lang="ar-SA" dirty="0" smtClean="0">
                <a:solidFill>
                  <a:srgbClr val="FF0066"/>
                </a:solidFill>
              </a:rPr>
              <a:t/>
            </a:r>
            <a:br>
              <a:rPr lang="ar-SA" dirty="0" smtClean="0">
                <a:solidFill>
                  <a:srgbClr val="FF0066"/>
                </a:solidFill>
              </a:rPr>
            </a:br>
            <a:r>
              <a:rPr lang="ar-SA" dirty="0" smtClean="0">
                <a:solidFill>
                  <a:srgbClr val="FF0066"/>
                </a:solidFill>
              </a:rPr>
              <a:t/>
            </a:r>
            <a:br>
              <a:rPr lang="ar-SA" dirty="0" smtClean="0">
                <a:solidFill>
                  <a:srgbClr val="FF0066"/>
                </a:solidFill>
              </a:rPr>
            </a:br>
            <a:r>
              <a:rPr lang="ar-SA" dirty="0" smtClean="0">
                <a:solidFill>
                  <a:srgbClr val="FF0066"/>
                </a:solidFill>
              </a:rPr>
              <a:t> </a:t>
            </a:r>
            <a:r>
              <a:rPr lang="ar-SA" dirty="0" smtClean="0"/>
              <a:t>ما هو الموضوع التي تناولته كل </a:t>
            </a:r>
            <a:r>
              <a:rPr lang="ar-SA" dirty="0" err="1" smtClean="0"/>
              <a:t>فقرة ؟</a:t>
            </a:r>
            <a:r>
              <a:rPr lang="ar-SA" dirty="0" smtClean="0"/>
              <a:t>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360</Words>
  <Application>Microsoft Office PowerPoint</Application>
  <PresentationFormat>عرض على الشاشة (3:4)‏</PresentationFormat>
  <Paragraphs>76</Paragraphs>
  <Slides>12</Slides>
  <Notes>3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انــــــــــتــــــــــبــــــــــــاه  تلخيص وحل مع المعلمة    </vt:lpstr>
      <vt:lpstr>السؤال الاول :   ما هو الموضوع التي تناولته كل فقرة ؟ </vt:lpstr>
      <vt:lpstr>السؤال الثاني :   جُمل مُقارنة ! </vt:lpstr>
      <vt:lpstr>السؤال الثالث :  أ)  ما هي المشكله التي وردت في الفقرة الثانية ( صفحة 122) ؟   ب) ما هي الحلول لهذه المشكله ؟  اقترحوا حلول !! </vt:lpstr>
      <vt:lpstr>الوظيفة البيتيه  :  المهمة موضحه في الكتاب المدرسي صفحه 123.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</dc:creator>
  <cp:lastModifiedBy>a</cp:lastModifiedBy>
  <cp:revision>74</cp:revision>
  <dcterms:created xsi:type="dcterms:W3CDTF">2012-12-29T19:02:53Z</dcterms:created>
  <dcterms:modified xsi:type="dcterms:W3CDTF">2012-12-29T23:26:29Z</dcterms:modified>
</cp:coreProperties>
</file>