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05C95B-23DB-4D56-A553-3CD60940EEBA}" type="datetimeFigureOut">
              <a:rPr lang="he-IL" smtClean="0"/>
              <a:t>י"ב/ניסן/תשע"ג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EA18B8-3EA8-46F2-8F08-E64E00C3D2A4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slide" Target="slide14.xml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170508"/>
          </a:xfrm>
        </p:spPr>
        <p:txBody>
          <a:bodyPr>
            <a:noAutofit/>
          </a:bodyPr>
          <a:lstStyle/>
          <a:p>
            <a:r>
              <a:rPr lang="ar-JO" sz="88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كائِنَات حَيَّةَ فِي بيئَتِنَا</a:t>
            </a:r>
            <a:endParaRPr lang="he-IL" sz="88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pic>
        <p:nvPicPr>
          <p:cNvPr id="1026" name="Picture 2" descr="http://elsoar.com/upload/viewimages/eac6c708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3651" b="12540"/>
          <a:stretch/>
        </p:blipFill>
        <p:spPr bwMode="auto">
          <a:xfrm>
            <a:off x="457200" y="2209800"/>
            <a:ext cx="4648200" cy="345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334000" y="3289383"/>
            <a:ext cx="3352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لِلصَّف الثَالِث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66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4600" y="1066800"/>
            <a:ext cx="425994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النَبَاتَات تَتَكَاثَر</a:t>
            </a:r>
            <a:endParaRPr lang="he-IL" sz="5400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81000" y="2438400"/>
            <a:ext cx="8305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تَتَكَاثَر النَبَاتَات أيضّاً، كَكُلِّ الكَائِنات الحَيَّةِ، أي، مِنَ النَبَاتَات تَتَطَوّر نَبَاتَات جَدِيدَة.</a:t>
            </a:r>
            <a:endParaRPr lang="he-IL" sz="3600" dirty="0">
              <a:latin typeface="Traditional Arabic" pitchFamily="18" charset="-78"/>
            </a:endParaRPr>
          </a:p>
        </p:txBody>
      </p:sp>
      <p:pic>
        <p:nvPicPr>
          <p:cNvPr id="10242" name="Picture 2" descr="http://images.crestock.com/4750000-4759999/47564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599"/>
            <a:ext cx="2286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restock.com/4750000-4759999/47564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3276599"/>
            <a:ext cx="2286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زر إجراء: البداية 5">
            <a:hlinkClick r:id="rId3" action="ppaction://hlinksldjump" highlightClick="1"/>
          </p:cNvPr>
          <p:cNvSpPr/>
          <p:nvPr/>
        </p:nvSpPr>
        <p:spPr>
          <a:xfrm>
            <a:off x="8153400" y="6096000"/>
            <a:ext cx="609600" cy="533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3115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4800" y="1085671"/>
            <a:ext cx="8229600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عَزِيزِي الطَالِب أمَامَكَ عِدَّة أشيَاء، حَدِّد مَن مِنهَا يُعتَبَر كائِن حَيّ وَلِمَاذا؟</a:t>
            </a:r>
            <a:endParaRPr lang="he-IL" sz="3600" dirty="0">
              <a:latin typeface="Traditional Arabic" pitchFamily="18" charset="-78"/>
            </a:endParaRPr>
          </a:p>
        </p:txBody>
      </p:sp>
      <p:pic>
        <p:nvPicPr>
          <p:cNvPr id="3" name="Picture 6" descr="ANIM00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9" y="2362200"/>
            <a:ext cx="1295400" cy="162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RTS000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00598"/>
            <a:ext cx="1692564" cy="13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NIM002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39" y="2579839"/>
            <a:ext cx="1169761" cy="14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NATU006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92" y="4495800"/>
            <a:ext cx="1633537" cy="20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feudallord0170.files.wordpress.com/2012/10/cartoon-boy-walking-to-school-67d1f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7" y="4267200"/>
            <a:ext cx="1461545" cy="22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USI016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7" y="4781444"/>
            <a:ext cx="1694544" cy="137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667000" y="152400"/>
            <a:ext cx="3886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الإجمَال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32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105400" y="990600"/>
            <a:ext cx="3276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الفَرض المَنزلِي</a:t>
            </a:r>
            <a:endParaRPr lang="he-IL" sz="54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33800" y="2667000"/>
            <a:ext cx="495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Traditional Arabic" pitchFamily="18" charset="-78"/>
                <a:cs typeface="Traditional Arabic" pitchFamily="18" charset="-78"/>
              </a:rPr>
              <a:t>وَرَقة العمل التي سَوف أقوم بتَوزيعَها الآن سَتَكون فَرض مَنزلي وعَليكَ إحضارِها للحِصَة القادِمَة.</a:t>
            </a:r>
            <a:endParaRPr lang="he-IL" sz="4800" dirty="0">
              <a:latin typeface="Traditional Arabic" pitchFamily="18" charset="-78"/>
            </a:endParaRPr>
          </a:p>
        </p:txBody>
      </p:sp>
      <p:pic>
        <p:nvPicPr>
          <p:cNvPr id="4" name="Picture 2" descr="C:\Users\mfle7\Desktop\מנועאת\1145347-Cartoon-Of-A-Reading-Pencil-Mascot-Royalty-Free-Vector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003415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685800"/>
            <a:ext cx="7620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 smtClean="0">
                <a:latin typeface="Traditional Arabic" pitchFamily="18" charset="-78"/>
                <a:cs typeface="Traditional Arabic" pitchFamily="18" charset="-78"/>
              </a:rPr>
              <a:t>مُمتَازين، أحسَنتُم </a:t>
            </a:r>
            <a:endParaRPr lang="he-IL" sz="8000" dirty="0">
              <a:latin typeface="Traditional Arabic" pitchFamily="18" charset="-78"/>
            </a:endParaRPr>
          </a:p>
        </p:txBody>
      </p:sp>
      <p:pic>
        <p:nvPicPr>
          <p:cNvPr id="12290" name="Picture 2" descr="C:\Users\mfle7\Desktop\מנועאת\16395141-illustration-of-a-boy-face-on-a-whit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7173" b="5177"/>
          <a:stretch/>
        </p:blipFill>
        <p:spPr bwMode="auto">
          <a:xfrm>
            <a:off x="2482850" y="2209800"/>
            <a:ext cx="4178300" cy="436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زر إجراء: إرجاع 3">
            <a:hlinkClick r:id="rId3" action="ppaction://hlinksldjump" highlightClick="1"/>
          </p:cNvPr>
          <p:cNvSpPr/>
          <p:nvPr/>
        </p:nvSpPr>
        <p:spPr>
          <a:xfrm>
            <a:off x="8077200" y="6019800"/>
            <a:ext cx="609600" cy="5525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82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38200" y="1066800"/>
            <a:ext cx="7467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 smtClean="0">
                <a:latin typeface="Traditional Arabic" pitchFamily="18" charset="-78"/>
                <a:cs typeface="Traditional Arabic" pitchFamily="18" charset="-78"/>
              </a:rPr>
              <a:t>حَاوِّلوُا مَرَةً أخرَى</a:t>
            </a:r>
            <a:endParaRPr lang="he-IL" sz="7200" dirty="0">
              <a:latin typeface="Traditional Arabic" pitchFamily="18" charset="-78"/>
            </a:endParaRPr>
          </a:p>
        </p:txBody>
      </p:sp>
      <p:pic>
        <p:nvPicPr>
          <p:cNvPr id="13314" name="Picture 2" descr="C:\Users\mfle7\Desktop\מנועאת\depositphotos_10118094-Shocked-Smi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90800"/>
            <a:ext cx="5257800" cy="35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زر إجراء: إرجاع 3">
            <a:hlinkClick r:id="rId3" action="ppaction://hlinksldjump" highlightClick="1"/>
          </p:cNvPr>
          <p:cNvSpPr/>
          <p:nvPr/>
        </p:nvSpPr>
        <p:spPr>
          <a:xfrm>
            <a:off x="8077200" y="6019800"/>
            <a:ext cx="609600" cy="55253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0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3.gstatic.com/images?q=tbn:ANd9GcQJHTOFuqvJSZXlzi2yi40qc5NmCG3PhAT2g_XQclyIYfes8IIFR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2822" r="9523" b="3441"/>
          <a:stretch/>
        </p:blipFill>
        <p:spPr bwMode="auto">
          <a:xfrm>
            <a:off x="3171372" y="2530487"/>
            <a:ext cx="2115457" cy="41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5505450" y="2438400"/>
            <a:ext cx="3467100" cy="2513100"/>
          </a:xfrm>
          <a:prstGeom prst="cloudCallout">
            <a:avLst>
              <a:gd name="adj1" fmla="val -69408"/>
              <a:gd name="adj2" fmla="val 202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مربع نص 1"/>
          <p:cNvSpPr txBox="1"/>
          <p:nvPr/>
        </p:nvSpPr>
        <p:spPr>
          <a:xfrm>
            <a:off x="5391150" y="2916626"/>
            <a:ext cx="3581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كَيفَ نَتَعرَّف عَلَى الكائِنَّات الحّيَّة؟</a:t>
            </a:r>
            <a:endParaRPr lang="he-IL" sz="44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28600" y="1330712"/>
            <a:ext cx="3429000" cy="2399550"/>
          </a:xfrm>
          <a:prstGeom prst="cloudCallout">
            <a:avLst>
              <a:gd name="adj1" fmla="val 48718"/>
              <a:gd name="adj2" fmla="val 65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مربع نص 4"/>
          <p:cNvSpPr txBox="1"/>
          <p:nvPr/>
        </p:nvSpPr>
        <p:spPr>
          <a:xfrm>
            <a:off x="228600" y="1653324"/>
            <a:ext cx="32221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ما هِيَ الصِفَات والمُمَّيِزات المُشتَرَكَة لِلكائِنَّات الحَيَّةَ؟</a:t>
            </a:r>
            <a:endParaRPr lang="he-IL" sz="36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90800" y="449759"/>
            <a:ext cx="60769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 smtClean="0">
                <a:latin typeface="Traditional Arabic" pitchFamily="18" charset="-78"/>
                <a:cs typeface="Traditional Arabic" pitchFamily="18" charset="-78"/>
              </a:rPr>
              <a:t>هَيَّا نُسِاعِد زَيّد لِلإجَابَة عَن أسئِلَتِه....</a:t>
            </a:r>
            <a:endParaRPr lang="he-IL" sz="4400" b="1" dirty="0"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0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mmytracked.com/images/gabrie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10497" b="5013"/>
          <a:stretch/>
        </p:blipFill>
        <p:spPr bwMode="auto">
          <a:xfrm>
            <a:off x="83457" y="2108200"/>
            <a:ext cx="2786744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2400" y="933271"/>
            <a:ext cx="880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الكائنات الحية لها </a:t>
            </a:r>
            <a:r>
              <a:rPr lang="ar-SA" sz="36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صفات ومميزات مشتركة </a:t>
            </a:r>
            <a:r>
              <a:rPr lang="ar-SA" sz="36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التي بواسطتها يتم التعرف عليها </a:t>
            </a:r>
            <a:r>
              <a:rPr lang="ar-SA" sz="36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. وهي </a:t>
            </a:r>
            <a:r>
              <a:rPr lang="ar-SA" sz="36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endParaRPr lang="en-US" sz="3600" b="1" dirty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39543" y="3124200"/>
            <a:ext cx="2786744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1- </a:t>
            </a:r>
            <a:r>
              <a:rPr lang="ar-SA" sz="4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ينمو</a:t>
            </a:r>
            <a:endParaRPr lang="en-US" sz="4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48000" y="24384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                         </a:t>
            </a:r>
            <a:endParaRPr lang="en-US" sz="4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86100" y="3124200"/>
            <a:ext cx="278674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2- تتنفس</a:t>
            </a:r>
            <a:endParaRPr lang="he-IL" sz="40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69770" y="4267200"/>
            <a:ext cx="2786744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4- يتكاثر</a:t>
            </a:r>
            <a:endParaRPr lang="en-US" sz="4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39543" y="4267200"/>
            <a:ext cx="278674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3- تتحرك </a:t>
            </a:r>
            <a:endParaRPr lang="en-US" sz="4400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463141" y="5366266"/>
            <a:ext cx="306977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5- تُجري اتصِّال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8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ambanamoms.com/wp-content/uploads/2010/12/Sid_with_magnifying-gla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9707" r="5615"/>
          <a:stretch/>
        </p:blipFill>
        <p:spPr bwMode="auto">
          <a:xfrm>
            <a:off x="381000" y="2971799"/>
            <a:ext cx="2612572" cy="35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2667000" y="381000"/>
            <a:ext cx="6019800" cy="4379684"/>
          </a:xfrm>
          <a:prstGeom prst="cloudCallout">
            <a:avLst>
              <a:gd name="adj1" fmla="val -52177"/>
              <a:gd name="adj2" fmla="val 495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1295400"/>
            <a:ext cx="4953000" cy="1524000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إذاً بِنَاءً عَلَى مَا ذَكرنَاهُ هَل النَباتَات تُعتَبَر كَائِنَات حَيَّة، ولِمَاذَا؟</a:t>
            </a:r>
            <a:endParaRPr lang="he-IL" sz="6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4100" name="Picture 4" descr="http://oracle.skilledtests.com/avatar/2-334-201203142314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3863" r="24038" b="7171"/>
          <a:stretch/>
        </p:blipFill>
        <p:spPr bwMode="auto">
          <a:xfrm rot="20713567">
            <a:off x="715572" y="694862"/>
            <a:ext cx="635000" cy="1023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racle.skilledtests.com/avatar/2-334-2012031423145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r="18955"/>
          <a:stretch/>
        </p:blipFill>
        <p:spPr bwMode="auto">
          <a:xfrm rot="20522028">
            <a:off x="2021105" y="1507442"/>
            <a:ext cx="522514" cy="859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racle.skilledtests.com/avatar/2-334-201203142314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3764" r="23923" b="7271"/>
          <a:stretch/>
        </p:blipFill>
        <p:spPr bwMode="auto">
          <a:xfrm rot="20842375">
            <a:off x="1396092" y="1163588"/>
            <a:ext cx="582386" cy="98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fle7\Desktop\שיעור שני מפרויקט הסיום\תמונות לצמחים\5232371-457834-tree-cartoon-charac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09800" cy="25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161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400" y="1143000"/>
            <a:ext cx="92964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النَباتات هِيَ كائِنِات حَيَّة</a:t>
            </a:r>
          </a:p>
          <a:p>
            <a:pPr algn="ctr"/>
            <a:r>
              <a:rPr lang="ar-SA" sz="88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مَع أنَّها لا تَتَحرك</a:t>
            </a:r>
            <a:endParaRPr lang="he-IL" sz="88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pic>
        <p:nvPicPr>
          <p:cNvPr id="3" name="Picture 2" descr="http://3.bp.blogspot.com/_xkLyXA3IZDk/S_VqL0gsXII/AAAAAAAAD9A/JAGTJcURN78/s1600/sid-the-sciene-k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3767"/>
            <a:ext cx="32099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838200"/>
            <a:ext cx="853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إذاً النَبَاتات هِيَ كائِنات حَيَّة مِثل الإنسان والحَيوَانات الأُخرى.</a:t>
            </a:r>
            <a:endParaRPr lang="he-IL" sz="3600" b="1" dirty="0"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724400" y="1861810"/>
            <a:ext cx="381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وَذَلِكَ لأَنَهَا:</a:t>
            </a:r>
            <a:endParaRPr lang="he-IL" sz="28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72200" y="2677180"/>
            <a:ext cx="2438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1- تَتَنَفَس</a:t>
            </a:r>
            <a:endParaRPr lang="he-IL" sz="2800" b="1" dirty="0">
              <a:solidFill>
                <a:sysClr val="windowText" lastClr="000000"/>
              </a:solidFill>
              <a:latin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172200" y="3820180"/>
            <a:ext cx="2438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3- تَنْمُو</a:t>
            </a:r>
            <a:endParaRPr lang="he-IL" sz="28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38200" y="3810000"/>
            <a:ext cx="2438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4- تَتَكَاثَر</a:t>
            </a:r>
            <a:endParaRPr lang="he-IL" sz="28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38200" y="2667000"/>
            <a:ext cx="2438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2- تَتَغذى</a:t>
            </a:r>
            <a:endParaRPr lang="he-IL" sz="28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pic>
        <p:nvPicPr>
          <p:cNvPr id="14338" name="Picture 2" descr="http://3.bp.blogspot.com/_jntCv7uXPyE/Se30cUQeK6I/AAAAAAAAAGw/0RESyb4-08c/s320/clipart+tree,plant,cartoon,vector,grap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352800"/>
            <a:ext cx="24669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124200" y="1008743"/>
            <a:ext cx="3352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النَبَاتَات تَتَنَفَس </a:t>
            </a:r>
            <a:endParaRPr lang="he-IL" sz="5400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14400" y="2514600"/>
            <a:ext cx="7696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النَبَاتَات كَكُل الكَائِنات الحَيَّة، وَتَحتَاج إلَى الأوكسُجين كَي تَعِيش، وتَستَمدّهُ مِنَ البِيئَة.</a:t>
            </a:r>
            <a:endParaRPr lang="he-IL" sz="3600" dirty="0">
              <a:latin typeface="Traditional Arabic" pitchFamily="18" charset="-78"/>
            </a:endParaRPr>
          </a:p>
        </p:txBody>
      </p:sp>
      <p:pic>
        <p:nvPicPr>
          <p:cNvPr id="7170" name="Picture 2" descr="https://encrypted-tbn1.gstatic.com/images?q=tbn:ANd9GcRCdBsCa11-c2SJIm7ARoREbXWWHtLtDafBCAkihK9IoKD_O4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17376"/>
          <a:stretch/>
        </p:blipFill>
        <p:spPr bwMode="auto">
          <a:xfrm>
            <a:off x="914400" y="3200400"/>
            <a:ext cx="2209800" cy="32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زر إجراء: البداية 3">
            <a:hlinkClick r:id="rId3" action="ppaction://hlinksldjump" highlightClick="1"/>
          </p:cNvPr>
          <p:cNvSpPr/>
          <p:nvPr/>
        </p:nvSpPr>
        <p:spPr>
          <a:xfrm>
            <a:off x="7772400" y="6096000"/>
            <a:ext cx="609600" cy="533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1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124200" y="1008743"/>
            <a:ext cx="3352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النَبَاتَات تَتَغَذّى </a:t>
            </a:r>
            <a:endParaRPr lang="he-IL" sz="5400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29200" y="2131498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كَيفَ تَتَغَذَى النَباتات؟</a:t>
            </a:r>
            <a:endParaRPr lang="he-IL" sz="3600" b="1" dirty="0">
              <a:solidFill>
                <a:srgbClr val="002060"/>
              </a:solidFill>
              <a:latin typeface="Traditional Arabic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458029" y="3352800"/>
            <a:ext cx="54857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تَمتَص النَباتَات المَاء والمَوَاد مِنَ البِيئة </a:t>
            </a:r>
          </a:p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وَتُنتِج غِذاءً بِمُسَاعَدةِ الشَمسِ</a:t>
            </a:r>
          </a:p>
        </p:txBody>
      </p:sp>
      <p:pic>
        <p:nvPicPr>
          <p:cNvPr id="9218" name="Picture 2" descr="Daffodil, c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0" y="3571875"/>
            <a:ext cx="13729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tjosephchurch.com/school/wp-content/uploads/cartoon-su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70" y="2286000"/>
            <a:ext cx="1857829" cy="15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زر إجراء: البداية 7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609600" cy="533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6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4600" y="1066800"/>
            <a:ext cx="42599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النَبَاتَات تَنمُو وَتَطَوّر  </a:t>
            </a:r>
            <a:endParaRPr lang="he-IL" sz="5400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" y="2438400"/>
            <a:ext cx="8305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النَباتَات تُطلِق أغصَاناً أخرَى، أورَاقاً، أزهَاراً، ثِماراً، وَبُذورَاً.</a:t>
            </a:r>
          </a:p>
        </p:txBody>
      </p:sp>
      <p:pic>
        <p:nvPicPr>
          <p:cNvPr id="8194" name="Picture 2" descr="http://image1.masterfile.com/em_w/04/37/27/400-0437274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2" y="3352800"/>
            <a:ext cx="2751818" cy="32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زر إجراء: البداية 4">
            <a:hlinkClick r:id="rId3" action="ppaction://hlinksldjump" highlightClick="1"/>
          </p:cNvPr>
          <p:cNvSpPr/>
          <p:nvPr/>
        </p:nvSpPr>
        <p:spPr>
          <a:xfrm>
            <a:off x="7772400" y="6096000"/>
            <a:ext cx="609600" cy="533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02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مركّب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1148</TotalTime>
  <Words>200</Words>
  <Application>Microsoft Office PowerPoint</Application>
  <PresentationFormat>عرض على الشاشة (3:4)‏</PresentationFormat>
  <Paragraphs>37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شكل موجة</vt:lpstr>
      <vt:lpstr>كائِنَات حَيَّةَ فِي بيئَتِنَا</vt:lpstr>
      <vt:lpstr>عرض تقديمي في PowerPoint</vt:lpstr>
      <vt:lpstr>عرض تقديمي في PowerPoint</vt:lpstr>
      <vt:lpstr>إذاً بِنَاءً عَلَى مَا ذَكرنَاهُ هَل النَباتَات تُعتَبَر كَائِنَات حَيَّة، ولِمَاذَا؟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mfle7</dc:creator>
  <cp:lastModifiedBy>mfle7</cp:lastModifiedBy>
  <cp:revision>39</cp:revision>
  <dcterms:created xsi:type="dcterms:W3CDTF">2013-02-28T21:04:47Z</dcterms:created>
  <dcterms:modified xsi:type="dcterms:W3CDTF">2013-03-23T09:46:03Z</dcterms:modified>
</cp:coreProperties>
</file>