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72"/>
  </p:notesMasterIdLst>
  <p:sldIdLst>
    <p:sldId id="323" r:id="rId2"/>
    <p:sldId id="324" r:id="rId3"/>
    <p:sldId id="325" r:id="rId4"/>
    <p:sldId id="259" r:id="rId5"/>
    <p:sldId id="266" r:id="rId6"/>
    <p:sldId id="282" r:id="rId7"/>
    <p:sldId id="285" r:id="rId8"/>
    <p:sldId id="263" r:id="rId9"/>
    <p:sldId id="267" r:id="rId10"/>
    <p:sldId id="286" r:id="rId11"/>
    <p:sldId id="291" r:id="rId12"/>
    <p:sldId id="264" r:id="rId13"/>
    <p:sldId id="268" r:id="rId14"/>
    <p:sldId id="287" r:id="rId15"/>
    <p:sldId id="292" r:id="rId16"/>
    <p:sldId id="299" r:id="rId17"/>
    <p:sldId id="269" r:id="rId18"/>
    <p:sldId id="307" r:id="rId19"/>
    <p:sldId id="293" r:id="rId20"/>
    <p:sldId id="300" r:id="rId21"/>
    <p:sldId id="270" r:id="rId22"/>
    <p:sldId id="290" r:id="rId23"/>
    <p:sldId id="294" r:id="rId24"/>
    <p:sldId id="301" r:id="rId25"/>
    <p:sldId id="271" r:id="rId26"/>
    <p:sldId id="288" r:id="rId27"/>
    <p:sldId id="295" r:id="rId28"/>
    <p:sldId id="302" r:id="rId29"/>
    <p:sldId id="272" r:id="rId30"/>
    <p:sldId id="308" r:id="rId31"/>
    <p:sldId id="296" r:id="rId32"/>
    <p:sldId id="303" r:id="rId33"/>
    <p:sldId id="273" r:id="rId34"/>
    <p:sldId id="309" r:id="rId35"/>
    <p:sldId id="297" r:id="rId36"/>
    <p:sldId id="304" r:id="rId37"/>
    <p:sldId id="274" r:id="rId38"/>
    <p:sldId id="310" r:id="rId39"/>
    <p:sldId id="298" r:id="rId40"/>
    <p:sldId id="305" r:id="rId41"/>
    <p:sldId id="275" r:id="rId42"/>
    <p:sldId id="311" r:id="rId43"/>
    <p:sldId id="313" r:id="rId44"/>
    <p:sldId id="306" r:id="rId45"/>
    <p:sldId id="276" r:id="rId46"/>
    <p:sldId id="312" r:id="rId47"/>
    <p:sldId id="314" r:id="rId48"/>
    <p:sldId id="315" r:id="rId49"/>
    <p:sldId id="277" r:id="rId50"/>
    <p:sldId id="326" r:id="rId51"/>
    <p:sldId id="262" r:id="rId52"/>
    <p:sldId id="316" r:id="rId53"/>
    <p:sldId id="278" r:id="rId54"/>
    <p:sldId id="327" r:id="rId55"/>
    <p:sldId id="279" r:id="rId56"/>
    <p:sldId id="265" r:id="rId57"/>
    <p:sldId id="317" r:id="rId58"/>
    <p:sldId id="328" r:id="rId59"/>
    <p:sldId id="280" r:id="rId60"/>
    <p:sldId id="320" r:id="rId61"/>
    <p:sldId id="318" r:id="rId62"/>
    <p:sldId id="329" r:id="rId63"/>
    <p:sldId id="281" r:id="rId64"/>
    <p:sldId id="321" r:id="rId65"/>
    <p:sldId id="319" r:id="rId66"/>
    <p:sldId id="330" r:id="rId67"/>
    <p:sldId id="283" r:id="rId68"/>
    <p:sldId id="258" r:id="rId69"/>
    <p:sldId id="331" r:id="rId70"/>
    <p:sldId id="322" r:id="rId7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66" autoAdjust="0"/>
    <p:restoredTop sz="94671" autoAdjust="0"/>
  </p:normalViewPr>
  <p:slideViewPr>
    <p:cSldViewPr>
      <p:cViewPr>
        <p:scale>
          <a:sx n="60" d="100"/>
          <a:sy n="60" d="100"/>
        </p:scale>
        <p:origin x="-1650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9CC9F93-3922-40B3-A9E3-52E650AECF4E}" type="datetimeFigureOut">
              <a:rPr lang="he-IL" smtClean="0"/>
              <a:t>ו'/אייר/תשע"ג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7402E16-2A49-4021-A986-58FE4FA8801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410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err="1" smtClean="0"/>
              <a:t>تمهيد </a:t>
            </a:r>
            <a:r>
              <a:rPr lang="ar-SA" dirty="0" smtClean="0"/>
              <a:t>: عن طريق الاسئلة الحوارية</a:t>
            </a:r>
            <a:r>
              <a:rPr lang="ar-SA" baseline="0" dirty="0" smtClean="0"/>
              <a:t>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02E16-2A49-4021-A986-58FE4FA8801B}" type="slidenum">
              <a:rPr lang="he-IL" smtClean="0"/>
              <a:t>1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02E16-2A49-4021-A986-58FE4FA8801B}" type="slidenum">
              <a:rPr lang="he-IL" smtClean="0"/>
              <a:t>53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8627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00A8-F987-4D0F-AB59-559756C84017}" type="datetime8">
              <a:rPr lang="he-IL" smtClean="0"/>
              <a:t>16 אפריל 13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00A8-F987-4D0F-AB59-559756C84017}" type="datetime8">
              <a:rPr lang="he-IL" smtClean="0"/>
              <a:t>16 אפריל 13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00A8-F987-4D0F-AB59-559756C84017}" type="datetime8">
              <a:rPr lang="he-IL" smtClean="0"/>
              <a:t>16 אפריל 13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00A8-F987-4D0F-AB59-559756C84017}" type="datetime8">
              <a:rPr lang="he-IL" smtClean="0"/>
              <a:t>16 אפריל 13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00A8-F987-4D0F-AB59-559756C84017}" type="datetime8">
              <a:rPr lang="he-IL" smtClean="0"/>
              <a:t>16 אפריל 13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00A8-F987-4D0F-AB59-559756C84017}" type="datetime8">
              <a:rPr lang="he-IL" smtClean="0"/>
              <a:t>16 אפריל 13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00A8-F987-4D0F-AB59-559756C84017}" type="datetime8">
              <a:rPr lang="he-IL" smtClean="0"/>
              <a:t>16 אפריל 13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00A8-F987-4D0F-AB59-559756C84017}" type="datetime8">
              <a:rPr lang="he-IL" smtClean="0"/>
              <a:t>16 אפריל 13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00A8-F987-4D0F-AB59-559756C84017}" type="datetime8">
              <a:rPr lang="he-IL" smtClean="0"/>
              <a:t>16 אפריל 13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00A8-F987-4D0F-AB59-559756C84017}" type="datetime8">
              <a:rPr lang="he-IL" smtClean="0"/>
              <a:t>16 אפריל 13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00A8-F987-4D0F-AB59-559756C84017}" type="datetime8">
              <a:rPr lang="he-IL" smtClean="0"/>
              <a:t>16 אפריל 13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EF800A8-F987-4D0F-AB59-559756C84017}" type="datetime8">
              <a:rPr lang="he-IL" smtClean="0"/>
              <a:t>16 אפריל 13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1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slide" Target="slide1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smine\AppData\Local\Microsoft\Windows\Temporary%20Internet%20Files\Content.IE5\S90R6TF3\MS900065437%5b1%5d.mid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2.jpeg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smine\AppData\Local\Microsoft\Windows\Temporary%20Internet%20Files\Content.IE5\S90R6TF3\MS900065437%5b1%5d.mid" TargetMode="Externa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4.jpeg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smine\AppData\Local\Microsoft\Windows\Temporary%20Internet%20Files\Content.IE5\S90R6TF3\MS900065437%5b1%5d.mid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il/url?sa=i&amp;rct=j&amp;q=&amp;esrc=s&amp;frm=1&amp;source=images&amp;cd=&amp;cad=rja&amp;docid=hAorXP7KPCpstM&amp;tbnid=q-dOiRquzg8wzM:&amp;ved=&amp;url=http://www.shutterstock.com/pic-83245873/stock-vector-cartoon-children-students.html&amp;ei=YVNtUd7oIYSutAaOr4DwDA&amp;psig=AFQjCNFvsaY444_kELHgIUIW-b6N7qF7aA&amp;ust=136620566601594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6.jpeg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smine\AppData\Local\Microsoft\Windows\Temporary%20Internet%20Files\Content.IE5\S90R6TF3\MS900065437%5b1%5d.mid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8.jpeg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smine\AppData\Local\Microsoft\Windows\Temporary%20Internet%20Files\Content.IE5\S90R6TF3\MS900065437%5b1%5d.mid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0.jpeg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smine\AppData\Local\Microsoft\Windows\Temporary%20Internet%20Files\Content.IE5\S90R6TF3\MS900065437%5b1%5d.mid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2.jpeg"/><Relationship Id="rId4" Type="http://schemas.openxmlformats.org/officeDocument/2006/relationships/slide" Target="slide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smine\AppData\Local\Microsoft\Windows\Temporary%20Internet%20Files\Content.IE5\S90R6TF3\MS900065437%5b1%5d.mid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4.jpeg"/><Relationship Id="rId4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smine\AppData\Local\Microsoft\Windows\Temporary%20Internet%20Files\Content.IE5\S90R6TF3\MS900065437%5b1%5d.mid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6.jpeg"/><Relationship Id="rId4" Type="http://schemas.openxmlformats.org/officeDocument/2006/relationships/slide" Target="slide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smine\AppData\Local\Microsoft\Windows\Temporary%20Internet%20Files\Content.IE5\S90R6TF3\MS900065437%5b1%5d.mid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8.jpeg"/><Relationship Id="rId4" Type="http://schemas.openxmlformats.org/officeDocument/2006/relationships/slide" Target="slide4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smine\AppData\Local\Microsoft\Windows\Temporary%20Internet%20Files\Content.IE5\S90R6TF3\MS900065437%5b1%5d.mid" TargetMode="External"/><Relationship Id="rId5" Type="http://schemas.openxmlformats.org/officeDocument/2006/relationships/image" Target="../media/image29.gif"/><Relationship Id="rId4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smine\AppData\Local\Microsoft\Windows\Temporary%20Internet%20Files\Content.IE5\S90R6TF3\MS900065437%5b1%5d.mid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31.jpeg"/><Relationship Id="rId4" Type="http://schemas.openxmlformats.org/officeDocument/2006/relationships/slide" Target="slide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smine\AppData\Local\Microsoft\Windows\Temporary%20Internet%20Files\Content.IE5\S90R6TF3\MS900065437%5b1%5d.mid" TargetMode="External"/><Relationship Id="rId6" Type="http://schemas.openxmlformats.org/officeDocument/2006/relationships/image" Target="../media/image32.jpeg"/><Relationship Id="rId5" Type="http://schemas.openxmlformats.org/officeDocument/2006/relationships/image" Target="../media/image10.png"/><Relationship Id="rId4" Type="http://schemas.openxmlformats.org/officeDocument/2006/relationships/slide" Target="slide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33.jpeg"/><Relationship Id="rId4" Type="http://schemas.openxmlformats.org/officeDocument/2006/relationships/slide" Target="slide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smine\AppData\Local\Microsoft\Windows\Temporary%20Internet%20Files\Content.IE5\S90R6TF3\MS900065437%5b1%5d.mid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1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35.jpeg"/><Relationship Id="rId4" Type="http://schemas.openxmlformats.org/officeDocument/2006/relationships/slide" Target="slide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smine\AppData\Local\Microsoft\Windows\Temporary%20Internet%20Files\Content.IE5\S90R6TF3\MS900065437%5b1%5d.mid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1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37.jpeg"/><Relationship Id="rId4" Type="http://schemas.openxmlformats.org/officeDocument/2006/relationships/slide" Target="slide6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jasmine\AppData\Local\Microsoft\Windows\Temporary%20Internet%20Files\Content.IE5\S90R6TF3\MS900065437%5b1%5d.mid" TargetMode="External"/><Relationship Id="rId5" Type="http://schemas.openxmlformats.org/officeDocument/2006/relationships/image" Target="../media/image38.jpeg"/><Relationship Id="rId4" Type="http://schemas.openxmlformats.org/officeDocument/2006/relationships/image" Target="../media/image1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39.jpeg"/><Relationship Id="rId4" Type="http://schemas.openxmlformats.org/officeDocument/2006/relationships/slide" Target="slide6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microsoft.com/office/2007/relationships/hdphoto" Target="../media/hdphoto2.wdp"/><Relationship Id="rId2" Type="http://schemas.openxmlformats.org/officeDocument/2006/relationships/hyperlink" Target="http://www.google.co.il/url?sa=i&amp;rct=j&amp;q=&amp;esrc=s&amp;frm=1&amp;source=images&amp;cd=&amp;cad=rja&amp;docid=7Q4t-GIZF5u0dM&amp;tbnid=eOcbbpeca-ie_M:&amp;ved=&amp;url=http://hayleysclass.wikispaces.com/Ashley's+student+page&amp;ei=ymNtUbfrKbLE4gTOwYC4Cw&amp;psig=AFQjCNEZSIiIjJJRDM0coLmqfI21Ty0NHA&amp;ust=136620986710738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hyperlink" Target="http://forums.fatakat.com/thread2247110" TargetMode="Externa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youtube.com/watch?v=S_1TdUJyUZ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gif"/><Relationship Id="rId4" Type="http://schemas.openxmlformats.org/officeDocument/2006/relationships/hyperlink" Target="http://www.google.co.il/url?sa=i&amp;rct=j&amp;q=&amp;esrc=s&amp;frm=1&amp;source=images&amp;cd=&amp;cad=rja&amp;docid=2SonUZfV3gu2pM&amp;tbnid=4paONR941MqmEM:&amp;ved=&amp;url=http://toorakps.vic.edu.au/newsblog/november-whole-school-dance-off&amp;ei=ZmdtUeDbB8XjtQaV64DAAg&amp;psig=AFQjCNG0hRc_IO3aJSxF8gRRDbZfj_SuAA&amp;ust=136621079040407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ar-SA" sz="88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التعرف على </a:t>
            </a:r>
            <a:r>
              <a:rPr lang="ar-SA" sz="88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النباتات</a:t>
            </a:r>
            <a:endParaRPr lang="he-IL" sz="8800" b="1" dirty="0">
              <a:solidFill>
                <a:srgbClr val="C00000"/>
              </a:solidFill>
              <a:latin typeface="Traditional Arabic" pitchFamily="18" charset="-78"/>
            </a:endParaRPr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0"/>
          <a:stretch/>
        </p:blipFill>
        <p:spPr>
          <a:xfrm>
            <a:off x="395536" y="2060848"/>
            <a:ext cx="8280920" cy="3672408"/>
          </a:xfr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7620000" y="5728171"/>
            <a:ext cx="762000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10</a:t>
            </a:fld>
            <a:endParaRPr lang="he-IL"/>
          </a:p>
        </p:txBody>
      </p:sp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 cstate="print"/>
          <a:stretch>
            <a:fillRect/>
          </a:stretch>
        </p:blipFill>
        <p:spPr>
          <a:xfrm>
            <a:off x="8604448" y="6553200"/>
            <a:ext cx="304800" cy="304800"/>
          </a:xfrm>
          <a:prstGeom prst="rect">
            <a:avLst/>
          </a:prstGeom>
        </p:spPr>
      </p:pic>
      <p:pic>
        <p:nvPicPr>
          <p:cNvPr id="21506" name="Picture 2" descr="C:\Users\mfle7\Desktop\מנועאת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8491"/>
            <a:ext cx="4411935" cy="607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חץ שמאלה 8">
            <a:hlinkClick r:id="rId5" action="ppaction://hlinksldjump"/>
          </p:cNvPr>
          <p:cNvSpPr/>
          <p:nvPr/>
        </p:nvSpPr>
        <p:spPr>
          <a:xfrm>
            <a:off x="107504" y="5805264"/>
            <a:ext cx="2160240" cy="984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للسؤال التالي </a:t>
            </a:r>
            <a:endParaRPr lang="he-IL" sz="3200" b="1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5545938" y="1268760"/>
            <a:ext cx="3210910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مُمْتَاز</a:t>
            </a:r>
          </a:p>
          <a:p>
            <a:pPr algn="ctr"/>
            <a:endParaRPr lang="ar-SA" sz="6600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66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هَيَّا بِنَا نَتَقَدَم </a:t>
            </a:r>
            <a:r>
              <a:rPr lang="ar-SA" sz="6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  <a:sym typeface="Wingdings" pitchFamily="2" charset="2"/>
              </a:rPr>
              <a:t></a:t>
            </a:r>
            <a:endParaRPr lang="he-IL" sz="6600" b="1" dirty="0">
              <a:solidFill>
                <a:srgbClr val="FFFF00"/>
              </a:solidFill>
              <a:latin typeface="Traditional Arabic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11</a:t>
            </a:fld>
            <a:endParaRPr lang="he-IL"/>
          </a:p>
        </p:txBody>
      </p:sp>
      <p:sp>
        <p:nvSpPr>
          <p:cNvPr id="7" name="חץ שמאלה 6">
            <a:hlinkClick r:id="rId3" action="ppaction://hlinksldjump"/>
          </p:cNvPr>
          <p:cNvSpPr/>
          <p:nvPr/>
        </p:nvSpPr>
        <p:spPr>
          <a:xfrm>
            <a:off x="323528" y="5661248"/>
            <a:ext cx="2520280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عودة الى السؤال </a:t>
            </a:r>
            <a:endParaRPr lang="he-IL" sz="3200" b="1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pic>
        <p:nvPicPr>
          <p:cNvPr id="8" name="MS900065437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165304"/>
            <a:ext cx="304800" cy="304800"/>
          </a:xfrm>
          <a:prstGeom prst="rect">
            <a:avLst/>
          </a:prstGeom>
        </p:spPr>
      </p:pic>
      <p:pic>
        <p:nvPicPr>
          <p:cNvPr id="22530" name="Picture 2" descr="http://t0.gstatic.com/images?q=tbn:ANd9GcRo9ypO2mSXBhge02-apTVwNzRN-1VFH1TSIF-5TgGKcXsNYUqLvvcnnq9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10930"/>
            <a:ext cx="3816424" cy="487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/>
          <p:cNvSpPr txBox="1"/>
          <p:nvPr/>
        </p:nvSpPr>
        <p:spPr>
          <a:xfrm>
            <a:off x="4932040" y="661156"/>
            <a:ext cx="4032448" cy="60016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إجَابَتَكَ خَاطِئَةَ </a:t>
            </a:r>
          </a:p>
          <a:p>
            <a:pPr algn="ctr"/>
            <a:endParaRPr lang="ar-SA" sz="6000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60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فَكِّر قَلِيلاً وَحَاوِل الإجَابَةَ مَرَةً أُخْرَى </a:t>
            </a:r>
            <a:r>
              <a:rPr lang="ar-SA" sz="6000" b="1" dirty="0" smtClean="0">
                <a:solidFill>
                  <a:srgbClr val="FFFF00"/>
                </a:solidFill>
                <a:sym typeface="Wingdings" pitchFamily="2" charset="2"/>
              </a:rPr>
              <a:t></a:t>
            </a:r>
          </a:p>
          <a:p>
            <a:pPr algn="ctr"/>
            <a:endParaRPr lang="ar-SA" sz="6000" dirty="0" smtClean="0">
              <a:sym typeface="Wingdings" pitchFamily="2" charset="2"/>
            </a:endParaRPr>
          </a:p>
          <a:p>
            <a:pPr algn="ctr"/>
            <a:endParaRPr lang="he-IL" sz="24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fle7\Desktop\שיעור שני מפרויקט הסיום\תמונות לצמחים\4914183-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מלבן 26"/>
          <p:cNvSpPr/>
          <p:nvPr/>
        </p:nvSpPr>
        <p:spPr>
          <a:xfrm>
            <a:off x="2339752" y="3501008"/>
            <a:ext cx="230425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11</a:t>
            </a:r>
            <a:endParaRPr lang="he-IL" sz="3600" dirty="0"/>
          </a:p>
        </p:txBody>
      </p:sp>
      <p:sp>
        <p:nvSpPr>
          <p:cNvPr id="6" name="מלבן 5"/>
          <p:cNvSpPr/>
          <p:nvPr/>
        </p:nvSpPr>
        <p:spPr>
          <a:xfrm>
            <a:off x="0" y="1772816"/>
            <a:ext cx="2411760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8</a:t>
            </a:r>
            <a:endParaRPr lang="he-IL" sz="3600" dirty="0"/>
          </a:p>
        </p:txBody>
      </p:sp>
      <p:sp>
        <p:nvSpPr>
          <p:cNvPr id="7" name="מלבן 6"/>
          <p:cNvSpPr/>
          <p:nvPr/>
        </p:nvSpPr>
        <p:spPr>
          <a:xfrm>
            <a:off x="0" y="0"/>
            <a:ext cx="2339752" cy="1772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4</a:t>
            </a:r>
            <a:endParaRPr lang="he-IL" sz="3600" dirty="0"/>
          </a:p>
        </p:txBody>
      </p:sp>
      <p:sp>
        <p:nvSpPr>
          <p:cNvPr id="10" name="מלבן 9"/>
          <p:cNvSpPr/>
          <p:nvPr/>
        </p:nvSpPr>
        <p:spPr>
          <a:xfrm>
            <a:off x="0" y="5229200"/>
            <a:ext cx="2339752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16</a:t>
            </a:r>
            <a:endParaRPr lang="he-IL" sz="3600" dirty="0"/>
          </a:p>
        </p:txBody>
      </p:sp>
      <p:sp>
        <p:nvSpPr>
          <p:cNvPr id="11" name="מלבן 10"/>
          <p:cNvSpPr/>
          <p:nvPr/>
        </p:nvSpPr>
        <p:spPr>
          <a:xfrm>
            <a:off x="0" y="3501008"/>
            <a:ext cx="2339752" cy="1772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12</a:t>
            </a:r>
            <a:endParaRPr lang="he-IL" sz="3600" dirty="0"/>
          </a:p>
        </p:txBody>
      </p:sp>
      <p:sp>
        <p:nvSpPr>
          <p:cNvPr id="18" name="מלבן 17">
            <a:hlinkClick r:id="rId3" action="ppaction://hlinksldjump"/>
          </p:cNvPr>
          <p:cNvSpPr/>
          <p:nvPr/>
        </p:nvSpPr>
        <p:spPr>
          <a:xfrm>
            <a:off x="2339752" y="0"/>
            <a:ext cx="2232248" cy="1772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3</a:t>
            </a:r>
            <a:endParaRPr lang="he-IL" sz="3600" dirty="0"/>
          </a:p>
        </p:txBody>
      </p:sp>
      <p:sp>
        <p:nvSpPr>
          <p:cNvPr id="20" name="מלבן 19"/>
          <p:cNvSpPr/>
          <p:nvPr/>
        </p:nvSpPr>
        <p:spPr>
          <a:xfrm>
            <a:off x="6948264" y="1772816"/>
            <a:ext cx="219573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5</a:t>
            </a:r>
            <a:endParaRPr lang="he-IL" sz="3600" dirty="0"/>
          </a:p>
        </p:txBody>
      </p:sp>
      <p:sp>
        <p:nvSpPr>
          <p:cNvPr id="21" name="מלבן 20"/>
          <p:cNvSpPr/>
          <p:nvPr/>
        </p:nvSpPr>
        <p:spPr>
          <a:xfrm>
            <a:off x="6948264" y="3501008"/>
            <a:ext cx="219573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9</a:t>
            </a:r>
            <a:endParaRPr lang="he-IL" sz="3600" dirty="0"/>
          </a:p>
        </p:txBody>
      </p:sp>
      <p:sp>
        <p:nvSpPr>
          <p:cNvPr id="22" name="מלבן 21"/>
          <p:cNvSpPr/>
          <p:nvPr/>
        </p:nvSpPr>
        <p:spPr>
          <a:xfrm>
            <a:off x="6948264" y="5229200"/>
            <a:ext cx="2195736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13</a:t>
            </a:r>
            <a:endParaRPr lang="he-IL" sz="3600" dirty="0"/>
          </a:p>
        </p:txBody>
      </p:sp>
      <p:sp>
        <p:nvSpPr>
          <p:cNvPr id="24" name="מלבן 23"/>
          <p:cNvSpPr/>
          <p:nvPr/>
        </p:nvSpPr>
        <p:spPr>
          <a:xfrm>
            <a:off x="4572000" y="3501008"/>
            <a:ext cx="2376264" cy="1772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10</a:t>
            </a:r>
            <a:endParaRPr lang="he-IL" sz="3600" dirty="0"/>
          </a:p>
        </p:txBody>
      </p:sp>
      <p:sp>
        <p:nvSpPr>
          <p:cNvPr id="25" name="מלבן 24"/>
          <p:cNvSpPr/>
          <p:nvPr/>
        </p:nvSpPr>
        <p:spPr>
          <a:xfrm>
            <a:off x="4572000" y="5229200"/>
            <a:ext cx="2376264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14</a:t>
            </a:r>
            <a:endParaRPr lang="he-IL" sz="3600" dirty="0"/>
          </a:p>
        </p:txBody>
      </p:sp>
      <p:sp>
        <p:nvSpPr>
          <p:cNvPr id="26" name="מלבן 25"/>
          <p:cNvSpPr/>
          <p:nvPr/>
        </p:nvSpPr>
        <p:spPr>
          <a:xfrm>
            <a:off x="2339752" y="1772816"/>
            <a:ext cx="230425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7</a:t>
            </a:r>
            <a:endParaRPr lang="he-IL" sz="3600" dirty="0"/>
          </a:p>
        </p:txBody>
      </p:sp>
      <p:sp>
        <p:nvSpPr>
          <p:cNvPr id="28" name="מלבן 27"/>
          <p:cNvSpPr/>
          <p:nvPr/>
        </p:nvSpPr>
        <p:spPr>
          <a:xfrm>
            <a:off x="2339752" y="5229200"/>
            <a:ext cx="2232248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15</a:t>
            </a:r>
            <a:endParaRPr lang="he-IL" sz="3600" dirty="0"/>
          </a:p>
        </p:txBody>
      </p:sp>
      <p:sp>
        <p:nvSpPr>
          <p:cNvPr id="23" name="מלבן 22"/>
          <p:cNvSpPr/>
          <p:nvPr/>
        </p:nvSpPr>
        <p:spPr>
          <a:xfrm>
            <a:off x="4572000" y="1772816"/>
            <a:ext cx="2376264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6</a:t>
            </a:r>
            <a:endParaRPr lang="he-IL" sz="3600" dirty="0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12</a:t>
            </a:fld>
            <a:endParaRPr lang="he-IL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652120" y="620688"/>
            <a:ext cx="3325416" cy="952128"/>
          </a:xfrm>
        </p:spPr>
        <p:txBody>
          <a:bodyPr>
            <a:normAutofit fontScale="90000"/>
          </a:bodyPr>
          <a:lstStyle/>
          <a:p>
            <a:pPr algn="r"/>
            <a:r>
              <a:rPr lang="ar-SA" sz="60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السؤال الثالث: </a:t>
            </a:r>
            <a:endParaRPr lang="he-IL" sz="6000" b="1" dirty="0">
              <a:solidFill>
                <a:srgbClr val="C00000"/>
              </a:solidFill>
              <a:latin typeface="Traditional Arabic" pitchFamily="18" charset="-78"/>
            </a:endParaRPr>
          </a:p>
        </p:txBody>
      </p:sp>
      <p:sp>
        <p:nvSpPr>
          <p:cNvPr id="7" name="מציין מיקום תוכן 6"/>
          <p:cNvSpPr>
            <a:spLocks noGrp="1"/>
          </p:cNvSpPr>
          <p:nvPr>
            <p:ph idx="1"/>
          </p:nvPr>
        </p:nvSpPr>
        <p:spPr>
          <a:xfrm>
            <a:off x="2697436" y="2708920"/>
            <a:ext cx="5915000" cy="16561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ar-SA" sz="3600" dirty="0" smtClean="0">
                <a:latin typeface="Traditional Arabic" pitchFamily="2" charset="-78"/>
                <a:cs typeface="Traditional Arabic" pitchFamily="2" charset="-78"/>
                <a:hlinkClick r:id="rId2" action="ppaction://hlinksldjump"/>
              </a:rPr>
              <a:t>الثَمَرَة</a:t>
            </a:r>
            <a:endParaRPr lang="ar-SA" sz="3600" dirty="0" smtClean="0">
              <a:latin typeface="Traditional Arabic" pitchFamily="2" charset="-78"/>
              <a:cs typeface="Traditional Arabic" pitchFamily="2" charset="-78"/>
            </a:endParaRPr>
          </a:p>
          <a:p>
            <a:pPr>
              <a:buFont typeface="Wingdings" pitchFamily="2" charset="2"/>
              <a:buChar char="v"/>
            </a:pPr>
            <a:r>
              <a:rPr lang="ar-SA" sz="3600" dirty="0" smtClean="0">
                <a:latin typeface="Traditional Arabic" pitchFamily="2" charset="-78"/>
                <a:cs typeface="Traditional Arabic" pitchFamily="2" charset="-78"/>
                <a:hlinkClick r:id="rId3" action="ppaction://hlinksldjump"/>
              </a:rPr>
              <a:t>البُرعُم</a:t>
            </a:r>
            <a:endParaRPr lang="he-IL" sz="3600" dirty="0">
              <a:latin typeface="Traditional Arabic" pitchFamily="2" charset="-78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13</a:t>
            </a:fld>
            <a:endParaRPr lang="he-IL"/>
          </a:p>
        </p:txBody>
      </p:sp>
      <p:sp>
        <p:nvSpPr>
          <p:cNvPr id="3" name="مربع نص 2"/>
          <p:cNvSpPr txBox="1"/>
          <p:nvPr/>
        </p:nvSpPr>
        <p:spPr>
          <a:xfrm>
            <a:off x="2195736" y="1772816"/>
            <a:ext cx="64087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>
                <a:latin typeface="Traditional Arabic" pitchFamily="2" charset="-78"/>
                <a:cs typeface="Traditional Arabic" pitchFamily="2" charset="-78"/>
              </a:rPr>
              <a:t>أنمو فِي أحضَان الوَرَقَة، مَن أنَا؟</a:t>
            </a:r>
            <a:endParaRPr lang="ar-AE" sz="4000" dirty="0"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14</a:t>
            </a:fld>
            <a:endParaRPr lang="he-IL"/>
          </a:p>
        </p:txBody>
      </p:sp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 cstate="print"/>
          <a:stretch>
            <a:fillRect/>
          </a:stretch>
        </p:blipFill>
        <p:spPr>
          <a:xfrm>
            <a:off x="8604448" y="6553200"/>
            <a:ext cx="304800" cy="304800"/>
          </a:xfrm>
          <a:prstGeom prst="rect">
            <a:avLst/>
          </a:prstGeom>
        </p:spPr>
      </p:pic>
      <p:sp>
        <p:nvSpPr>
          <p:cNvPr id="8" name="חץ שמאלה 7">
            <a:hlinkClick r:id="rId4" action="ppaction://hlinksldjump"/>
          </p:cNvPr>
          <p:cNvSpPr/>
          <p:nvPr/>
        </p:nvSpPr>
        <p:spPr>
          <a:xfrm>
            <a:off x="22221" y="5921896"/>
            <a:ext cx="2232248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للسؤال التالي </a:t>
            </a:r>
            <a:endParaRPr lang="he-IL" sz="3200" b="1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pic>
        <p:nvPicPr>
          <p:cNvPr id="23554" name="Picture 2" descr="C:\Users\mfle7\Desktop\מנועאת\happy boy and girl 2012 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90465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1711698" y="4065741"/>
            <a:ext cx="568863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كُل الاحتِرَام </a:t>
            </a:r>
          </a:p>
          <a:p>
            <a:pPr algn="ctr"/>
            <a:r>
              <a:rPr lang="ar-SA" sz="60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اجَابَتَكُم صَحِيحَةَ </a:t>
            </a:r>
            <a:r>
              <a:rPr lang="ar-SA" sz="60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  <a:sym typeface="Wingdings" pitchFamily="2" charset="2"/>
              </a:rPr>
              <a:t></a:t>
            </a:r>
            <a:endParaRPr lang="he-IL" sz="6000" b="1" dirty="0">
              <a:solidFill>
                <a:srgbClr val="FFFF00"/>
              </a:solidFill>
              <a:latin typeface="Traditional Arabic" pitchFamily="18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7308304" y="6287541"/>
            <a:ext cx="762000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15</a:t>
            </a:fld>
            <a:endParaRPr lang="he-IL" dirty="0"/>
          </a:p>
        </p:txBody>
      </p:sp>
      <p:sp>
        <p:nvSpPr>
          <p:cNvPr id="7" name="חץ שמאלה 6"/>
          <p:cNvSpPr/>
          <p:nvPr/>
        </p:nvSpPr>
        <p:spPr>
          <a:xfrm>
            <a:off x="323528" y="5373216"/>
            <a:ext cx="1872208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عودة الى السؤال </a:t>
            </a:r>
            <a:endParaRPr lang="he-IL" dirty="0"/>
          </a:p>
        </p:txBody>
      </p:sp>
      <p:pic>
        <p:nvPicPr>
          <p:cNvPr id="8" name="MS900065437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88424" y="6165304"/>
            <a:ext cx="304800" cy="304800"/>
          </a:xfrm>
          <a:prstGeom prst="rect">
            <a:avLst/>
          </a:prstGeom>
        </p:spPr>
      </p:pic>
      <p:pic>
        <p:nvPicPr>
          <p:cNvPr id="24578" name="Picture 2" descr="http://www.dreamstime.com/sad-boy-on-white-background-thumb2453319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2" t="7190" r="18927" b="6402"/>
          <a:stretch/>
        </p:blipFill>
        <p:spPr bwMode="auto">
          <a:xfrm>
            <a:off x="4932040" y="548680"/>
            <a:ext cx="345638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/>
          <p:cNvSpPr txBox="1"/>
          <p:nvPr/>
        </p:nvSpPr>
        <p:spPr>
          <a:xfrm>
            <a:off x="683568" y="734603"/>
            <a:ext cx="3960440" cy="51706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للأَسَف إجَابَةٌ خَاطِئَة</a:t>
            </a:r>
          </a:p>
          <a:p>
            <a:pPr algn="ctr"/>
            <a:endParaRPr lang="ar-SA" sz="6600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66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حاوِل مِنْ جَدِيد </a:t>
            </a:r>
            <a:r>
              <a:rPr lang="ar-SA" sz="6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  <a:sym typeface="Wingdings" pitchFamily="2" charset="2"/>
              </a:rPr>
              <a:t></a:t>
            </a:r>
            <a:endParaRPr lang="he-IL" sz="6600" b="1" dirty="0">
              <a:solidFill>
                <a:srgbClr val="FFFF00"/>
              </a:solidFill>
              <a:latin typeface="Traditional Arabic" pitchFamily="18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fle7\Desktop\שיעור שני מפרויקט הסיום\תמונות לצמחים\4914183-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"/>
            <a:ext cx="9144000" cy="684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מלבן 26"/>
          <p:cNvSpPr/>
          <p:nvPr/>
        </p:nvSpPr>
        <p:spPr>
          <a:xfrm>
            <a:off x="2339752" y="3501008"/>
            <a:ext cx="230425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11</a:t>
            </a:r>
            <a:endParaRPr lang="he-IL" sz="3600" dirty="0"/>
          </a:p>
        </p:txBody>
      </p:sp>
      <p:sp>
        <p:nvSpPr>
          <p:cNvPr id="6" name="מלבן 5"/>
          <p:cNvSpPr/>
          <p:nvPr/>
        </p:nvSpPr>
        <p:spPr>
          <a:xfrm>
            <a:off x="0" y="1772816"/>
            <a:ext cx="2411760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8</a:t>
            </a:r>
            <a:endParaRPr lang="he-IL" sz="3600" dirty="0"/>
          </a:p>
        </p:txBody>
      </p:sp>
      <p:sp>
        <p:nvSpPr>
          <p:cNvPr id="7" name="מלבן 6">
            <a:hlinkClick r:id="rId3" action="ppaction://hlinksldjump"/>
          </p:cNvPr>
          <p:cNvSpPr/>
          <p:nvPr/>
        </p:nvSpPr>
        <p:spPr>
          <a:xfrm>
            <a:off x="0" y="-27384"/>
            <a:ext cx="2339752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4</a:t>
            </a:r>
            <a:endParaRPr lang="he-IL" sz="3600" dirty="0"/>
          </a:p>
        </p:txBody>
      </p:sp>
      <p:sp>
        <p:nvSpPr>
          <p:cNvPr id="10" name="מלבן 9"/>
          <p:cNvSpPr/>
          <p:nvPr/>
        </p:nvSpPr>
        <p:spPr>
          <a:xfrm>
            <a:off x="0" y="5229200"/>
            <a:ext cx="2339752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16</a:t>
            </a:r>
            <a:endParaRPr lang="he-IL" sz="3600" dirty="0"/>
          </a:p>
        </p:txBody>
      </p:sp>
      <p:sp>
        <p:nvSpPr>
          <p:cNvPr id="11" name="מלבן 10"/>
          <p:cNvSpPr/>
          <p:nvPr/>
        </p:nvSpPr>
        <p:spPr>
          <a:xfrm>
            <a:off x="0" y="3501008"/>
            <a:ext cx="2339752" cy="1772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12</a:t>
            </a:r>
            <a:endParaRPr lang="he-IL" sz="3600" dirty="0"/>
          </a:p>
        </p:txBody>
      </p:sp>
      <p:sp>
        <p:nvSpPr>
          <p:cNvPr id="20" name="מלבן 19"/>
          <p:cNvSpPr/>
          <p:nvPr/>
        </p:nvSpPr>
        <p:spPr>
          <a:xfrm>
            <a:off x="6948264" y="1772816"/>
            <a:ext cx="219573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5</a:t>
            </a:r>
            <a:endParaRPr lang="he-IL" sz="3600" dirty="0"/>
          </a:p>
        </p:txBody>
      </p:sp>
      <p:sp>
        <p:nvSpPr>
          <p:cNvPr id="21" name="מלבן 20"/>
          <p:cNvSpPr/>
          <p:nvPr/>
        </p:nvSpPr>
        <p:spPr>
          <a:xfrm>
            <a:off x="6948264" y="3501008"/>
            <a:ext cx="219573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9</a:t>
            </a:r>
            <a:endParaRPr lang="he-IL" sz="3600" dirty="0"/>
          </a:p>
        </p:txBody>
      </p:sp>
      <p:sp>
        <p:nvSpPr>
          <p:cNvPr id="22" name="מלבן 21"/>
          <p:cNvSpPr/>
          <p:nvPr/>
        </p:nvSpPr>
        <p:spPr>
          <a:xfrm>
            <a:off x="6948264" y="5229200"/>
            <a:ext cx="2195736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13</a:t>
            </a:r>
            <a:endParaRPr lang="he-IL" sz="3600" dirty="0"/>
          </a:p>
        </p:txBody>
      </p:sp>
      <p:sp>
        <p:nvSpPr>
          <p:cNvPr id="24" name="מלבן 23"/>
          <p:cNvSpPr/>
          <p:nvPr/>
        </p:nvSpPr>
        <p:spPr>
          <a:xfrm>
            <a:off x="4572000" y="3501008"/>
            <a:ext cx="2376264" cy="1772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10</a:t>
            </a:r>
            <a:endParaRPr lang="he-IL" sz="3600" dirty="0"/>
          </a:p>
        </p:txBody>
      </p:sp>
      <p:sp>
        <p:nvSpPr>
          <p:cNvPr id="25" name="מלבן 24"/>
          <p:cNvSpPr/>
          <p:nvPr/>
        </p:nvSpPr>
        <p:spPr>
          <a:xfrm>
            <a:off x="4572000" y="5229200"/>
            <a:ext cx="2376264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14</a:t>
            </a:r>
            <a:endParaRPr lang="he-IL" sz="3600" dirty="0"/>
          </a:p>
        </p:txBody>
      </p:sp>
      <p:sp>
        <p:nvSpPr>
          <p:cNvPr id="26" name="מלבן 25"/>
          <p:cNvSpPr/>
          <p:nvPr/>
        </p:nvSpPr>
        <p:spPr>
          <a:xfrm>
            <a:off x="2339752" y="1772816"/>
            <a:ext cx="230425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7</a:t>
            </a:r>
            <a:endParaRPr lang="he-IL" sz="3600" dirty="0"/>
          </a:p>
        </p:txBody>
      </p:sp>
      <p:sp>
        <p:nvSpPr>
          <p:cNvPr id="28" name="מלבן 27"/>
          <p:cNvSpPr/>
          <p:nvPr/>
        </p:nvSpPr>
        <p:spPr>
          <a:xfrm>
            <a:off x="2339752" y="5229200"/>
            <a:ext cx="2232248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15</a:t>
            </a:r>
            <a:endParaRPr lang="he-IL" sz="3600" dirty="0"/>
          </a:p>
        </p:txBody>
      </p:sp>
      <p:sp>
        <p:nvSpPr>
          <p:cNvPr id="23" name="מלבן 22"/>
          <p:cNvSpPr/>
          <p:nvPr/>
        </p:nvSpPr>
        <p:spPr>
          <a:xfrm>
            <a:off x="4572000" y="1772816"/>
            <a:ext cx="2376264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6</a:t>
            </a:r>
            <a:endParaRPr lang="he-IL" sz="3600" dirty="0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16</a:t>
            </a:fld>
            <a:endParaRPr lang="he-IL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32040" y="620688"/>
            <a:ext cx="3901480" cy="1168152"/>
          </a:xfrm>
        </p:spPr>
        <p:txBody>
          <a:bodyPr>
            <a:normAutofit fontScale="90000"/>
          </a:bodyPr>
          <a:lstStyle/>
          <a:p>
            <a:pPr algn="r"/>
            <a:r>
              <a:rPr lang="ar-SA" sz="72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السؤال الرابع:</a:t>
            </a:r>
            <a:endParaRPr lang="he-IL" sz="7200" b="1" dirty="0">
              <a:solidFill>
                <a:srgbClr val="C00000"/>
              </a:solidFill>
              <a:latin typeface="Traditional Arabic" pitchFamily="18" charset="-78"/>
            </a:endParaRPr>
          </a:p>
        </p:txBody>
      </p:sp>
      <p:sp>
        <p:nvSpPr>
          <p:cNvPr id="8" name="מציין מיקום תוכן 7"/>
          <p:cNvSpPr>
            <a:spLocks noGrp="1"/>
          </p:cNvSpPr>
          <p:nvPr>
            <p:ph idx="1"/>
          </p:nvPr>
        </p:nvSpPr>
        <p:spPr>
          <a:xfrm>
            <a:off x="1115616" y="1916832"/>
            <a:ext cx="7543800" cy="3886200"/>
          </a:xfrm>
        </p:spPr>
        <p:txBody>
          <a:bodyPr>
            <a:normAutofit/>
          </a:bodyPr>
          <a:lstStyle/>
          <a:p>
            <a:r>
              <a:rPr lang="ar-SA" sz="4000" b="1" dirty="0" smtClean="0">
                <a:latin typeface="Traditional Arabic" pitchFamily="2" charset="-78"/>
                <a:cs typeface="Traditional Arabic" pitchFamily="2" charset="-78"/>
                <a:hlinkClick r:id="rId2" action="ppaction://hlinksldjump"/>
              </a:rPr>
              <a:t>الزهور</a:t>
            </a:r>
            <a:r>
              <a:rPr lang="ar-SA" sz="4000" b="1" dirty="0" smtClean="0">
                <a:latin typeface="Traditional Arabic" pitchFamily="2" charset="-78"/>
                <a:cs typeface="Traditional Arabic" pitchFamily="2" charset="-78"/>
              </a:rPr>
              <a:t> </a:t>
            </a:r>
          </a:p>
          <a:p>
            <a:r>
              <a:rPr lang="ar-SA" sz="4000" b="1" dirty="0" smtClean="0">
                <a:latin typeface="Traditional Arabic" pitchFamily="2" charset="-78"/>
                <a:cs typeface="Traditional Arabic" pitchFamily="2" charset="-78"/>
                <a:hlinkClick r:id="rId3" action="ppaction://hlinksldjump"/>
              </a:rPr>
              <a:t>الثِّمار</a:t>
            </a:r>
            <a:r>
              <a:rPr lang="ar-SA" sz="4000" b="1" dirty="0" smtClean="0">
                <a:latin typeface="Traditional Arabic" pitchFamily="2" charset="-78"/>
                <a:cs typeface="Traditional Arabic" pitchFamily="2" charset="-78"/>
              </a:rPr>
              <a:t> </a:t>
            </a:r>
            <a:endParaRPr lang="he-IL" sz="4000" b="1" dirty="0">
              <a:latin typeface="Traditional Arabic" pitchFamily="2" charset="-78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17</a:t>
            </a:fld>
            <a:endParaRPr lang="he-IL"/>
          </a:p>
        </p:txBody>
      </p:sp>
      <p:sp>
        <p:nvSpPr>
          <p:cNvPr id="3" name="مربع نص 2"/>
          <p:cNvSpPr txBox="1"/>
          <p:nvPr/>
        </p:nvSpPr>
        <p:spPr>
          <a:xfrm>
            <a:off x="611560" y="1844824"/>
            <a:ext cx="7920880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3200" b="1" dirty="0">
                <a:ln w="31550" cmpd="sng">
                  <a:noFill/>
                  <a:prstDash val="solid"/>
                </a:ln>
                <a:latin typeface="Traditional Arabic" pitchFamily="2" charset="-78"/>
                <a:cs typeface="Traditional Arabic" pitchFamily="2" charset="-78"/>
              </a:rPr>
              <a:t>انمو على الساق، الواني عادةً جميلة ورائحتي زكية تجذب </a:t>
            </a:r>
            <a:r>
              <a:rPr lang="ar-JO" sz="3200" b="1" dirty="0" smtClean="0">
                <a:ln w="31550" cmpd="sng">
                  <a:noFill/>
                  <a:prstDash val="solid"/>
                </a:ln>
                <a:latin typeface="Traditional Arabic" pitchFamily="2" charset="-78"/>
                <a:cs typeface="Traditional Arabic" pitchFamily="2" charset="-78"/>
              </a:rPr>
              <a:t>الحشرات</a:t>
            </a:r>
            <a:r>
              <a:rPr lang="ar-SA" sz="3200" b="1" dirty="0" smtClean="0">
                <a:ln w="31550" cmpd="sng">
                  <a:noFill/>
                  <a:prstDash val="solid"/>
                </a:ln>
                <a:latin typeface="Traditional Arabic" pitchFamily="2" charset="-78"/>
                <a:cs typeface="Traditional Arabic" pitchFamily="2" charset="-78"/>
              </a:rPr>
              <a:t>، مَن أنَا؟</a:t>
            </a:r>
            <a:endParaRPr lang="ar-AE" sz="3200" dirty="0">
              <a:ln w="31550" cmpd="sng">
                <a:noFill/>
                <a:prstDash val="solid"/>
              </a:ln>
              <a:latin typeface="Traditional Arabic" pitchFamily="2" charset="-78"/>
              <a:cs typeface="Traditional Arabic" pitchFamily="2" charset="-78"/>
            </a:endParaRPr>
          </a:p>
          <a:p>
            <a:endParaRPr lang="ar-AE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7524328" y="6331458"/>
            <a:ext cx="762000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18</a:t>
            </a:fld>
            <a:endParaRPr lang="he-IL" dirty="0"/>
          </a:p>
        </p:txBody>
      </p:sp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 cstate="print"/>
          <a:stretch>
            <a:fillRect/>
          </a:stretch>
        </p:blipFill>
        <p:spPr>
          <a:xfrm>
            <a:off x="8604448" y="6553200"/>
            <a:ext cx="304800" cy="304800"/>
          </a:xfrm>
          <a:prstGeom prst="rect">
            <a:avLst/>
          </a:prstGeom>
        </p:spPr>
      </p:pic>
      <p:sp>
        <p:nvSpPr>
          <p:cNvPr id="9" name="חץ שמאלה 8">
            <a:hlinkClick r:id="rId4" action="ppaction://hlinksldjump"/>
          </p:cNvPr>
          <p:cNvSpPr/>
          <p:nvPr/>
        </p:nvSpPr>
        <p:spPr>
          <a:xfrm>
            <a:off x="395536" y="5769496"/>
            <a:ext cx="2880320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للسؤال التالي </a:t>
            </a:r>
            <a:endParaRPr lang="he-IL" sz="4000" b="1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pic>
        <p:nvPicPr>
          <p:cNvPr id="4098" name="Picture 2" descr="C:\Users\mfle7\Desktop\מנועאת\16395141-illustration-of-a-boy-face-on-a-white-backgrou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843" y="1052736"/>
            <a:ext cx="3863799" cy="446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251520" y="1556792"/>
            <a:ext cx="4320480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بَارَكَ اللهُ فيكُم</a:t>
            </a:r>
          </a:p>
          <a:p>
            <a:pPr algn="ctr"/>
            <a:endParaRPr lang="ar-SA" sz="66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66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اجَابَتَكُم صَحِيحَة</a:t>
            </a:r>
            <a:endParaRPr lang="he-IL" sz="6600" b="1" dirty="0">
              <a:solidFill>
                <a:srgbClr val="0070C0"/>
              </a:solidFill>
              <a:latin typeface="Traditional Arabic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7380312" y="6342781"/>
            <a:ext cx="762000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19</a:t>
            </a:fld>
            <a:endParaRPr lang="he-IL" dirty="0"/>
          </a:p>
        </p:txBody>
      </p:sp>
      <p:sp>
        <p:nvSpPr>
          <p:cNvPr id="7" name="חץ שמאלה 6">
            <a:hlinkClick r:id="rId3" action="ppaction://hlinksldjump"/>
          </p:cNvPr>
          <p:cNvSpPr/>
          <p:nvPr/>
        </p:nvSpPr>
        <p:spPr>
          <a:xfrm>
            <a:off x="179512" y="5716488"/>
            <a:ext cx="2592288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عودة الى السؤال </a:t>
            </a:r>
            <a:endParaRPr lang="he-IL" sz="3200" b="1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pic>
        <p:nvPicPr>
          <p:cNvPr id="8" name="MS900065437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220544"/>
            <a:ext cx="304800" cy="304800"/>
          </a:xfrm>
          <a:prstGeom prst="rect">
            <a:avLst/>
          </a:prstGeom>
        </p:spPr>
      </p:pic>
      <p:pic>
        <p:nvPicPr>
          <p:cNvPr id="25602" name="Picture 2" descr="http://us.cdn3.123rf.com/168nwm/alexeyzet/alexeyzet1202/alexeyzet120200006/12387653-cartoon-bad-boy-hooligan-in-red-shirt-vector-illustr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96008"/>
            <a:ext cx="32403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/>
          <p:cNvSpPr txBox="1"/>
          <p:nvPr/>
        </p:nvSpPr>
        <p:spPr>
          <a:xfrm>
            <a:off x="4155641" y="1760785"/>
            <a:ext cx="4913312" cy="35702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فَكِّر قَلِيلاً </a:t>
            </a:r>
          </a:p>
          <a:p>
            <a:pPr algn="ctr"/>
            <a:r>
              <a:rPr lang="ar-SA" sz="80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وَحَاوِل مَرَةً أخرَى </a:t>
            </a:r>
            <a:r>
              <a:rPr lang="ar-SA" sz="66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  <a:sym typeface="Wingdings" pitchFamily="2" charset="2"/>
              </a:rPr>
              <a:t></a:t>
            </a:r>
            <a:endParaRPr lang="he-IL" b="1" dirty="0">
              <a:solidFill>
                <a:srgbClr val="FFFF00"/>
              </a:solidFill>
              <a:latin typeface="Traditional Arabic" pitchFamily="18" charset="-78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</a:t>
            </a:fld>
            <a:endParaRPr lang="he-IL"/>
          </a:p>
        </p:txBody>
      </p:sp>
      <p:sp>
        <p:nvSpPr>
          <p:cNvPr id="2" name="مربع نص 1"/>
          <p:cNvSpPr txBox="1"/>
          <p:nvPr/>
        </p:nvSpPr>
        <p:spPr>
          <a:xfrm>
            <a:off x="487926" y="642286"/>
            <a:ext cx="8208912" cy="2000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err="1" smtClean="0">
                <a:solidFill>
                  <a:srgbClr val="C00000"/>
                </a:solidFill>
                <a:latin typeface="Traditional Arabic" pitchFamily="2" charset="-78"/>
                <a:cs typeface="Traditional Arabic" pitchFamily="2" charset="-78"/>
              </a:rPr>
              <a:t>أعزَّائي</a:t>
            </a:r>
            <a:r>
              <a:rPr lang="ar-SA" sz="4000" b="1" dirty="0" smtClean="0">
                <a:solidFill>
                  <a:srgbClr val="C00000"/>
                </a:solidFill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ar-SA" sz="4000" b="1" dirty="0" smtClean="0">
                <a:solidFill>
                  <a:srgbClr val="C00000"/>
                </a:solidFill>
                <a:latin typeface="Traditional Arabic" pitchFamily="2" charset="-78"/>
                <a:cs typeface="Traditional Arabic" pitchFamily="2" charset="-78"/>
              </a:rPr>
              <a:t>الطُلاب</a:t>
            </a:r>
          </a:p>
          <a:p>
            <a:pPr algn="ctr"/>
            <a:r>
              <a:rPr lang="ar-SA" sz="4000" b="1" dirty="0" smtClean="0"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ar-SA" sz="4000" b="1" dirty="0" smtClean="0">
                <a:latin typeface="Traditional Arabic" pitchFamily="2" charset="-78"/>
                <a:cs typeface="Traditional Arabic" pitchFamily="2" charset="-78"/>
              </a:rPr>
              <a:t>هَيَّا استَرجِعُوا المَعلومَات التي ذَكَرنَاهَا في الحِصَص </a:t>
            </a:r>
            <a:r>
              <a:rPr lang="ar-SA" sz="4000" b="1" dirty="0" smtClean="0">
                <a:latin typeface="Traditional Arabic" pitchFamily="2" charset="-78"/>
                <a:cs typeface="Traditional Arabic" pitchFamily="2" charset="-78"/>
              </a:rPr>
              <a:t>السابِقَة</a:t>
            </a:r>
          </a:p>
          <a:p>
            <a:pPr algn="ctr"/>
            <a:r>
              <a:rPr lang="ar-SA" sz="4000" b="1" dirty="0" smtClean="0"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ar-SA" sz="4000" b="1" dirty="0" smtClean="0">
                <a:solidFill>
                  <a:srgbClr val="0070C0"/>
                </a:solidFill>
                <a:latin typeface="Traditional Arabic" pitchFamily="2" charset="-78"/>
                <a:cs typeface="Traditional Arabic" pitchFamily="2" charset="-78"/>
              </a:rPr>
              <a:t>لتُجيبُوا عَلَى الأسئِلة بِشكلٍ صَحيِح</a:t>
            </a:r>
            <a:endParaRPr lang="ar-AE" sz="4000" b="1" dirty="0">
              <a:solidFill>
                <a:srgbClr val="0070C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pic>
        <p:nvPicPr>
          <p:cNvPr id="1028" name="Picture 4" descr="http://image.shutterstock.com/display_pic_with_logo/695143/695143,1314035245,15/stock-vector-cartoon-children-students-8324587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26" y="2852936"/>
            <a:ext cx="8208912" cy="3266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fle7\Desktop\שיעור שני מפרויקט הסיום\תמונות לצמחים\4914183-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"/>
            <a:ext cx="9144000" cy="684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מלבן 26"/>
          <p:cNvSpPr/>
          <p:nvPr/>
        </p:nvSpPr>
        <p:spPr>
          <a:xfrm>
            <a:off x="2339752" y="3501008"/>
            <a:ext cx="230425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11</a:t>
            </a:r>
            <a:endParaRPr lang="he-IL" dirty="0"/>
          </a:p>
        </p:txBody>
      </p:sp>
      <p:sp>
        <p:nvSpPr>
          <p:cNvPr id="6" name="מלבן 5"/>
          <p:cNvSpPr/>
          <p:nvPr/>
        </p:nvSpPr>
        <p:spPr>
          <a:xfrm>
            <a:off x="0" y="1772816"/>
            <a:ext cx="2411760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8</a:t>
            </a:r>
            <a:endParaRPr lang="he-IL" sz="3600" dirty="0"/>
          </a:p>
        </p:txBody>
      </p:sp>
      <p:sp>
        <p:nvSpPr>
          <p:cNvPr id="10" name="מלבן 9"/>
          <p:cNvSpPr/>
          <p:nvPr/>
        </p:nvSpPr>
        <p:spPr>
          <a:xfrm>
            <a:off x="0" y="5229200"/>
            <a:ext cx="2339752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16</a:t>
            </a:r>
            <a:endParaRPr lang="he-IL" sz="3600" dirty="0"/>
          </a:p>
        </p:txBody>
      </p:sp>
      <p:sp>
        <p:nvSpPr>
          <p:cNvPr id="11" name="מלבן 10"/>
          <p:cNvSpPr/>
          <p:nvPr/>
        </p:nvSpPr>
        <p:spPr>
          <a:xfrm>
            <a:off x="0" y="3501008"/>
            <a:ext cx="2339752" cy="1772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12</a:t>
            </a:r>
            <a:endParaRPr lang="he-IL" sz="3600" dirty="0"/>
          </a:p>
        </p:txBody>
      </p:sp>
      <p:sp>
        <p:nvSpPr>
          <p:cNvPr id="20" name="מלבן 19">
            <a:hlinkClick r:id="rId3" action="ppaction://hlinksldjump"/>
          </p:cNvPr>
          <p:cNvSpPr/>
          <p:nvPr/>
        </p:nvSpPr>
        <p:spPr>
          <a:xfrm>
            <a:off x="6948264" y="1772816"/>
            <a:ext cx="219573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5</a:t>
            </a:r>
            <a:endParaRPr lang="he-IL" sz="3600" dirty="0"/>
          </a:p>
        </p:txBody>
      </p:sp>
      <p:sp>
        <p:nvSpPr>
          <p:cNvPr id="21" name="מלבן 20"/>
          <p:cNvSpPr/>
          <p:nvPr/>
        </p:nvSpPr>
        <p:spPr>
          <a:xfrm>
            <a:off x="6948264" y="3501008"/>
            <a:ext cx="219573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9</a:t>
            </a:r>
            <a:endParaRPr lang="he-IL" sz="3600" dirty="0"/>
          </a:p>
        </p:txBody>
      </p:sp>
      <p:sp>
        <p:nvSpPr>
          <p:cNvPr id="22" name="מלבן 21"/>
          <p:cNvSpPr/>
          <p:nvPr/>
        </p:nvSpPr>
        <p:spPr>
          <a:xfrm>
            <a:off x="6948264" y="5229200"/>
            <a:ext cx="2195736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13</a:t>
            </a:r>
            <a:endParaRPr lang="he-IL" sz="3600" dirty="0"/>
          </a:p>
        </p:txBody>
      </p:sp>
      <p:sp>
        <p:nvSpPr>
          <p:cNvPr id="24" name="מלבן 23"/>
          <p:cNvSpPr/>
          <p:nvPr/>
        </p:nvSpPr>
        <p:spPr>
          <a:xfrm>
            <a:off x="4572000" y="3501008"/>
            <a:ext cx="2376264" cy="1772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10</a:t>
            </a:r>
            <a:endParaRPr lang="he-IL" sz="3600" dirty="0"/>
          </a:p>
        </p:txBody>
      </p:sp>
      <p:sp>
        <p:nvSpPr>
          <p:cNvPr id="25" name="מלבן 24"/>
          <p:cNvSpPr/>
          <p:nvPr/>
        </p:nvSpPr>
        <p:spPr>
          <a:xfrm>
            <a:off x="4572000" y="5229200"/>
            <a:ext cx="2376264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14</a:t>
            </a:r>
            <a:endParaRPr lang="he-IL" sz="3600" dirty="0"/>
          </a:p>
        </p:txBody>
      </p:sp>
      <p:sp>
        <p:nvSpPr>
          <p:cNvPr id="26" name="מלבן 25"/>
          <p:cNvSpPr/>
          <p:nvPr/>
        </p:nvSpPr>
        <p:spPr>
          <a:xfrm>
            <a:off x="2339752" y="1772816"/>
            <a:ext cx="230425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7</a:t>
            </a:r>
            <a:endParaRPr lang="he-IL" sz="3600" dirty="0"/>
          </a:p>
        </p:txBody>
      </p:sp>
      <p:sp>
        <p:nvSpPr>
          <p:cNvPr id="28" name="מלבן 27"/>
          <p:cNvSpPr/>
          <p:nvPr/>
        </p:nvSpPr>
        <p:spPr>
          <a:xfrm>
            <a:off x="2339752" y="5229200"/>
            <a:ext cx="2232248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15</a:t>
            </a:r>
            <a:endParaRPr lang="he-IL" sz="3600" dirty="0"/>
          </a:p>
        </p:txBody>
      </p:sp>
      <p:sp>
        <p:nvSpPr>
          <p:cNvPr id="23" name="מלבן 22"/>
          <p:cNvSpPr/>
          <p:nvPr/>
        </p:nvSpPr>
        <p:spPr>
          <a:xfrm>
            <a:off x="4572000" y="1772816"/>
            <a:ext cx="2376264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6</a:t>
            </a:r>
            <a:endParaRPr lang="he-IL" sz="3600" dirty="0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20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1143000"/>
          </a:xfrm>
        </p:spPr>
        <p:txBody>
          <a:bodyPr/>
          <a:lstStyle/>
          <a:p>
            <a:pPr algn="r"/>
            <a:r>
              <a:rPr lang="ar-SA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السؤال الخامس: </a:t>
            </a:r>
            <a:endParaRPr lang="he-IL" b="1" dirty="0">
              <a:solidFill>
                <a:srgbClr val="C00000"/>
              </a:solidFill>
              <a:latin typeface="Traditional Arabic" pitchFamily="18" charset="-78"/>
            </a:endParaRPr>
          </a:p>
        </p:txBody>
      </p:sp>
      <p:sp>
        <p:nvSpPr>
          <p:cNvPr id="7" name="מציין מיקום תוכן 6"/>
          <p:cNvSpPr>
            <a:spLocks noGrp="1"/>
          </p:cNvSpPr>
          <p:nvPr>
            <p:ph idx="1"/>
          </p:nvPr>
        </p:nvSpPr>
        <p:spPr>
          <a:xfrm>
            <a:off x="2207747" y="3191687"/>
            <a:ext cx="6588224" cy="23488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ar-SA" sz="3600" b="1" dirty="0" smtClean="0">
                <a:latin typeface="Traditional Arabic" pitchFamily="2" charset="-78"/>
                <a:cs typeface="Traditional Arabic" pitchFamily="2" charset="-78"/>
                <a:hlinkClick r:id="rId2" action="ppaction://hlinksldjump"/>
              </a:rPr>
              <a:t>قشرة البِذرَةَ</a:t>
            </a:r>
            <a:endParaRPr lang="ar-SA" sz="3600" b="1" dirty="0" smtClean="0">
              <a:latin typeface="Traditional Arabic" pitchFamily="2" charset="-78"/>
              <a:cs typeface="Traditional Arabic" pitchFamily="2" charset="-78"/>
            </a:endParaRPr>
          </a:p>
          <a:p>
            <a:pPr>
              <a:buFont typeface="Wingdings" pitchFamily="2" charset="2"/>
              <a:buChar char="v"/>
            </a:pPr>
            <a:r>
              <a:rPr lang="ar-SA" sz="3600" b="1" dirty="0" smtClean="0">
                <a:latin typeface="Traditional Arabic" pitchFamily="2" charset="-78"/>
                <a:cs typeface="Traditional Arabic" pitchFamily="2" charset="-78"/>
                <a:hlinkClick r:id="rId3" action="ppaction://hlinksldjump"/>
              </a:rPr>
              <a:t>السُوَّيق</a:t>
            </a:r>
            <a:endParaRPr lang="he-IL" sz="3600" b="1" dirty="0">
              <a:latin typeface="Traditional Arabic" pitchFamily="2" charset="-78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21</a:t>
            </a:fld>
            <a:endParaRPr lang="he-IL"/>
          </a:p>
        </p:txBody>
      </p:sp>
      <p:sp>
        <p:nvSpPr>
          <p:cNvPr id="3" name="مستطيل 2"/>
          <p:cNvSpPr/>
          <p:nvPr/>
        </p:nvSpPr>
        <p:spPr>
          <a:xfrm>
            <a:off x="660025" y="201288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3600" dirty="0">
                <a:latin typeface="Traditional Arabic" pitchFamily="2" charset="-78"/>
                <a:cs typeface="Traditional Arabic" pitchFamily="2" charset="-78"/>
              </a:rPr>
              <a:t>وظيفتي حماية الجنين واحتياطي الغذاء الموجودين داخل البذرة من الصدمات من انا؟</a:t>
            </a:r>
            <a:endParaRPr lang="ar-AE" sz="3600" dirty="0"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7452320" y="6309320"/>
            <a:ext cx="762000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22</a:t>
            </a:fld>
            <a:endParaRPr lang="he-IL" dirty="0"/>
          </a:p>
        </p:txBody>
      </p:sp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 cstate="print"/>
          <a:stretch>
            <a:fillRect/>
          </a:stretch>
        </p:blipFill>
        <p:spPr>
          <a:xfrm>
            <a:off x="8604448" y="6553200"/>
            <a:ext cx="304800" cy="304800"/>
          </a:xfrm>
          <a:prstGeom prst="rect">
            <a:avLst/>
          </a:prstGeom>
        </p:spPr>
      </p:pic>
      <p:sp>
        <p:nvSpPr>
          <p:cNvPr id="9" name="חץ שמאלה 8">
            <a:hlinkClick r:id="rId4" action="ppaction://hlinksldjump"/>
          </p:cNvPr>
          <p:cNvSpPr/>
          <p:nvPr/>
        </p:nvSpPr>
        <p:spPr>
          <a:xfrm>
            <a:off x="325730" y="5746212"/>
            <a:ext cx="2662093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للسؤال التالي </a:t>
            </a:r>
            <a:endParaRPr lang="he-IL" sz="4000" b="1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pic>
        <p:nvPicPr>
          <p:cNvPr id="5122" name="Picture 2" descr="C:\Users\mfle7\Desktop\מנועאת\14115093-illustration-of-a-boy-on-a-white-backgrou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908720"/>
            <a:ext cx="3434619" cy="483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4932040" y="476672"/>
            <a:ext cx="3824808" cy="59093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مُمتَاز</a:t>
            </a:r>
          </a:p>
          <a:p>
            <a:pPr algn="ctr"/>
            <a:endParaRPr lang="ar-SA" sz="54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54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كُلّ الاحتِرَام، اجَابَة صَحِيحَة</a:t>
            </a:r>
          </a:p>
          <a:p>
            <a:pPr algn="ctr"/>
            <a:endParaRPr lang="ar-SA" sz="54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5400" b="1" dirty="0" smtClean="0">
                <a:latin typeface="Traditional Arabic" pitchFamily="18" charset="-78"/>
                <a:cs typeface="Traditional Arabic" pitchFamily="18" charset="-78"/>
              </a:rPr>
              <a:t>فَلتَتَقَدَمّوا أكثَر هَيَّا..</a:t>
            </a:r>
            <a:endParaRPr lang="he-IL" sz="5400" b="1" dirty="0">
              <a:latin typeface="Traditional Arabic" pitchFamily="18" charset="-78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7380312" y="6287541"/>
            <a:ext cx="762000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23</a:t>
            </a:fld>
            <a:endParaRPr lang="he-IL" dirty="0"/>
          </a:p>
        </p:txBody>
      </p:sp>
      <p:sp>
        <p:nvSpPr>
          <p:cNvPr id="7" name="חץ שמאלה 6">
            <a:hlinkClick r:id="rId3" action="ppaction://hlinksldjump"/>
          </p:cNvPr>
          <p:cNvSpPr/>
          <p:nvPr/>
        </p:nvSpPr>
        <p:spPr>
          <a:xfrm>
            <a:off x="227326" y="5877272"/>
            <a:ext cx="2472466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عودة الى السؤال </a:t>
            </a:r>
            <a:endParaRPr lang="he-IL" sz="3200" b="1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pic>
        <p:nvPicPr>
          <p:cNvPr id="8" name="MS900065437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165304"/>
            <a:ext cx="304800" cy="304800"/>
          </a:xfrm>
          <a:prstGeom prst="rect">
            <a:avLst/>
          </a:prstGeom>
        </p:spPr>
      </p:pic>
      <p:pic>
        <p:nvPicPr>
          <p:cNvPr id="26626" name="Picture 2" descr="http://3.bp.blogspot.com/--Kv8Ph-nLCw/UBpsKqWu1LI/AAAAAAAAG6M/P3GW124SVck/s1600/homer-s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3384376" cy="515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4534013" y="1182981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6000" b="1" dirty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لِلأَسَف </a:t>
            </a:r>
            <a:r>
              <a:rPr lang="ar-SA" sz="6000" b="1" dirty="0" err="1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أعِزّائِي</a:t>
            </a:r>
            <a:r>
              <a:rPr lang="ar-SA" sz="6000" b="1" dirty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 الطُلاب</a:t>
            </a:r>
          </a:p>
          <a:p>
            <a:pPr algn="ctr"/>
            <a:endParaRPr lang="ar-SA" sz="6000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6000" b="1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إجَابَتَكُم خَاطِئَة، </a:t>
            </a:r>
            <a:r>
              <a:rPr lang="ar-SA" sz="60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  حَاوِلُوا </a:t>
            </a:r>
            <a:r>
              <a:rPr lang="ar-SA" sz="6000" b="1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مَرَةً أُخرَى</a:t>
            </a:r>
            <a:r>
              <a:rPr lang="ar-SA" sz="6000" b="1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  <a:sym typeface="Wingdings" pitchFamily="2" charset="2"/>
              </a:rPr>
              <a:t> </a:t>
            </a:r>
            <a:r>
              <a:rPr lang="ar-SA" sz="5400" b="1" dirty="0">
                <a:solidFill>
                  <a:srgbClr val="FFFF00"/>
                </a:solidFill>
                <a:sym typeface="Wingdings" pitchFamily="2" charset="2"/>
              </a:rPr>
              <a:t></a:t>
            </a:r>
            <a:endParaRPr lang="he-IL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fle7\Desktop\שיעור שני מפרויקט הסיום\תמונות לצמחים\4914183-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מלבן 26"/>
          <p:cNvSpPr/>
          <p:nvPr/>
        </p:nvSpPr>
        <p:spPr>
          <a:xfrm>
            <a:off x="2339752" y="3501008"/>
            <a:ext cx="230425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11</a:t>
            </a:r>
            <a:endParaRPr lang="he-IL" sz="3600" dirty="0"/>
          </a:p>
        </p:txBody>
      </p:sp>
      <p:sp>
        <p:nvSpPr>
          <p:cNvPr id="6" name="מלבן 5"/>
          <p:cNvSpPr/>
          <p:nvPr/>
        </p:nvSpPr>
        <p:spPr>
          <a:xfrm>
            <a:off x="0" y="1772816"/>
            <a:ext cx="2411760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8</a:t>
            </a:r>
            <a:endParaRPr lang="he-IL" sz="3600" dirty="0"/>
          </a:p>
        </p:txBody>
      </p:sp>
      <p:sp>
        <p:nvSpPr>
          <p:cNvPr id="10" name="מלבן 9"/>
          <p:cNvSpPr/>
          <p:nvPr/>
        </p:nvSpPr>
        <p:spPr>
          <a:xfrm>
            <a:off x="0" y="5229200"/>
            <a:ext cx="2339752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16</a:t>
            </a:r>
            <a:endParaRPr lang="he-IL" sz="3600" dirty="0"/>
          </a:p>
        </p:txBody>
      </p:sp>
      <p:sp>
        <p:nvSpPr>
          <p:cNvPr id="11" name="מלבן 10"/>
          <p:cNvSpPr/>
          <p:nvPr/>
        </p:nvSpPr>
        <p:spPr>
          <a:xfrm>
            <a:off x="0" y="3501008"/>
            <a:ext cx="2339752" cy="1772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12</a:t>
            </a:r>
            <a:endParaRPr lang="he-IL" sz="3600" dirty="0"/>
          </a:p>
        </p:txBody>
      </p:sp>
      <p:sp>
        <p:nvSpPr>
          <p:cNvPr id="21" name="מלבן 20"/>
          <p:cNvSpPr/>
          <p:nvPr/>
        </p:nvSpPr>
        <p:spPr>
          <a:xfrm>
            <a:off x="6948264" y="3501008"/>
            <a:ext cx="219573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9</a:t>
            </a:r>
            <a:endParaRPr lang="he-IL" sz="3600" dirty="0"/>
          </a:p>
        </p:txBody>
      </p:sp>
      <p:sp>
        <p:nvSpPr>
          <p:cNvPr id="22" name="מלבן 21"/>
          <p:cNvSpPr/>
          <p:nvPr/>
        </p:nvSpPr>
        <p:spPr>
          <a:xfrm>
            <a:off x="6948264" y="5229200"/>
            <a:ext cx="2195736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13</a:t>
            </a:r>
            <a:endParaRPr lang="he-IL" sz="3600" dirty="0"/>
          </a:p>
        </p:txBody>
      </p:sp>
      <p:sp>
        <p:nvSpPr>
          <p:cNvPr id="24" name="מלבן 23"/>
          <p:cNvSpPr/>
          <p:nvPr/>
        </p:nvSpPr>
        <p:spPr>
          <a:xfrm>
            <a:off x="4572000" y="3501008"/>
            <a:ext cx="2376264" cy="1772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10</a:t>
            </a:r>
            <a:endParaRPr lang="he-IL" sz="3600" dirty="0"/>
          </a:p>
        </p:txBody>
      </p:sp>
      <p:sp>
        <p:nvSpPr>
          <p:cNvPr id="25" name="מלבן 24"/>
          <p:cNvSpPr/>
          <p:nvPr/>
        </p:nvSpPr>
        <p:spPr>
          <a:xfrm>
            <a:off x="4572000" y="5229200"/>
            <a:ext cx="2376264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14</a:t>
            </a:r>
            <a:endParaRPr lang="he-IL" sz="3600" dirty="0"/>
          </a:p>
        </p:txBody>
      </p:sp>
      <p:sp>
        <p:nvSpPr>
          <p:cNvPr id="26" name="מלבן 25"/>
          <p:cNvSpPr/>
          <p:nvPr/>
        </p:nvSpPr>
        <p:spPr>
          <a:xfrm>
            <a:off x="2339752" y="1772816"/>
            <a:ext cx="230425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7</a:t>
            </a:r>
            <a:endParaRPr lang="he-IL" sz="3600" dirty="0"/>
          </a:p>
        </p:txBody>
      </p:sp>
      <p:sp>
        <p:nvSpPr>
          <p:cNvPr id="28" name="מלבן 27"/>
          <p:cNvSpPr/>
          <p:nvPr/>
        </p:nvSpPr>
        <p:spPr>
          <a:xfrm>
            <a:off x="2339752" y="5229200"/>
            <a:ext cx="2232248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15</a:t>
            </a:r>
            <a:endParaRPr lang="he-IL" sz="3600" dirty="0"/>
          </a:p>
        </p:txBody>
      </p:sp>
      <p:sp>
        <p:nvSpPr>
          <p:cNvPr id="23" name="מלבן 22">
            <a:hlinkClick r:id="rId3" action="ppaction://hlinksldjump"/>
          </p:cNvPr>
          <p:cNvSpPr/>
          <p:nvPr/>
        </p:nvSpPr>
        <p:spPr>
          <a:xfrm>
            <a:off x="4572000" y="1772816"/>
            <a:ext cx="2376264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6</a:t>
            </a:r>
            <a:endParaRPr lang="he-IL" sz="3600" dirty="0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24</a:t>
            </a:fld>
            <a:endParaRPr lang="he-IL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44008" y="692696"/>
            <a:ext cx="4117504" cy="1024136"/>
          </a:xfrm>
        </p:spPr>
        <p:txBody>
          <a:bodyPr>
            <a:normAutofit/>
          </a:bodyPr>
          <a:lstStyle/>
          <a:p>
            <a:pPr algn="r"/>
            <a:r>
              <a:rPr lang="ar-SA" sz="60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السؤال السادس:</a:t>
            </a:r>
            <a:endParaRPr lang="he-IL" sz="6000" b="1" dirty="0">
              <a:solidFill>
                <a:srgbClr val="C00000"/>
              </a:solidFill>
              <a:latin typeface="Traditional Arabic" pitchFamily="18" charset="-78"/>
            </a:endParaRPr>
          </a:p>
        </p:txBody>
      </p:sp>
      <p:sp>
        <p:nvSpPr>
          <p:cNvPr id="7" name="מציין מיקום תוכן 6"/>
          <p:cNvSpPr>
            <a:spLocks noGrp="1"/>
          </p:cNvSpPr>
          <p:nvPr>
            <p:ph idx="1"/>
          </p:nvPr>
        </p:nvSpPr>
        <p:spPr>
          <a:xfrm>
            <a:off x="1043608" y="2924944"/>
            <a:ext cx="7543800" cy="2662064"/>
          </a:xfrm>
        </p:spPr>
        <p:txBody>
          <a:bodyPr>
            <a:normAutofit/>
          </a:bodyPr>
          <a:lstStyle/>
          <a:p>
            <a:r>
              <a:rPr lang="ar-SA" sz="3600" dirty="0" smtClean="0">
                <a:latin typeface="Traditional Arabic" pitchFamily="2" charset="-78"/>
                <a:cs typeface="Traditional Arabic" pitchFamily="2" charset="-78"/>
                <a:hlinkClick r:id="rId2" action="ppaction://hlinksldjump"/>
              </a:rPr>
              <a:t>الجُذير</a:t>
            </a:r>
            <a:endParaRPr lang="ar-SA" sz="3600" dirty="0" smtClean="0">
              <a:latin typeface="Traditional Arabic" pitchFamily="2" charset="-78"/>
              <a:cs typeface="Traditional Arabic" pitchFamily="2" charset="-78"/>
            </a:endParaRPr>
          </a:p>
          <a:p>
            <a:r>
              <a:rPr lang="ar-SA" sz="3600" dirty="0" smtClean="0">
                <a:latin typeface="Traditional Arabic" pitchFamily="2" charset="-78"/>
                <a:cs typeface="Traditional Arabic" pitchFamily="2" charset="-78"/>
                <a:hlinkClick r:id="rId2" action="ppaction://hlinksldjump"/>
              </a:rPr>
              <a:t>السُوَّيق</a:t>
            </a:r>
            <a:endParaRPr lang="ar-SA" sz="3600" dirty="0" smtClean="0">
              <a:latin typeface="Traditional Arabic" pitchFamily="2" charset="-78"/>
              <a:cs typeface="Traditional Arabic" pitchFamily="2" charset="-78"/>
            </a:endParaRPr>
          </a:p>
          <a:p>
            <a:r>
              <a:rPr lang="ar-SA" sz="3600" dirty="0" smtClean="0">
                <a:latin typeface="Traditional Arabic" pitchFamily="2" charset="-78"/>
                <a:cs typeface="Traditional Arabic" pitchFamily="2" charset="-78"/>
                <a:hlinkClick r:id="rId2" action="ppaction://hlinksldjump"/>
              </a:rPr>
              <a:t>الساق</a:t>
            </a:r>
            <a:endParaRPr lang="ar-SA" sz="3600" dirty="0" smtClean="0">
              <a:latin typeface="Traditional Arabic" pitchFamily="2" charset="-78"/>
              <a:cs typeface="Traditional Arabic" pitchFamily="2" charset="-78"/>
            </a:endParaRPr>
          </a:p>
          <a:p>
            <a:r>
              <a:rPr lang="ar-SA" sz="3600" dirty="0" smtClean="0">
                <a:latin typeface="Traditional Arabic" pitchFamily="2" charset="-78"/>
                <a:cs typeface="Traditional Arabic" pitchFamily="2" charset="-78"/>
                <a:hlinkClick r:id="rId3" action="ppaction://hlinksldjump"/>
              </a:rPr>
              <a:t>البادِرَة</a:t>
            </a:r>
            <a:endParaRPr lang="he-IL" sz="3600" dirty="0">
              <a:latin typeface="Traditional Arabic" pitchFamily="2" charset="-78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25</a:t>
            </a:fld>
            <a:endParaRPr lang="he-IL"/>
          </a:p>
        </p:txBody>
      </p:sp>
      <p:sp>
        <p:nvSpPr>
          <p:cNvPr id="3" name="مستطيل 2"/>
          <p:cNvSpPr/>
          <p:nvPr/>
        </p:nvSpPr>
        <p:spPr>
          <a:xfrm>
            <a:off x="1907704" y="1748135"/>
            <a:ext cx="67409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Traditional Arabic" pitchFamily="2" charset="-78"/>
                <a:cs typeface="Traditional Arabic" pitchFamily="2" charset="-78"/>
              </a:rPr>
              <a:t>النبتة الصغيرة التي تنبت من البذرة نسمّيها:</a:t>
            </a:r>
            <a:endParaRPr lang="ar-AE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7452320" y="6370637"/>
            <a:ext cx="762000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26</a:t>
            </a:fld>
            <a:endParaRPr lang="he-IL" dirty="0"/>
          </a:p>
        </p:txBody>
      </p:sp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 cstate="print"/>
          <a:stretch>
            <a:fillRect/>
          </a:stretch>
        </p:blipFill>
        <p:spPr>
          <a:xfrm>
            <a:off x="8604448" y="6553200"/>
            <a:ext cx="304800" cy="304800"/>
          </a:xfrm>
          <a:prstGeom prst="rect">
            <a:avLst/>
          </a:prstGeom>
        </p:spPr>
      </p:pic>
      <p:sp>
        <p:nvSpPr>
          <p:cNvPr id="9" name="חץ שמאלה 8">
            <a:hlinkClick r:id="rId4" action="ppaction://hlinksldjump"/>
          </p:cNvPr>
          <p:cNvSpPr/>
          <p:nvPr/>
        </p:nvSpPr>
        <p:spPr>
          <a:xfrm>
            <a:off x="251520" y="5841504"/>
            <a:ext cx="2592288" cy="8640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للسؤال التالي </a:t>
            </a:r>
            <a:endParaRPr lang="he-IL" sz="4000" b="1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pic>
        <p:nvPicPr>
          <p:cNvPr id="6146" name="Picture 2" descr="C:\Users\mfle7\Desktop\מנועאת\1117316-Cartoon-Of-A-Happy-Watermelon-Giving-A-Thumb-Up-Royalty-Free-Vector-Clipart (1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9" b="18469"/>
          <a:stretch/>
        </p:blipFill>
        <p:spPr bwMode="auto">
          <a:xfrm>
            <a:off x="1979712" y="548680"/>
            <a:ext cx="5715000" cy="37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1979712" y="4199126"/>
            <a:ext cx="532859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جَيِّد جِداً   </a:t>
            </a:r>
            <a:r>
              <a:rPr lang="ar-SA" sz="5400" b="1" dirty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ar-SA" sz="5400" b="1" dirty="0">
                <a:latin typeface="Traditional Arabic" pitchFamily="18" charset="-78"/>
                <a:cs typeface="Traditional Arabic" pitchFamily="18" charset="-78"/>
              </a:rPr>
            </a:br>
            <a:r>
              <a:rPr lang="ar-SA" sz="54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هَيَّا بِنَا نَتَقَدَم لِلسُؤال التَالِي</a:t>
            </a:r>
            <a:endParaRPr lang="he-IL" sz="5400" b="1" dirty="0">
              <a:solidFill>
                <a:srgbClr val="C00000"/>
              </a:solidFill>
              <a:latin typeface="Traditional Arabic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7164288" y="6317704"/>
            <a:ext cx="762000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27</a:t>
            </a:fld>
            <a:endParaRPr lang="he-IL" dirty="0"/>
          </a:p>
        </p:txBody>
      </p:sp>
      <p:sp>
        <p:nvSpPr>
          <p:cNvPr id="7" name="חץ שמאלה 6">
            <a:hlinkClick r:id="rId3" action="ppaction://hlinksldjump"/>
          </p:cNvPr>
          <p:cNvSpPr/>
          <p:nvPr/>
        </p:nvSpPr>
        <p:spPr>
          <a:xfrm>
            <a:off x="323528" y="5813648"/>
            <a:ext cx="2376264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عودة الى السؤال </a:t>
            </a:r>
            <a:endParaRPr lang="he-IL" sz="3200" b="1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pic>
        <p:nvPicPr>
          <p:cNvPr id="8" name="MS900065437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165304"/>
            <a:ext cx="304800" cy="304800"/>
          </a:xfrm>
          <a:prstGeom prst="rect">
            <a:avLst/>
          </a:prstGeom>
        </p:spPr>
      </p:pic>
      <p:pic>
        <p:nvPicPr>
          <p:cNvPr id="27650" name="Picture 2" descr="http://t2.gstatic.com/images?q=tbn:ANd9GcTQvXFhL0GgRO9po04iMrlvnhTLTr26h5EfcPyEpk2srvUiiSmo3lukDhC-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20688"/>
            <a:ext cx="3494780" cy="537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/>
          <p:cNvSpPr txBox="1"/>
          <p:nvPr/>
        </p:nvSpPr>
        <p:spPr>
          <a:xfrm>
            <a:off x="344944" y="1988840"/>
            <a:ext cx="4752528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لا تَقْلَق </a:t>
            </a:r>
          </a:p>
          <a:p>
            <a:pPr algn="ctr"/>
            <a:endParaRPr lang="ar-SA" sz="60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60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حَاوِل مَرَةً أُخرَى </a:t>
            </a:r>
            <a:r>
              <a:rPr lang="ar-SA" sz="4800" b="1" dirty="0" smtClean="0">
                <a:solidFill>
                  <a:srgbClr val="FFFF00"/>
                </a:solidFill>
                <a:sym typeface="Wingdings" pitchFamily="2" charset="2"/>
              </a:rPr>
              <a:t></a:t>
            </a:r>
            <a:endParaRPr lang="he-IL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fle7\Desktop\שיעור שני מפרויקט הסיום\תמונות לצמחים\4914183-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מלבן 26"/>
          <p:cNvSpPr/>
          <p:nvPr/>
        </p:nvSpPr>
        <p:spPr>
          <a:xfrm>
            <a:off x="2339752" y="3501008"/>
            <a:ext cx="230425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11</a:t>
            </a:r>
            <a:endParaRPr lang="he-IL" sz="3600" dirty="0"/>
          </a:p>
        </p:txBody>
      </p:sp>
      <p:sp>
        <p:nvSpPr>
          <p:cNvPr id="6" name="מלבן 5"/>
          <p:cNvSpPr/>
          <p:nvPr/>
        </p:nvSpPr>
        <p:spPr>
          <a:xfrm>
            <a:off x="0" y="1772816"/>
            <a:ext cx="2411760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8</a:t>
            </a:r>
            <a:endParaRPr lang="he-IL" sz="3600" dirty="0"/>
          </a:p>
        </p:txBody>
      </p:sp>
      <p:sp>
        <p:nvSpPr>
          <p:cNvPr id="10" name="מלבן 9"/>
          <p:cNvSpPr/>
          <p:nvPr/>
        </p:nvSpPr>
        <p:spPr>
          <a:xfrm>
            <a:off x="0" y="5229200"/>
            <a:ext cx="2339752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16</a:t>
            </a:r>
            <a:endParaRPr lang="he-IL" sz="3600" dirty="0"/>
          </a:p>
        </p:txBody>
      </p:sp>
      <p:sp>
        <p:nvSpPr>
          <p:cNvPr id="11" name="מלבן 10"/>
          <p:cNvSpPr/>
          <p:nvPr/>
        </p:nvSpPr>
        <p:spPr>
          <a:xfrm>
            <a:off x="0" y="3501008"/>
            <a:ext cx="2339752" cy="1772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12</a:t>
            </a:r>
            <a:endParaRPr lang="he-IL" sz="3600" dirty="0"/>
          </a:p>
        </p:txBody>
      </p:sp>
      <p:sp>
        <p:nvSpPr>
          <p:cNvPr id="21" name="מלבן 20"/>
          <p:cNvSpPr/>
          <p:nvPr/>
        </p:nvSpPr>
        <p:spPr>
          <a:xfrm>
            <a:off x="6948264" y="3501008"/>
            <a:ext cx="219573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9</a:t>
            </a:r>
            <a:endParaRPr lang="he-IL" sz="3600" dirty="0"/>
          </a:p>
        </p:txBody>
      </p:sp>
      <p:sp>
        <p:nvSpPr>
          <p:cNvPr id="22" name="מלבן 21"/>
          <p:cNvSpPr/>
          <p:nvPr/>
        </p:nvSpPr>
        <p:spPr>
          <a:xfrm>
            <a:off x="6948264" y="5229200"/>
            <a:ext cx="2195736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13</a:t>
            </a:r>
            <a:endParaRPr lang="he-IL" sz="3600" dirty="0"/>
          </a:p>
        </p:txBody>
      </p:sp>
      <p:sp>
        <p:nvSpPr>
          <p:cNvPr id="24" name="מלבן 23"/>
          <p:cNvSpPr/>
          <p:nvPr/>
        </p:nvSpPr>
        <p:spPr>
          <a:xfrm>
            <a:off x="4572000" y="3501008"/>
            <a:ext cx="2376264" cy="1772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10</a:t>
            </a:r>
            <a:endParaRPr lang="he-IL" sz="3600" dirty="0"/>
          </a:p>
        </p:txBody>
      </p:sp>
      <p:sp>
        <p:nvSpPr>
          <p:cNvPr id="25" name="מלבן 24"/>
          <p:cNvSpPr/>
          <p:nvPr/>
        </p:nvSpPr>
        <p:spPr>
          <a:xfrm>
            <a:off x="4572000" y="5229200"/>
            <a:ext cx="2376264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14</a:t>
            </a:r>
            <a:endParaRPr lang="he-IL" sz="3600" dirty="0"/>
          </a:p>
        </p:txBody>
      </p:sp>
      <p:sp>
        <p:nvSpPr>
          <p:cNvPr id="26" name="מלבן 25">
            <a:hlinkClick r:id="rId3" action="ppaction://hlinksldjump"/>
          </p:cNvPr>
          <p:cNvSpPr/>
          <p:nvPr/>
        </p:nvSpPr>
        <p:spPr>
          <a:xfrm>
            <a:off x="2339752" y="1772816"/>
            <a:ext cx="230425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7</a:t>
            </a:r>
            <a:endParaRPr lang="he-IL" sz="3600" dirty="0"/>
          </a:p>
        </p:txBody>
      </p:sp>
      <p:sp>
        <p:nvSpPr>
          <p:cNvPr id="28" name="מלבן 27"/>
          <p:cNvSpPr/>
          <p:nvPr/>
        </p:nvSpPr>
        <p:spPr>
          <a:xfrm>
            <a:off x="2339752" y="5229200"/>
            <a:ext cx="2232248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15</a:t>
            </a:r>
            <a:endParaRPr lang="he-IL" sz="3600" dirty="0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28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220072" y="620688"/>
            <a:ext cx="3757464" cy="1096144"/>
          </a:xfrm>
        </p:spPr>
        <p:txBody>
          <a:bodyPr/>
          <a:lstStyle/>
          <a:p>
            <a:pPr algn="r"/>
            <a:r>
              <a:rPr lang="ar-SA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السؤال السابع: </a:t>
            </a:r>
            <a:endParaRPr lang="he-IL" b="1" dirty="0">
              <a:solidFill>
                <a:srgbClr val="C00000"/>
              </a:solidFill>
              <a:latin typeface="Traditional Arabic" pitchFamily="18" charset="-78"/>
            </a:endParaRPr>
          </a:p>
        </p:txBody>
      </p:sp>
      <p:sp>
        <p:nvSpPr>
          <p:cNvPr id="7" name="מציין מיקום תוכן 6"/>
          <p:cNvSpPr>
            <a:spLocks noGrp="1"/>
          </p:cNvSpPr>
          <p:nvPr>
            <p:ph idx="1"/>
          </p:nvPr>
        </p:nvSpPr>
        <p:spPr>
          <a:xfrm>
            <a:off x="1267497" y="2501607"/>
            <a:ext cx="7543800" cy="21580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ar-SA" sz="4000" dirty="0" smtClean="0">
                <a:latin typeface="Traditional Arabic" pitchFamily="2" charset="-78"/>
                <a:cs typeface="Traditional Arabic" pitchFamily="2" charset="-78"/>
                <a:hlinkClick r:id="rId2" action="ppaction://hlinksldjump"/>
              </a:rPr>
              <a:t>صحيح </a:t>
            </a:r>
            <a:endParaRPr lang="ar-SA" sz="4000" dirty="0" smtClean="0">
              <a:latin typeface="Traditional Arabic" pitchFamily="2" charset="-78"/>
              <a:cs typeface="Traditional Arabic" pitchFamily="2" charset="-78"/>
            </a:endParaRPr>
          </a:p>
          <a:p>
            <a:pPr>
              <a:buFont typeface="Wingdings" pitchFamily="2" charset="2"/>
              <a:buChar char="v"/>
            </a:pPr>
            <a:r>
              <a:rPr lang="ar-SA" sz="4000" dirty="0" smtClean="0">
                <a:latin typeface="Traditional Arabic" pitchFamily="2" charset="-78"/>
                <a:cs typeface="Traditional Arabic" pitchFamily="2" charset="-78"/>
                <a:hlinkClick r:id="rId3" action="ppaction://hlinksldjump"/>
              </a:rPr>
              <a:t>خطأ</a:t>
            </a:r>
            <a:r>
              <a:rPr lang="ar-SA" sz="4000" dirty="0" smtClean="0">
                <a:latin typeface="Traditional Arabic" pitchFamily="2" charset="-78"/>
                <a:cs typeface="Traditional Arabic" pitchFamily="2" charset="-78"/>
              </a:rPr>
              <a:t> </a:t>
            </a:r>
            <a:endParaRPr lang="he-IL" sz="4000" dirty="0">
              <a:latin typeface="Traditional Arabic" pitchFamily="2" charset="-78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29</a:t>
            </a:fld>
            <a:endParaRPr lang="he-IL"/>
          </a:p>
        </p:txBody>
      </p:sp>
      <p:sp>
        <p:nvSpPr>
          <p:cNvPr id="3" name="مربع نص 2"/>
          <p:cNvSpPr txBox="1"/>
          <p:nvPr/>
        </p:nvSpPr>
        <p:spPr>
          <a:xfrm>
            <a:off x="26321" y="1916832"/>
            <a:ext cx="87849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latin typeface="Traditional Arabic" pitchFamily="2" charset="-78"/>
                <a:cs typeface="Traditional Arabic" pitchFamily="2" charset="-78"/>
              </a:rPr>
              <a:t>جَمِيع النَّباتات تَختَلِف في أجزاءها وتتَشابهَ في شَكلِهَا، وَلَونِها، وَحَجمِها. </a:t>
            </a:r>
            <a:endParaRPr lang="ar-AE" sz="3200" dirty="0"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</a:t>
            </a:fld>
            <a:endParaRPr lang="he-IL"/>
          </a:p>
        </p:txBody>
      </p:sp>
      <p:pic>
        <p:nvPicPr>
          <p:cNvPr id="1026" name="Picture 2" descr="C:\Users\mfle7\Desktop\מנועאת\230474-Diverse-School-Kids-With-A-Blank-Sign-1-Poster-Art-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7506"/>
            <a:ext cx="7632848" cy="598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749052" y="676672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ar-SA" sz="80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هَيَّا نَمْرَح وَنَلْعَب سَوِياً</a:t>
            </a:r>
            <a:endParaRPr lang="he-IL" sz="8000" b="1" dirty="0">
              <a:solidFill>
                <a:srgbClr val="0070C0"/>
              </a:solidFill>
              <a:latin typeface="Traditional Arabic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7308304" y="6270773"/>
            <a:ext cx="762000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30</a:t>
            </a:fld>
            <a:endParaRPr lang="he-IL" dirty="0"/>
          </a:p>
        </p:txBody>
      </p:sp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 cstate="print"/>
          <a:stretch>
            <a:fillRect/>
          </a:stretch>
        </p:blipFill>
        <p:spPr>
          <a:xfrm>
            <a:off x="8604448" y="6553200"/>
            <a:ext cx="304800" cy="304800"/>
          </a:xfrm>
          <a:prstGeom prst="rect">
            <a:avLst/>
          </a:prstGeom>
        </p:spPr>
      </p:pic>
      <p:sp>
        <p:nvSpPr>
          <p:cNvPr id="9" name="חץ שמאלה 8">
            <a:hlinkClick r:id="rId4" action="ppaction://hlinksldjump"/>
          </p:cNvPr>
          <p:cNvSpPr/>
          <p:nvPr/>
        </p:nvSpPr>
        <p:spPr>
          <a:xfrm>
            <a:off x="251520" y="5481464"/>
            <a:ext cx="3168352" cy="1224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للسؤال التالي </a:t>
            </a:r>
            <a:endParaRPr lang="he-IL" sz="4000" b="1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pic>
        <p:nvPicPr>
          <p:cNvPr id="7170" name="Picture 2" descr="C:\Users\mfle7\Desktop\מנועאת\0511-1104-0114-3822_Cartoon_Lemon_Holding_a_Glass_of_Lemonade_clipart_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4393910" cy="442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5436096" y="1412776"/>
            <a:ext cx="3473152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اجَابَة صَحِيحَة </a:t>
            </a:r>
          </a:p>
          <a:p>
            <a:pPr algn="ctr"/>
            <a:endParaRPr lang="ar-SA" sz="60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60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انتَقِلُوا لِلسُؤال التَالِي </a:t>
            </a:r>
            <a:endParaRPr lang="he-IL" sz="6000" b="1" dirty="0">
              <a:solidFill>
                <a:srgbClr val="0070C0"/>
              </a:solidFill>
              <a:latin typeface="Traditional Arabic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7452320" y="6165304"/>
            <a:ext cx="762000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31</a:t>
            </a:fld>
            <a:endParaRPr lang="he-IL" dirty="0"/>
          </a:p>
        </p:txBody>
      </p:sp>
      <p:sp>
        <p:nvSpPr>
          <p:cNvPr id="7" name="חץ שמאלה 6">
            <a:hlinkClick r:id="rId3" action="ppaction://hlinksldjump"/>
          </p:cNvPr>
          <p:cNvSpPr/>
          <p:nvPr/>
        </p:nvSpPr>
        <p:spPr>
          <a:xfrm>
            <a:off x="323528" y="5813648"/>
            <a:ext cx="2520280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عودة الى السؤال </a:t>
            </a:r>
            <a:endParaRPr lang="he-IL" sz="3600" b="1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pic>
        <p:nvPicPr>
          <p:cNvPr id="8" name="MS900065437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165304"/>
            <a:ext cx="304800" cy="304800"/>
          </a:xfrm>
          <a:prstGeom prst="rect">
            <a:avLst/>
          </a:prstGeom>
        </p:spPr>
      </p:pic>
      <p:pic>
        <p:nvPicPr>
          <p:cNvPr id="28674" name="Picture 2" descr="Royalty Free RF Clip Art Illustration Of A Bullied Chubby Boy Crying by BNP Design Studi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714" y="836712"/>
            <a:ext cx="3456384" cy="513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/>
          <p:cNvSpPr txBox="1"/>
          <p:nvPr/>
        </p:nvSpPr>
        <p:spPr>
          <a:xfrm>
            <a:off x="323528" y="1628800"/>
            <a:ext cx="4320480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اجَابَةٌ خاطِئَة </a:t>
            </a:r>
          </a:p>
          <a:p>
            <a:pPr algn="ctr"/>
            <a:endParaRPr lang="ar-SA" sz="66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66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حَاوِل مِن جَدِيد</a:t>
            </a:r>
            <a:endParaRPr lang="he-IL" sz="6600" b="1" dirty="0">
              <a:solidFill>
                <a:srgbClr val="0070C0"/>
              </a:solidFill>
              <a:latin typeface="Traditional Arabic" pitchFamily="18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fle7\Desktop\שיעור שני מפרויקט הסיום\תמונות לצמחים\4914183-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מלבן 26"/>
          <p:cNvSpPr/>
          <p:nvPr/>
        </p:nvSpPr>
        <p:spPr>
          <a:xfrm>
            <a:off x="2339752" y="3501008"/>
            <a:ext cx="230425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11</a:t>
            </a:r>
            <a:endParaRPr lang="he-IL" sz="3600" dirty="0"/>
          </a:p>
        </p:txBody>
      </p:sp>
      <p:sp>
        <p:nvSpPr>
          <p:cNvPr id="6" name="מלבן 5">
            <a:hlinkClick r:id="rId3" action="ppaction://hlinksldjump"/>
          </p:cNvPr>
          <p:cNvSpPr/>
          <p:nvPr/>
        </p:nvSpPr>
        <p:spPr>
          <a:xfrm>
            <a:off x="0" y="1772816"/>
            <a:ext cx="2411760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8</a:t>
            </a:r>
            <a:endParaRPr lang="he-IL" sz="3600" dirty="0"/>
          </a:p>
        </p:txBody>
      </p:sp>
      <p:sp>
        <p:nvSpPr>
          <p:cNvPr id="10" name="מלבן 9"/>
          <p:cNvSpPr/>
          <p:nvPr/>
        </p:nvSpPr>
        <p:spPr>
          <a:xfrm>
            <a:off x="0" y="5229200"/>
            <a:ext cx="2339752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16</a:t>
            </a:r>
            <a:endParaRPr lang="he-IL" sz="3600" dirty="0"/>
          </a:p>
        </p:txBody>
      </p:sp>
      <p:sp>
        <p:nvSpPr>
          <p:cNvPr id="11" name="מלבן 10"/>
          <p:cNvSpPr/>
          <p:nvPr/>
        </p:nvSpPr>
        <p:spPr>
          <a:xfrm>
            <a:off x="0" y="3501008"/>
            <a:ext cx="2339752" cy="1772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12</a:t>
            </a:r>
            <a:endParaRPr lang="he-IL" sz="3600" dirty="0"/>
          </a:p>
        </p:txBody>
      </p:sp>
      <p:sp>
        <p:nvSpPr>
          <p:cNvPr id="21" name="מלבן 20"/>
          <p:cNvSpPr/>
          <p:nvPr/>
        </p:nvSpPr>
        <p:spPr>
          <a:xfrm>
            <a:off x="6948264" y="3501008"/>
            <a:ext cx="219573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9</a:t>
            </a:r>
            <a:endParaRPr lang="he-IL" sz="3600" dirty="0"/>
          </a:p>
        </p:txBody>
      </p:sp>
      <p:sp>
        <p:nvSpPr>
          <p:cNvPr id="22" name="מלבן 21"/>
          <p:cNvSpPr/>
          <p:nvPr/>
        </p:nvSpPr>
        <p:spPr>
          <a:xfrm>
            <a:off x="6948264" y="5229200"/>
            <a:ext cx="2195736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13</a:t>
            </a:r>
            <a:endParaRPr lang="he-IL" sz="3600" dirty="0"/>
          </a:p>
        </p:txBody>
      </p:sp>
      <p:sp>
        <p:nvSpPr>
          <p:cNvPr id="24" name="מלבן 23"/>
          <p:cNvSpPr/>
          <p:nvPr/>
        </p:nvSpPr>
        <p:spPr>
          <a:xfrm>
            <a:off x="4572000" y="3501008"/>
            <a:ext cx="2376264" cy="1772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10</a:t>
            </a:r>
            <a:endParaRPr lang="he-IL" sz="3600" dirty="0"/>
          </a:p>
        </p:txBody>
      </p:sp>
      <p:sp>
        <p:nvSpPr>
          <p:cNvPr id="25" name="מלבן 24"/>
          <p:cNvSpPr/>
          <p:nvPr/>
        </p:nvSpPr>
        <p:spPr>
          <a:xfrm>
            <a:off x="4572000" y="5229200"/>
            <a:ext cx="2376264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14</a:t>
            </a:r>
            <a:endParaRPr lang="he-IL" sz="3600" dirty="0"/>
          </a:p>
        </p:txBody>
      </p:sp>
      <p:sp>
        <p:nvSpPr>
          <p:cNvPr id="28" name="מלבן 27"/>
          <p:cNvSpPr/>
          <p:nvPr/>
        </p:nvSpPr>
        <p:spPr>
          <a:xfrm>
            <a:off x="2339752" y="5229200"/>
            <a:ext cx="2232248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15</a:t>
            </a:r>
            <a:endParaRPr lang="he-IL" sz="3600" dirty="0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32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48064" y="692696"/>
            <a:ext cx="3685456" cy="880120"/>
          </a:xfrm>
        </p:spPr>
        <p:txBody>
          <a:bodyPr>
            <a:noAutofit/>
          </a:bodyPr>
          <a:lstStyle/>
          <a:p>
            <a:pPr algn="r"/>
            <a:r>
              <a:rPr lang="ar-SA" sz="60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السؤال الثامن: </a:t>
            </a:r>
            <a:endParaRPr lang="he-IL" sz="6000" b="1" dirty="0">
              <a:solidFill>
                <a:srgbClr val="C00000"/>
              </a:solidFill>
              <a:latin typeface="Traditional Arabic" pitchFamily="18" charset="-78"/>
            </a:endParaRPr>
          </a:p>
        </p:txBody>
      </p:sp>
      <p:sp>
        <p:nvSpPr>
          <p:cNvPr id="7" name="מציין מיקום תוכן 6"/>
          <p:cNvSpPr>
            <a:spLocks noGrp="1"/>
          </p:cNvSpPr>
          <p:nvPr>
            <p:ph idx="1"/>
          </p:nvPr>
        </p:nvSpPr>
        <p:spPr>
          <a:xfrm>
            <a:off x="1403648" y="2996952"/>
            <a:ext cx="7543800" cy="2518048"/>
          </a:xfrm>
        </p:spPr>
        <p:txBody>
          <a:bodyPr>
            <a:normAutofit/>
          </a:bodyPr>
          <a:lstStyle/>
          <a:p>
            <a:r>
              <a:rPr lang="ar-SA" sz="3600" dirty="0" smtClean="0">
                <a:latin typeface="Traditional Arabic" pitchFamily="2" charset="-78"/>
                <a:cs typeface="Traditional Arabic" pitchFamily="2" charset="-78"/>
                <a:hlinkClick r:id="rId2" action="ppaction://hlinksldjump"/>
              </a:rPr>
              <a:t>الثِمَار</a:t>
            </a:r>
            <a:endParaRPr lang="ar-SA" sz="3600" dirty="0" smtClean="0">
              <a:latin typeface="Traditional Arabic" pitchFamily="2" charset="-78"/>
              <a:cs typeface="Traditional Arabic" pitchFamily="2" charset="-78"/>
            </a:endParaRPr>
          </a:p>
          <a:p>
            <a:r>
              <a:rPr lang="ar-SA" sz="3600" dirty="0" smtClean="0">
                <a:latin typeface="Traditional Arabic" pitchFamily="2" charset="-78"/>
                <a:cs typeface="Traditional Arabic" pitchFamily="2" charset="-78"/>
                <a:hlinkClick r:id="rId3" action="ppaction://hlinksldjump"/>
              </a:rPr>
              <a:t>الأزهَار</a:t>
            </a:r>
            <a:endParaRPr lang="he-IL" sz="3600" dirty="0">
              <a:latin typeface="Traditional Arabic" pitchFamily="2" charset="-78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33</a:t>
            </a:fld>
            <a:endParaRPr lang="he-IL"/>
          </a:p>
        </p:txBody>
      </p:sp>
      <p:sp>
        <p:nvSpPr>
          <p:cNvPr id="3" name="مستطيل 2"/>
          <p:cNvSpPr/>
          <p:nvPr/>
        </p:nvSpPr>
        <p:spPr>
          <a:xfrm>
            <a:off x="2820763" y="2563162"/>
            <a:ext cx="50866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dirty="0">
                <a:latin typeface="Traditional Arabic" pitchFamily="2" charset="-78"/>
                <a:cs typeface="Traditional Arabic" pitchFamily="2" charset="-78"/>
              </a:rPr>
              <a:t>في </a:t>
            </a:r>
            <a:r>
              <a:rPr lang="ar-SA" sz="3600" dirty="0" smtClean="0">
                <a:latin typeface="Traditional Arabic" pitchFamily="2" charset="-78"/>
                <a:cs typeface="Traditional Arabic" pitchFamily="2" charset="-78"/>
              </a:rPr>
              <a:t>داخل ________ </a:t>
            </a:r>
            <a:r>
              <a:rPr lang="ar-SA" sz="3600" dirty="0">
                <a:latin typeface="Traditional Arabic" pitchFamily="2" charset="-78"/>
                <a:cs typeface="Traditional Arabic" pitchFamily="2" charset="-78"/>
              </a:rPr>
              <a:t>تتكون </a:t>
            </a:r>
            <a:r>
              <a:rPr lang="ar-SA" sz="3600" dirty="0" smtClean="0">
                <a:latin typeface="Traditional Arabic" pitchFamily="2" charset="-78"/>
                <a:cs typeface="Traditional Arabic" pitchFamily="2" charset="-78"/>
              </a:rPr>
              <a:t>البذور. </a:t>
            </a:r>
            <a:endParaRPr lang="ar-AE" sz="3600" dirty="0"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508104" y="1657640"/>
            <a:ext cx="32403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>
                <a:solidFill>
                  <a:srgbClr val="0070C0"/>
                </a:solidFill>
                <a:latin typeface="Traditional Arabic" pitchFamily="2" charset="-78"/>
                <a:cs typeface="Traditional Arabic" pitchFamily="2" charset="-78"/>
              </a:rPr>
              <a:t>أكمِل النَاقِص_</a:t>
            </a:r>
            <a:endParaRPr lang="ar-AE" sz="3600" dirty="0">
              <a:solidFill>
                <a:srgbClr val="0070C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7524328" y="6279216"/>
            <a:ext cx="762000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34</a:t>
            </a:fld>
            <a:endParaRPr lang="he-IL" dirty="0"/>
          </a:p>
        </p:txBody>
      </p:sp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 cstate="print"/>
          <a:stretch>
            <a:fillRect/>
          </a:stretch>
        </p:blipFill>
        <p:spPr>
          <a:xfrm>
            <a:off x="8604448" y="6553200"/>
            <a:ext cx="304800" cy="304800"/>
          </a:xfrm>
          <a:prstGeom prst="rect">
            <a:avLst/>
          </a:prstGeom>
        </p:spPr>
      </p:pic>
      <p:sp>
        <p:nvSpPr>
          <p:cNvPr id="9" name="חץ שמאלה 8">
            <a:hlinkClick r:id="rId4" action="ppaction://hlinksldjump"/>
          </p:cNvPr>
          <p:cNvSpPr/>
          <p:nvPr/>
        </p:nvSpPr>
        <p:spPr>
          <a:xfrm>
            <a:off x="395536" y="5913512"/>
            <a:ext cx="3024336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للسؤال التالي </a:t>
            </a:r>
            <a:endParaRPr lang="he-IL" sz="4000" b="1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pic>
        <p:nvPicPr>
          <p:cNvPr id="8194" name="Picture 2" descr="http://i.istockimg.com/file_thumbview_approve/20642420/2/stock-illustration-20642420-happy-baby-tiger-carto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487" y="997868"/>
            <a:ext cx="4165361" cy="491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591982" y="1772816"/>
            <a:ext cx="3816424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مُمتَاز يا أبطَال</a:t>
            </a:r>
          </a:p>
          <a:p>
            <a:pPr algn="ctr"/>
            <a:endParaRPr lang="ar-SA" sz="60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60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هَيَّا لِلسُؤال التَالِي </a:t>
            </a:r>
            <a:endParaRPr lang="he-IL" sz="6000" b="1" dirty="0">
              <a:solidFill>
                <a:srgbClr val="0070C0"/>
              </a:solidFill>
              <a:latin typeface="Traditional Arabic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7308304" y="6317704"/>
            <a:ext cx="762000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35</a:t>
            </a:fld>
            <a:endParaRPr lang="he-IL" dirty="0"/>
          </a:p>
        </p:txBody>
      </p:sp>
      <p:sp>
        <p:nvSpPr>
          <p:cNvPr id="7" name="חץ שמאלה 6">
            <a:hlinkClick r:id="rId3" action="ppaction://hlinksldjump"/>
          </p:cNvPr>
          <p:cNvSpPr/>
          <p:nvPr/>
        </p:nvSpPr>
        <p:spPr>
          <a:xfrm>
            <a:off x="323528" y="5661248"/>
            <a:ext cx="316835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عودة الى السؤال </a:t>
            </a:r>
            <a:endParaRPr lang="he-IL" sz="4000" b="1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pic>
        <p:nvPicPr>
          <p:cNvPr id="8" name="MS900065437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165304"/>
            <a:ext cx="304800" cy="304800"/>
          </a:xfrm>
          <a:prstGeom prst="rect">
            <a:avLst/>
          </a:prstGeom>
        </p:spPr>
      </p:pic>
      <p:pic>
        <p:nvPicPr>
          <p:cNvPr id="3074" name="Picture 2" descr="C:\Users\mfle7\Desktop\מנועאת\11661027-sad-bear-cub-carto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38100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/>
          <p:cNvSpPr txBox="1"/>
          <p:nvPr/>
        </p:nvSpPr>
        <p:spPr>
          <a:xfrm>
            <a:off x="5141640" y="952267"/>
            <a:ext cx="3574974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اجَابَتَكُم خاطِئَة</a:t>
            </a:r>
          </a:p>
          <a:p>
            <a:pPr algn="ctr"/>
            <a:endParaRPr lang="ar-SA" sz="60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60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لا بَأس لَدَيكُم فُرصَة اخرَى لِلإجَابَةَ</a:t>
            </a:r>
            <a:endParaRPr lang="he-IL" sz="6000" b="1" dirty="0">
              <a:solidFill>
                <a:srgbClr val="0070C0"/>
              </a:solidFill>
              <a:latin typeface="Traditional Arabic" pitchFamily="18" charset="-78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fle7\Desktop\שיעור שני מפרויקט הסיום\תמונות לצמחים\4914183-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מלבן 26"/>
          <p:cNvSpPr/>
          <p:nvPr/>
        </p:nvSpPr>
        <p:spPr>
          <a:xfrm>
            <a:off x="2339752" y="3501008"/>
            <a:ext cx="230425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11</a:t>
            </a:r>
            <a:endParaRPr lang="he-IL" sz="3600" dirty="0"/>
          </a:p>
        </p:txBody>
      </p:sp>
      <p:sp>
        <p:nvSpPr>
          <p:cNvPr id="10" name="מלבן 9"/>
          <p:cNvSpPr/>
          <p:nvPr/>
        </p:nvSpPr>
        <p:spPr>
          <a:xfrm>
            <a:off x="0" y="5229200"/>
            <a:ext cx="2339752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16</a:t>
            </a:r>
            <a:endParaRPr lang="he-IL" sz="3600" dirty="0"/>
          </a:p>
        </p:txBody>
      </p:sp>
      <p:sp>
        <p:nvSpPr>
          <p:cNvPr id="11" name="מלבן 10"/>
          <p:cNvSpPr/>
          <p:nvPr/>
        </p:nvSpPr>
        <p:spPr>
          <a:xfrm>
            <a:off x="0" y="3501008"/>
            <a:ext cx="2339752" cy="1772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12</a:t>
            </a:r>
            <a:endParaRPr lang="he-IL" sz="3600" dirty="0"/>
          </a:p>
        </p:txBody>
      </p:sp>
      <p:sp>
        <p:nvSpPr>
          <p:cNvPr id="21" name="מלבן 20">
            <a:hlinkClick r:id="rId3" action="ppaction://hlinksldjump"/>
          </p:cNvPr>
          <p:cNvSpPr/>
          <p:nvPr/>
        </p:nvSpPr>
        <p:spPr>
          <a:xfrm>
            <a:off x="6948264" y="3501008"/>
            <a:ext cx="219573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9</a:t>
            </a:r>
            <a:endParaRPr lang="he-IL" sz="3600" dirty="0"/>
          </a:p>
        </p:txBody>
      </p:sp>
      <p:sp>
        <p:nvSpPr>
          <p:cNvPr id="22" name="מלבן 21"/>
          <p:cNvSpPr/>
          <p:nvPr/>
        </p:nvSpPr>
        <p:spPr>
          <a:xfrm>
            <a:off x="6948264" y="5229200"/>
            <a:ext cx="2195736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13</a:t>
            </a:r>
            <a:endParaRPr lang="he-IL" sz="3600" dirty="0"/>
          </a:p>
        </p:txBody>
      </p:sp>
      <p:sp>
        <p:nvSpPr>
          <p:cNvPr id="24" name="מלבן 23"/>
          <p:cNvSpPr/>
          <p:nvPr/>
        </p:nvSpPr>
        <p:spPr>
          <a:xfrm>
            <a:off x="4572000" y="3501008"/>
            <a:ext cx="2376264" cy="1772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10</a:t>
            </a:r>
            <a:endParaRPr lang="he-IL" sz="3600" dirty="0"/>
          </a:p>
        </p:txBody>
      </p:sp>
      <p:sp>
        <p:nvSpPr>
          <p:cNvPr id="25" name="מלבן 24"/>
          <p:cNvSpPr/>
          <p:nvPr/>
        </p:nvSpPr>
        <p:spPr>
          <a:xfrm>
            <a:off x="4572000" y="5229200"/>
            <a:ext cx="2376264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14</a:t>
            </a:r>
            <a:endParaRPr lang="he-IL" sz="3600" dirty="0"/>
          </a:p>
        </p:txBody>
      </p:sp>
      <p:sp>
        <p:nvSpPr>
          <p:cNvPr id="28" name="מלבן 27"/>
          <p:cNvSpPr/>
          <p:nvPr/>
        </p:nvSpPr>
        <p:spPr>
          <a:xfrm>
            <a:off x="2339752" y="5229200"/>
            <a:ext cx="2232248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15</a:t>
            </a:r>
            <a:endParaRPr lang="he-IL" sz="3600" dirty="0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36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580112" y="764704"/>
            <a:ext cx="3325416" cy="952128"/>
          </a:xfrm>
        </p:spPr>
        <p:txBody>
          <a:bodyPr/>
          <a:lstStyle/>
          <a:p>
            <a:pPr algn="r"/>
            <a:r>
              <a:rPr lang="ar-SA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السؤال التاسع: </a:t>
            </a:r>
            <a:endParaRPr lang="he-IL" b="1" dirty="0">
              <a:solidFill>
                <a:srgbClr val="C00000"/>
              </a:solidFill>
              <a:latin typeface="Traditional Arabic" pitchFamily="18" charset="-78"/>
            </a:endParaRPr>
          </a:p>
        </p:txBody>
      </p:sp>
      <p:sp>
        <p:nvSpPr>
          <p:cNvPr id="7" name="מציין מיקום תוכן 6"/>
          <p:cNvSpPr>
            <a:spLocks noGrp="1"/>
          </p:cNvSpPr>
          <p:nvPr>
            <p:ph idx="1"/>
          </p:nvPr>
        </p:nvSpPr>
        <p:spPr>
          <a:xfrm>
            <a:off x="1282141" y="2797076"/>
            <a:ext cx="7543800" cy="2086000"/>
          </a:xfrm>
        </p:spPr>
        <p:txBody>
          <a:bodyPr>
            <a:normAutofit/>
          </a:bodyPr>
          <a:lstStyle/>
          <a:p>
            <a:r>
              <a:rPr lang="ar-SA" sz="3600" dirty="0" smtClean="0">
                <a:latin typeface="Traditional Arabic" pitchFamily="2" charset="-78"/>
                <a:cs typeface="Traditional Arabic" pitchFamily="2" charset="-78"/>
                <a:hlinkClick r:id="rId2" action="ppaction://hlinksldjump"/>
              </a:rPr>
              <a:t>الأسدِيَةَ</a:t>
            </a:r>
            <a:endParaRPr lang="ar-SA" sz="3600" dirty="0" smtClean="0">
              <a:latin typeface="Traditional Arabic" pitchFamily="2" charset="-78"/>
              <a:cs typeface="Traditional Arabic" pitchFamily="2" charset="-78"/>
            </a:endParaRPr>
          </a:p>
          <a:p>
            <a:r>
              <a:rPr lang="ar-SA" sz="3600" dirty="0" smtClean="0">
                <a:latin typeface="Traditional Arabic" pitchFamily="2" charset="-78"/>
                <a:cs typeface="Traditional Arabic" pitchFamily="2" charset="-78"/>
                <a:hlinkClick r:id="rId3" action="ppaction://hlinksldjump"/>
              </a:rPr>
              <a:t>المِّدَقَةَ</a:t>
            </a:r>
            <a:endParaRPr lang="he-IL" sz="3600" dirty="0">
              <a:latin typeface="Traditional Arabic" pitchFamily="2" charset="-78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37</a:t>
            </a:fld>
            <a:endParaRPr lang="he-IL"/>
          </a:p>
        </p:txBody>
      </p:sp>
      <p:sp>
        <p:nvSpPr>
          <p:cNvPr id="3" name="مستطيل 2"/>
          <p:cNvSpPr/>
          <p:nvPr/>
        </p:nvSpPr>
        <p:spPr>
          <a:xfrm>
            <a:off x="2152319" y="2060848"/>
            <a:ext cx="66736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dirty="0" smtClean="0">
                <a:latin typeface="Traditional Arabic" pitchFamily="2" charset="-78"/>
                <a:cs typeface="Traditional Arabic" pitchFamily="2" charset="-78"/>
              </a:rPr>
              <a:t>_________ </a:t>
            </a:r>
            <a:r>
              <a:rPr lang="ar-SA" sz="4000" dirty="0">
                <a:latin typeface="Traditional Arabic" pitchFamily="2" charset="-78"/>
                <a:cs typeface="Traditional Arabic" pitchFamily="2" charset="-78"/>
              </a:rPr>
              <a:t>هي </a:t>
            </a:r>
            <a:r>
              <a:rPr lang="ar-SA" sz="4000" dirty="0" smtClean="0">
                <a:latin typeface="Traditional Arabic" pitchFamily="2" charset="-78"/>
                <a:cs typeface="Traditional Arabic" pitchFamily="2" charset="-78"/>
              </a:rPr>
              <a:t>العُضو الأنثَوِي في الزهرة. </a:t>
            </a:r>
            <a:endParaRPr lang="ar-AE" sz="4000" dirty="0"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7308304" y="6302782"/>
            <a:ext cx="762000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38</a:t>
            </a:fld>
            <a:endParaRPr lang="he-IL" dirty="0"/>
          </a:p>
        </p:txBody>
      </p:sp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 cstate="print"/>
          <a:stretch>
            <a:fillRect/>
          </a:stretch>
        </p:blipFill>
        <p:spPr>
          <a:xfrm>
            <a:off x="8604448" y="6553200"/>
            <a:ext cx="304800" cy="304800"/>
          </a:xfrm>
          <a:prstGeom prst="rect">
            <a:avLst/>
          </a:prstGeom>
        </p:spPr>
      </p:pic>
      <p:sp>
        <p:nvSpPr>
          <p:cNvPr id="9" name="חץ שמאלה 8">
            <a:hlinkClick r:id="rId4" action="ppaction://hlinksldjump"/>
          </p:cNvPr>
          <p:cNvSpPr/>
          <p:nvPr/>
        </p:nvSpPr>
        <p:spPr>
          <a:xfrm>
            <a:off x="251520" y="5755158"/>
            <a:ext cx="3240360" cy="9361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السؤال التالي </a:t>
            </a:r>
            <a:endParaRPr lang="he-IL" sz="4000" b="1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pic>
        <p:nvPicPr>
          <p:cNvPr id="9218" name="Picture 2" descr="http://i.istockimg.com/file_thumbview_approve/20484744/2/stock-illustration-20484744-happy-baby-chicken-carto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97" y="891883"/>
            <a:ext cx="3660254" cy="486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4342292" y="1246028"/>
            <a:ext cx="4566956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66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افرَّحُوا يا شُطَّار...</a:t>
            </a:r>
          </a:p>
          <a:p>
            <a:pPr algn="ctr"/>
            <a:r>
              <a:rPr lang="ar-JO" sz="66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اجَابَتَكُم صَحِيحَة</a:t>
            </a:r>
          </a:p>
          <a:p>
            <a:pPr algn="ctr"/>
            <a:endParaRPr lang="ar-JO" sz="66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JO" sz="66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تَقَدَمُّوا أكثَر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7380312" y="6287541"/>
            <a:ext cx="762000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39</a:t>
            </a:fld>
            <a:endParaRPr lang="he-IL" dirty="0"/>
          </a:p>
        </p:txBody>
      </p:sp>
      <p:sp>
        <p:nvSpPr>
          <p:cNvPr id="7" name="חץ שמאלה 6">
            <a:hlinkClick r:id="rId3" action="ppaction://hlinksldjump"/>
          </p:cNvPr>
          <p:cNvSpPr/>
          <p:nvPr/>
        </p:nvSpPr>
        <p:spPr>
          <a:xfrm>
            <a:off x="323528" y="5782558"/>
            <a:ext cx="280831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عودة الى السؤال </a:t>
            </a:r>
            <a:endParaRPr lang="he-IL" sz="3600" b="1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pic>
        <p:nvPicPr>
          <p:cNvPr id="8" name="MS900065437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165304"/>
            <a:ext cx="304800" cy="304800"/>
          </a:xfrm>
          <a:prstGeom prst="rect">
            <a:avLst/>
          </a:prstGeom>
        </p:spPr>
      </p:pic>
      <p:pic>
        <p:nvPicPr>
          <p:cNvPr id="2052" name="Picture 4" descr="http://us.123rf.com/400wm/400/400/rastudio/rastudio1207/rastudio120700028/14455781-cartoon-character-sad-turtle-isolated-on-white-backgrou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21" y="525974"/>
            <a:ext cx="394243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/>
          <p:cNvSpPr txBox="1"/>
          <p:nvPr/>
        </p:nvSpPr>
        <p:spPr>
          <a:xfrm>
            <a:off x="5436096" y="1196752"/>
            <a:ext cx="3456384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عَلَيكُم المُحاوَلَةَ مَرَةً أخرَى </a:t>
            </a:r>
          </a:p>
          <a:p>
            <a:pPr algn="ctr"/>
            <a:endParaRPr lang="ar-SA" sz="54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ar-SA" sz="54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54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اجَابَتَكُم خاطِئَة</a:t>
            </a:r>
            <a:endParaRPr lang="he-IL" sz="5400" b="1" dirty="0">
              <a:solidFill>
                <a:srgbClr val="0070C0"/>
              </a:solidFill>
              <a:latin typeface="Traditional Arabic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</a:t>
            </a:fld>
            <a:endParaRPr lang="he-IL" dirty="0"/>
          </a:p>
        </p:txBody>
      </p:sp>
      <p:pic>
        <p:nvPicPr>
          <p:cNvPr id="2053" name="Picture 5" descr="C:\Users\mfle7\Desktop\שיעור שני מפרויקט הסיום\תמונות לצמחים\4914183-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מלבן 18">
            <a:hlinkClick r:id="rId3" action="ppaction://hlinksldjump"/>
          </p:cNvPr>
          <p:cNvSpPr/>
          <p:nvPr/>
        </p:nvSpPr>
        <p:spPr>
          <a:xfrm>
            <a:off x="6948264" y="-27384"/>
            <a:ext cx="2195736" cy="1821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/>
              <a:t>1</a:t>
            </a:r>
            <a:endParaRPr lang="he-IL" sz="4000" dirty="0"/>
          </a:p>
        </p:txBody>
      </p:sp>
      <p:sp>
        <p:nvSpPr>
          <p:cNvPr id="34" name="מלבן 11"/>
          <p:cNvSpPr/>
          <p:nvPr/>
        </p:nvSpPr>
        <p:spPr>
          <a:xfrm>
            <a:off x="4572000" y="-13806"/>
            <a:ext cx="2376264" cy="1808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smtClean="0"/>
              <a:t>2</a:t>
            </a:r>
            <a:endParaRPr lang="he-IL" sz="3600" dirty="0"/>
          </a:p>
        </p:txBody>
      </p:sp>
      <p:sp>
        <p:nvSpPr>
          <p:cNvPr id="18" name="מלבן 17"/>
          <p:cNvSpPr/>
          <p:nvPr/>
        </p:nvSpPr>
        <p:spPr>
          <a:xfrm>
            <a:off x="2339752" y="-2894"/>
            <a:ext cx="2232248" cy="1797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smtClean="0"/>
              <a:t>3</a:t>
            </a:r>
            <a:endParaRPr lang="he-IL" sz="3600" dirty="0"/>
          </a:p>
        </p:txBody>
      </p:sp>
      <p:sp>
        <p:nvSpPr>
          <p:cNvPr id="7" name="מלבן 6"/>
          <p:cNvSpPr/>
          <p:nvPr/>
        </p:nvSpPr>
        <p:spPr>
          <a:xfrm>
            <a:off x="0" y="-30498"/>
            <a:ext cx="2339752" cy="1824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smtClean="0"/>
              <a:t>4</a:t>
            </a:r>
            <a:endParaRPr lang="he-IL" sz="3600" dirty="0"/>
          </a:p>
        </p:txBody>
      </p:sp>
      <p:sp>
        <p:nvSpPr>
          <p:cNvPr id="20" name="מלבן 19"/>
          <p:cNvSpPr/>
          <p:nvPr/>
        </p:nvSpPr>
        <p:spPr>
          <a:xfrm>
            <a:off x="6948264" y="1794414"/>
            <a:ext cx="219573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smtClean="0"/>
              <a:t>5</a:t>
            </a:r>
            <a:endParaRPr lang="he-IL" sz="3600" dirty="0"/>
          </a:p>
        </p:txBody>
      </p:sp>
      <p:sp>
        <p:nvSpPr>
          <p:cNvPr id="23" name="מלבן 22"/>
          <p:cNvSpPr/>
          <p:nvPr/>
        </p:nvSpPr>
        <p:spPr>
          <a:xfrm>
            <a:off x="4572000" y="1794414"/>
            <a:ext cx="2376264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smtClean="0"/>
              <a:t>6</a:t>
            </a:r>
            <a:endParaRPr lang="he-IL" sz="3600" dirty="0"/>
          </a:p>
        </p:txBody>
      </p:sp>
      <p:sp>
        <p:nvSpPr>
          <p:cNvPr id="26" name="מלבן 25"/>
          <p:cNvSpPr/>
          <p:nvPr/>
        </p:nvSpPr>
        <p:spPr>
          <a:xfrm>
            <a:off x="2339752" y="1784420"/>
            <a:ext cx="2232248" cy="1810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smtClean="0"/>
              <a:t>7</a:t>
            </a:r>
            <a:endParaRPr lang="he-IL" sz="3600" dirty="0"/>
          </a:p>
        </p:txBody>
      </p:sp>
      <p:sp>
        <p:nvSpPr>
          <p:cNvPr id="6" name="מלבן 5"/>
          <p:cNvSpPr/>
          <p:nvPr/>
        </p:nvSpPr>
        <p:spPr>
          <a:xfrm>
            <a:off x="0" y="1792729"/>
            <a:ext cx="2339752" cy="1801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smtClean="0"/>
              <a:t>8</a:t>
            </a:r>
            <a:endParaRPr lang="he-IL" sz="3600" dirty="0"/>
          </a:p>
        </p:txBody>
      </p:sp>
      <p:sp>
        <p:nvSpPr>
          <p:cNvPr id="21" name="מלבן 20"/>
          <p:cNvSpPr/>
          <p:nvPr/>
        </p:nvSpPr>
        <p:spPr>
          <a:xfrm>
            <a:off x="6948264" y="3573016"/>
            <a:ext cx="219573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smtClean="0"/>
              <a:t>9</a:t>
            </a:r>
            <a:endParaRPr lang="he-IL" sz="3600" dirty="0"/>
          </a:p>
        </p:txBody>
      </p:sp>
      <p:sp>
        <p:nvSpPr>
          <p:cNvPr id="24" name="מלבן 23"/>
          <p:cNvSpPr/>
          <p:nvPr/>
        </p:nvSpPr>
        <p:spPr>
          <a:xfrm>
            <a:off x="4572000" y="3581188"/>
            <a:ext cx="2376264" cy="172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smtClean="0"/>
              <a:t>10</a:t>
            </a:r>
            <a:endParaRPr lang="he-IL" sz="3600" dirty="0"/>
          </a:p>
        </p:txBody>
      </p:sp>
      <p:sp>
        <p:nvSpPr>
          <p:cNvPr id="27" name="מלבן 26"/>
          <p:cNvSpPr/>
          <p:nvPr/>
        </p:nvSpPr>
        <p:spPr>
          <a:xfrm>
            <a:off x="2339751" y="3573016"/>
            <a:ext cx="2251223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smtClean="0"/>
              <a:t>11</a:t>
            </a:r>
            <a:endParaRPr lang="he-IL" sz="3600" dirty="0"/>
          </a:p>
        </p:txBody>
      </p:sp>
      <p:sp>
        <p:nvSpPr>
          <p:cNvPr id="11" name="מלבן 10"/>
          <p:cNvSpPr/>
          <p:nvPr/>
        </p:nvSpPr>
        <p:spPr>
          <a:xfrm>
            <a:off x="-1" y="3573016"/>
            <a:ext cx="233975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smtClean="0"/>
              <a:t>12</a:t>
            </a:r>
            <a:endParaRPr lang="he-IL" sz="3600" dirty="0"/>
          </a:p>
        </p:txBody>
      </p:sp>
      <p:sp>
        <p:nvSpPr>
          <p:cNvPr id="10" name="מלבן 9"/>
          <p:cNvSpPr/>
          <p:nvPr/>
        </p:nvSpPr>
        <p:spPr>
          <a:xfrm>
            <a:off x="6948264" y="5301208"/>
            <a:ext cx="2195736" cy="1556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smtClean="0"/>
              <a:t>13</a:t>
            </a:r>
            <a:endParaRPr lang="he-IL" sz="3600" dirty="0"/>
          </a:p>
        </p:txBody>
      </p:sp>
      <p:sp>
        <p:nvSpPr>
          <p:cNvPr id="28" name="מלבן 27"/>
          <p:cNvSpPr/>
          <p:nvPr/>
        </p:nvSpPr>
        <p:spPr>
          <a:xfrm>
            <a:off x="4590974" y="5301207"/>
            <a:ext cx="2359264" cy="1556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smtClean="0"/>
              <a:t>14</a:t>
            </a:r>
            <a:endParaRPr lang="he-IL" sz="3600" dirty="0"/>
          </a:p>
        </p:txBody>
      </p:sp>
      <p:sp>
        <p:nvSpPr>
          <p:cNvPr id="25" name="מלבן 24"/>
          <p:cNvSpPr/>
          <p:nvPr/>
        </p:nvSpPr>
        <p:spPr>
          <a:xfrm>
            <a:off x="2339751" y="5301208"/>
            <a:ext cx="2238236" cy="1556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smtClean="0"/>
              <a:t>15</a:t>
            </a:r>
            <a:endParaRPr lang="he-IL" sz="3600" dirty="0"/>
          </a:p>
        </p:txBody>
      </p:sp>
      <p:sp>
        <p:nvSpPr>
          <p:cNvPr id="22" name="מלבן 21"/>
          <p:cNvSpPr/>
          <p:nvPr/>
        </p:nvSpPr>
        <p:spPr>
          <a:xfrm>
            <a:off x="-2" y="5301207"/>
            <a:ext cx="2339753" cy="15567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 smtClean="0"/>
              <a:t>16</a:t>
            </a:r>
            <a:endParaRPr lang="he-IL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fle7\Desktop\שיעור שני מפרויקט הסיום\תמונות לצמחים\4914183-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"/>
            <a:ext cx="9144000" cy="684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מלבן 26"/>
          <p:cNvSpPr/>
          <p:nvPr/>
        </p:nvSpPr>
        <p:spPr>
          <a:xfrm>
            <a:off x="2339752" y="3501008"/>
            <a:ext cx="230425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11</a:t>
            </a:r>
            <a:endParaRPr lang="he-IL" sz="3600" dirty="0"/>
          </a:p>
        </p:txBody>
      </p:sp>
      <p:sp>
        <p:nvSpPr>
          <p:cNvPr id="10" name="מלבן 9"/>
          <p:cNvSpPr/>
          <p:nvPr/>
        </p:nvSpPr>
        <p:spPr>
          <a:xfrm>
            <a:off x="0" y="5229200"/>
            <a:ext cx="2339752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16</a:t>
            </a:r>
            <a:endParaRPr lang="he-IL" sz="3600" dirty="0"/>
          </a:p>
        </p:txBody>
      </p:sp>
      <p:sp>
        <p:nvSpPr>
          <p:cNvPr id="11" name="מלבן 10"/>
          <p:cNvSpPr/>
          <p:nvPr/>
        </p:nvSpPr>
        <p:spPr>
          <a:xfrm>
            <a:off x="0" y="3501008"/>
            <a:ext cx="2339752" cy="1772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12</a:t>
            </a:r>
            <a:endParaRPr lang="he-IL" sz="3600" dirty="0"/>
          </a:p>
        </p:txBody>
      </p:sp>
      <p:sp>
        <p:nvSpPr>
          <p:cNvPr id="22" name="מלבן 21"/>
          <p:cNvSpPr/>
          <p:nvPr/>
        </p:nvSpPr>
        <p:spPr>
          <a:xfrm>
            <a:off x="6948264" y="5229200"/>
            <a:ext cx="2195736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13</a:t>
            </a:r>
            <a:endParaRPr lang="he-IL" sz="3600" dirty="0"/>
          </a:p>
        </p:txBody>
      </p:sp>
      <p:sp>
        <p:nvSpPr>
          <p:cNvPr id="24" name="מלבן 23">
            <a:hlinkClick r:id="rId3" action="ppaction://hlinksldjump"/>
          </p:cNvPr>
          <p:cNvSpPr/>
          <p:nvPr/>
        </p:nvSpPr>
        <p:spPr>
          <a:xfrm>
            <a:off x="4572000" y="3501008"/>
            <a:ext cx="2376264" cy="1772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10</a:t>
            </a:r>
            <a:endParaRPr lang="he-IL" sz="3600" dirty="0"/>
          </a:p>
        </p:txBody>
      </p:sp>
      <p:sp>
        <p:nvSpPr>
          <p:cNvPr id="25" name="מלבן 24"/>
          <p:cNvSpPr/>
          <p:nvPr/>
        </p:nvSpPr>
        <p:spPr>
          <a:xfrm>
            <a:off x="4572000" y="5229200"/>
            <a:ext cx="2376264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14</a:t>
            </a:r>
            <a:endParaRPr lang="he-IL" sz="3600" dirty="0"/>
          </a:p>
        </p:txBody>
      </p:sp>
      <p:sp>
        <p:nvSpPr>
          <p:cNvPr id="28" name="מלבן 27"/>
          <p:cNvSpPr/>
          <p:nvPr/>
        </p:nvSpPr>
        <p:spPr>
          <a:xfrm>
            <a:off x="2339752" y="5229200"/>
            <a:ext cx="2232248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15</a:t>
            </a:r>
            <a:endParaRPr lang="he-IL" sz="3600" dirty="0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40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64088" y="620688"/>
            <a:ext cx="3613448" cy="1024136"/>
          </a:xfrm>
        </p:spPr>
        <p:txBody>
          <a:bodyPr>
            <a:normAutofit/>
          </a:bodyPr>
          <a:lstStyle/>
          <a:p>
            <a:pPr algn="r"/>
            <a:r>
              <a:rPr lang="ar-SA" sz="60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السؤال العاشر: </a:t>
            </a:r>
            <a:endParaRPr lang="he-IL" sz="6000" b="1" dirty="0">
              <a:solidFill>
                <a:srgbClr val="C00000"/>
              </a:solidFill>
              <a:latin typeface="Traditional Arabic" pitchFamily="18" charset="-78"/>
            </a:endParaRPr>
          </a:p>
        </p:txBody>
      </p:sp>
      <p:sp>
        <p:nvSpPr>
          <p:cNvPr id="7" name="מציין מיקום תוכן 6"/>
          <p:cNvSpPr>
            <a:spLocks noGrp="1"/>
          </p:cNvSpPr>
          <p:nvPr>
            <p:ph idx="1"/>
          </p:nvPr>
        </p:nvSpPr>
        <p:spPr>
          <a:xfrm>
            <a:off x="1187624" y="3212976"/>
            <a:ext cx="7543800" cy="1869976"/>
          </a:xfrm>
        </p:spPr>
        <p:txBody>
          <a:bodyPr>
            <a:normAutofit/>
          </a:bodyPr>
          <a:lstStyle/>
          <a:p>
            <a:r>
              <a:rPr lang="ar-SA" sz="4000" dirty="0" smtClean="0">
                <a:latin typeface="Traditional Arabic" pitchFamily="2" charset="-78"/>
                <a:cs typeface="Traditional Arabic" pitchFamily="2" charset="-78"/>
                <a:hlinkClick r:id="rId2" action="ppaction://hlinksldjump"/>
              </a:rPr>
              <a:t>أزهَار</a:t>
            </a:r>
            <a:r>
              <a:rPr lang="ar-SA" sz="4000" dirty="0" smtClean="0">
                <a:latin typeface="Traditional Arabic" pitchFamily="2" charset="-78"/>
                <a:cs typeface="Traditional Arabic" pitchFamily="2" charset="-78"/>
              </a:rPr>
              <a:t> </a:t>
            </a:r>
          </a:p>
          <a:p>
            <a:r>
              <a:rPr lang="ar-SA" sz="4000" dirty="0" smtClean="0">
                <a:latin typeface="Traditional Arabic" pitchFamily="2" charset="-78"/>
                <a:cs typeface="Traditional Arabic" pitchFamily="2" charset="-78"/>
                <a:hlinkClick r:id="rId3" action="ppaction://hlinksldjump"/>
              </a:rPr>
              <a:t>أورَاق</a:t>
            </a:r>
            <a:endParaRPr lang="he-IL" sz="4000" dirty="0">
              <a:latin typeface="Traditional Arabic" pitchFamily="2" charset="-78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41</a:t>
            </a:fld>
            <a:endParaRPr lang="he-IL"/>
          </a:p>
        </p:txBody>
      </p:sp>
      <p:sp>
        <p:nvSpPr>
          <p:cNvPr id="3" name="مستطيل 2"/>
          <p:cNvSpPr/>
          <p:nvPr/>
        </p:nvSpPr>
        <p:spPr>
          <a:xfrm>
            <a:off x="323528" y="1874003"/>
            <a:ext cx="8622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dirty="0" smtClean="0">
                <a:latin typeface="Traditional Arabic" pitchFamily="2" charset="-78"/>
                <a:cs typeface="Traditional Arabic" pitchFamily="2" charset="-78"/>
              </a:rPr>
              <a:t>رأى </a:t>
            </a:r>
            <a:r>
              <a:rPr lang="ar-SA" sz="3600" dirty="0">
                <a:latin typeface="Traditional Arabic" pitchFamily="2" charset="-78"/>
                <a:cs typeface="Traditional Arabic" pitchFamily="2" charset="-78"/>
              </a:rPr>
              <a:t>خالد ثمار على </a:t>
            </a:r>
            <a:r>
              <a:rPr lang="ar-SA" sz="3600" dirty="0" smtClean="0">
                <a:latin typeface="Traditional Arabic" pitchFamily="2" charset="-78"/>
                <a:cs typeface="Traditional Arabic" pitchFamily="2" charset="-78"/>
              </a:rPr>
              <a:t>أشجا</a:t>
            </a:r>
            <a:r>
              <a:rPr lang="ar-AE" sz="3600" dirty="0" smtClean="0">
                <a:latin typeface="Traditional Arabic" pitchFamily="2" charset="-78"/>
                <a:cs typeface="Traditional Arabic" pitchFamily="2" charset="-78"/>
              </a:rPr>
              <a:t>ر البُرتُقال</a:t>
            </a:r>
            <a:r>
              <a:rPr lang="he-IL" sz="3600" dirty="0" smtClean="0">
                <a:latin typeface="Traditional Arabic" pitchFamily="2" charset="-78"/>
              </a:rPr>
              <a:t>, </a:t>
            </a:r>
            <a:r>
              <a:rPr lang="ar-SA" sz="3600" dirty="0">
                <a:latin typeface="Traditional Arabic" pitchFamily="2" charset="-78"/>
                <a:cs typeface="Traditional Arabic" pitchFamily="2" charset="-78"/>
              </a:rPr>
              <a:t>ماذا كان في نفس المكان على الأغصان قبل نمو ثمار </a:t>
            </a:r>
            <a:r>
              <a:rPr lang="ar-SA" sz="3600" dirty="0" smtClean="0">
                <a:latin typeface="Traditional Arabic" pitchFamily="2" charset="-78"/>
                <a:cs typeface="Traditional Arabic" pitchFamily="2" charset="-78"/>
              </a:rPr>
              <a:t>البُرتُقال؟</a:t>
            </a:r>
            <a:endParaRPr lang="en-US" sz="3600" dirty="0"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7452320" y="6270773"/>
            <a:ext cx="762000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42</a:t>
            </a:fld>
            <a:endParaRPr lang="he-IL" dirty="0"/>
          </a:p>
        </p:txBody>
      </p:sp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 cstate="print"/>
          <a:stretch>
            <a:fillRect/>
          </a:stretch>
        </p:blipFill>
        <p:spPr>
          <a:xfrm>
            <a:off x="8604448" y="6553200"/>
            <a:ext cx="304800" cy="304800"/>
          </a:xfrm>
          <a:prstGeom prst="rect">
            <a:avLst/>
          </a:prstGeom>
        </p:spPr>
      </p:pic>
      <p:sp>
        <p:nvSpPr>
          <p:cNvPr id="9" name="חץ שמאלה 8">
            <a:hlinkClick r:id="rId4" action="ppaction://hlinksldjump"/>
          </p:cNvPr>
          <p:cNvSpPr/>
          <p:nvPr/>
        </p:nvSpPr>
        <p:spPr>
          <a:xfrm>
            <a:off x="345308" y="5789377"/>
            <a:ext cx="2736304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للسؤال التالي </a:t>
            </a:r>
            <a:endParaRPr lang="he-IL" sz="4000" b="1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pic>
        <p:nvPicPr>
          <p:cNvPr id="10242" name="Picture 2" descr="C:\Users\mfle7\Desktop\מנועאת\1122773-Cartoon-Of-Excited-School-Children-Holding-Hands-And-Jumping-Royalty-Free-Vector-Clipar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9" b="26361"/>
          <a:stretch/>
        </p:blipFill>
        <p:spPr bwMode="auto">
          <a:xfrm>
            <a:off x="1730030" y="620688"/>
            <a:ext cx="5715000" cy="324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1814963" y="3843622"/>
            <a:ext cx="552283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كُلّ الاحتِرَام </a:t>
            </a:r>
          </a:p>
          <a:p>
            <a:pPr algn="ctr"/>
            <a:endParaRPr lang="ar-SA" sz="48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48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اجَابَة صَحِيحَة</a:t>
            </a:r>
            <a:endParaRPr lang="he-IL" sz="4800" b="1" dirty="0">
              <a:solidFill>
                <a:srgbClr val="0070C0"/>
              </a:solidFill>
              <a:latin typeface="Traditional Arabic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7308304" y="6287541"/>
            <a:ext cx="762000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43</a:t>
            </a:fld>
            <a:endParaRPr lang="he-IL"/>
          </a:p>
        </p:txBody>
      </p:sp>
      <p:sp>
        <p:nvSpPr>
          <p:cNvPr id="7" name="חץ שמאלה 6">
            <a:hlinkClick r:id="rId3" action="ppaction://hlinksldjump"/>
          </p:cNvPr>
          <p:cNvSpPr/>
          <p:nvPr/>
        </p:nvSpPr>
        <p:spPr>
          <a:xfrm>
            <a:off x="323528" y="5813648"/>
            <a:ext cx="316835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عودة الى السؤال </a:t>
            </a:r>
            <a:endParaRPr lang="he-IL" sz="4000" b="1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pic>
        <p:nvPicPr>
          <p:cNvPr id="8" name="MS900065437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165304"/>
            <a:ext cx="304800" cy="304800"/>
          </a:xfrm>
          <a:prstGeom prst="rect">
            <a:avLst/>
          </a:prstGeom>
        </p:spPr>
      </p:pic>
      <p:pic>
        <p:nvPicPr>
          <p:cNvPr id="1026" name="Picture 2" descr="http://us.123rf.com/400wm/400/400/rastudio/rastudio1207/rastudio120700029/14455852-cartoon-character-sad-turtle-isolated-on-white-backgrou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48680"/>
            <a:ext cx="4265240" cy="539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/>
          <p:cNvSpPr txBox="1"/>
          <p:nvPr/>
        </p:nvSpPr>
        <p:spPr>
          <a:xfrm>
            <a:off x="323528" y="1168276"/>
            <a:ext cx="4104456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اجابَتَكَم خاطِئَة</a:t>
            </a:r>
          </a:p>
          <a:p>
            <a:endParaRPr lang="ar-SA" sz="5400" b="1" dirty="0">
              <a:solidFill>
                <a:srgbClr val="0070C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54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لا بَأس بِإمكانِكُم المُحَاوَلَةَ  مِنْ جَدِيد </a:t>
            </a:r>
            <a:r>
              <a:rPr lang="ar-SA" sz="4800" b="1" dirty="0" smtClean="0">
                <a:solidFill>
                  <a:srgbClr val="FFFF00"/>
                </a:solidFill>
                <a:sym typeface="Wingdings" pitchFamily="2" charset="2"/>
              </a:rPr>
              <a:t></a:t>
            </a:r>
            <a:endParaRPr lang="he-IL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fle7\Desktop\שיעור שני מפרויקט הסיום\תמונות לצמחים\4914183-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"/>
            <a:ext cx="9144000" cy="684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מלבן 26">
            <a:hlinkClick r:id="rId3" action="ppaction://hlinksldjump"/>
          </p:cNvPr>
          <p:cNvSpPr/>
          <p:nvPr/>
        </p:nvSpPr>
        <p:spPr>
          <a:xfrm>
            <a:off x="2339752" y="3501008"/>
            <a:ext cx="230425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/>
              <a:t>11</a:t>
            </a:r>
            <a:endParaRPr lang="he-IL" sz="4000" dirty="0"/>
          </a:p>
        </p:txBody>
      </p:sp>
      <p:sp>
        <p:nvSpPr>
          <p:cNvPr id="10" name="מלבן 9"/>
          <p:cNvSpPr/>
          <p:nvPr/>
        </p:nvSpPr>
        <p:spPr>
          <a:xfrm>
            <a:off x="0" y="5229200"/>
            <a:ext cx="2339752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16</a:t>
            </a:r>
            <a:endParaRPr lang="he-IL" dirty="0"/>
          </a:p>
        </p:txBody>
      </p:sp>
      <p:sp>
        <p:nvSpPr>
          <p:cNvPr id="11" name="מלבן 10"/>
          <p:cNvSpPr/>
          <p:nvPr/>
        </p:nvSpPr>
        <p:spPr>
          <a:xfrm>
            <a:off x="0" y="3501008"/>
            <a:ext cx="2339752" cy="1772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12</a:t>
            </a:r>
            <a:endParaRPr lang="he-IL" sz="3600" dirty="0"/>
          </a:p>
        </p:txBody>
      </p:sp>
      <p:sp>
        <p:nvSpPr>
          <p:cNvPr id="22" name="מלבן 21"/>
          <p:cNvSpPr/>
          <p:nvPr/>
        </p:nvSpPr>
        <p:spPr>
          <a:xfrm>
            <a:off x="6948264" y="5229200"/>
            <a:ext cx="2195736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13</a:t>
            </a:r>
            <a:endParaRPr lang="he-IL" sz="3600" dirty="0"/>
          </a:p>
        </p:txBody>
      </p:sp>
      <p:sp>
        <p:nvSpPr>
          <p:cNvPr id="25" name="מלבן 24"/>
          <p:cNvSpPr/>
          <p:nvPr/>
        </p:nvSpPr>
        <p:spPr>
          <a:xfrm>
            <a:off x="4572000" y="5229200"/>
            <a:ext cx="2376264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14</a:t>
            </a:r>
            <a:endParaRPr lang="he-IL" sz="3600" dirty="0"/>
          </a:p>
        </p:txBody>
      </p:sp>
      <p:sp>
        <p:nvSpPr>
          <p:cNvPr id="28" name="מלבן 27"/>
          <p:cNvSpPr/>
          <p:nvPr/>
        </p:nvSpPr>
        <p:spPr>
          <a:xfrm>
            <a:off x="2339752" y="5229200"/>
            <a:ext cx="2232248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15</a:t>
            </a:r>
            <a:endParaRPr lang="he-IL" sz="3600" dirty="0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44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707904" y="620688"/>
            <a:ext cx="5269632" cy="1168152"/>
          </a:xfrm>
        </p:spPr>
        <p:txBody>
          <a:bodyPr>
            <a:normAutofit/>
          </a:bodyPr>
          <a:lstStyle/>
          <a:p>
            <a:pPr algn="r"/>
            <a:r>
              <a:rPr lang="ar-SA" sz="66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السؤال الحادي عشر:  </a:t>
            </a:r>
            <a:endParaRPr lang="he-IL" sz="6600" b="1" dirty="0">
              <a:solidFill>
                <a:srgbClr val="C00000"/>
              </a:solidFill>
              <a:latin typeface="Traditional Arabic" pitchFamily="18" charset="-78"/>
            </a:endParaRPr>
          </a:p>
        </p:txBody>
      </p:sp>
      <p:sp>
        <p:nvSpPr>
          <p:cNvPr id="7" name="מציין מיקום תוכן 6"/>
          <p:cNvSpPr>
            <a:spLocks noGrp="1"/>
          </p:cNvSpPr>
          <p:nvPr>
            <p:ph idx="1"/>
          </p:nvPr>
        </p:nvSpPr>
        <p:spPr>
          <a:xfrm>
            <a:off x="1115616" y="3212976"/>
            <a:ext cx="7543800" cy="2374032"/>
          </a:xfrm>
        </p:spPr>
        <p:txBody>
          <a:bodyPr>
            <a:normAutofit/>
          </a:bodyPr>
          <a:lstStyle/>
          <a:p>
            <a:r>
              <a:rPr lang="ar-SA" sz="3600" dirty="0" smtClean="0">
                <a:latin typeface="Traditional Arabic" pitchFamily="2" charset="-78"/>
                <a:cs typeface="Traditional Arabic" pitchFamily="2" charset="-78"/>
                <a:hlinkClick r:id="rId2" action="ppaction://hlinksldjump"/>
              </a:rPr>
              <a:t>هكذا تزداد كميّة الضّوء الّتي تستوعبها الزّهرة </a:t>
            </a:r>
            <a:endParaRPr lang="ar-SA" sz="3600" dirty="0" smtClean="0">
              <a:latin typeface="Traditional Arabic" pitchFamily="2" charset="-78"/>
              <a:cs typeface="Traditional Arabic" pitchFamily="2" charset="-78"/>
            </a:endParaRPr>
          </a:p>
          <a:p>
            <a:r>
              <a:rPr lang="ar-SA" sz="3600" dirty="0" smtClean="0">
                <a:latin typeface="Traditional Arabic" pitchFamily="2" charset="-78"/>
                <a:cs typeface="Traditional Arabic" pitchFamily="2" charset="-78"/>
                <a:hlinkClick r:id="rId3" action="ppaction://hlinksldjump"/>
              </a:rPr>
              <a:t>هكذا ينجذب عدد أكبر من الحشرات إلى الزّهرة </a:t>
            </a:r>
            <a:endParaRPr lang="he-IL" sz="3600" dirty="0">
              <a:latin typeface="Traditional Arabic" pitchFamily="2" charset="-78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45</a:t>
            </a:fld>
            <a:endParaRPr lang="he-IL"/>
          </a:p>
        </p:txBody>
      </p:sp>
      <p:sp>
        <p:nvSpPr>
          <p:cNvPr id="3" name="مستطيل 2"/>
          <p:cNvSpPr/>
          <p:nvPr/>
        </p:nvSpPr>
        <p:spPr>
          <a:xfrm>
            <a:off x="611560" y="206084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dirty="0">
                <a:latin typeface="Traditional Arabic" pitchFamily="2" charset="-78"/>
                <a:cs typeface="Traditional Arabic" pitchFamily="2" charset="-78"/>
              </a:rPr>
              <a:t>أوراق </a:t>
            </a:r>
            <a:r>
              <a:rPr lang="ar-SA" sz="3600" dirty="0" smtClean="0">
                <a:latin typeface="Traditional Arabic" pitchFamily="2" charset="-78"/>
                <a:cs typeface="Traditional Arabic" pitchFamily="2" charset="-78"/>
              </a:rPr>
              <a:t>التُوَّيجْ </a:t>
            </a:r>
            <a:r>
              <a:rPr lang="ar-SA" sz="3600" dirty="0">
                <a:latin typeface="Traditional Arabic" pitchFamily="2" charset="-78"/>
                <a:cs typeface="Traditional Arabic" pitchFamily="2" charset="-78"/>
              </a:rPr>
              <a:t>في الزّهرة هي عادةً ملوَّنة وبارزة. ما هي أفضليّة ذلك</a:t>
            </a:r>
            <a:r>
              <a:rPr lang="ar-SA" sz="3600" dirty="0" smtClean="0">
                <a:latin typeface="Traditional Arabic" pitchFamily="2" charset="-78"/>
                <a:cs typeface="Traditional Arabic" pitchFamily="2" charset="-78"/>
              </a:rPr>
              <a:t>؟</a:t>
            </a:r>
            <a:endParaRPr lang="ar-AE" sz="3600" dirty="0"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7380312" y="6340475"/>
            <a:ext cx="762000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46</a:t>
            </a:fld>
            <a:endParaRPr lang="he-IL" dirty="0"/>
          </a:p>
        </p:txBody>
      </p:sp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 cstate="print"/>
          <a:stretch>
            <a:fillRect/>
          </a:stretch>
        </p:blipFill>
        <p:spPr>
          <a:xfrm>
            <a:off x="8604448" y="6553200"/>
            <a:ext cx="304800" cy="304800"/>
          </a:xfrm>
          <a:prstGeom prst="rect">
            <a:avLst/>
          </a:prstGeom>
        </p:spPr>
      </p:pic>
      <p:sp>
        <p:nvSpPr>
          <p:cNvPr id="9" name="חץ שמאלה 8">
            <a:hlinkClick r:id="rId4" action="ppaction://hlinksldjump"/>
          </p:cNvPr>
          <p:cNvSpPr/>
          <p:nvPr/>
        </p:nvSpPr>
        <p:spPr>
          <a:xfrm>
            <a:off x="323528" y="5685717"/>
            <a:ext cx="244827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للسؤال التالي </a:t>
            </a:r>
            <a:endParaRPr lang="he-IL" sz="4000" b="1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pic>
        <p:nvPicPr>
          <p:cNvPr id="11266" name="Picture 2" descr="http://us.123rf.com/400wm/400/400/virinka/virinka1209/virinka120900038/15305154-cute-happy-cartoon-bo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789" y="476672"/>
            <a:ext cx="3456384" cy="555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256577" y="990726"/>
            <a:ext cx="4896544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72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هَذَا  رائِع</a:t>
            </a:r>
          </a:p>
          <a:p>
            <a:pPr algn="ctr"/>
            <a:endParaRPr lang="ar-SA" sz="72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72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اجِيبُوا عَلَى السُؤال التالِي 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7380312" y="6287541"/>
            <a:ext cx="762000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47</a:t>
            </a:fld>
            <a:endParaRPr lang="he-IL" dirty="0"/>
          </a:p>
        </p:txBody>
      </p:sp>
      <p:sp>
        <p:nvSpPr>
          <p:cNvPr id="7" name="חץ שמאלה 6">
            <a:hlinkClick r:id="rId3" action="ppaction://hlinksldjump"/>
          </p:cNvPr>
          <p:cNvSpPr/>
          <p:nvPr/>
        </p:nvSpPr>
        <p:spPr>
          <a:xfrm>
            <a:off x="323528" y="5661248"/>
            <a:ext cx="2592288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عودة الى السؤال </a:t>
            </a:r>
            <a:endParaRPr lang="he-IL" sz="3600" b="1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pic>
        <p:nvPicPr>
          <p:cNvPr id="8" name="MS900065437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165304"/>
            <a:ext cx="304800" cy="304800"/>
          </a:xfrm>
          <a:prstGeom prst="rect">
            <a:avLst/>
          </a:prstGeom>
        </p:spPr>
      </p:pic>
      <p:pic>
        <p:nvPicPr>
          <p:cNvPr id="34818" name="Picture 2" descr="http://www.free-extras.com/images/cartoon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313" y="980728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/>
          <p:cNvSpPr txBox="1"/>
          <p:nvPr/>
        </p:nvSpPr>
        <p:spPr>
          <a:xfrm>
            <a:off x="340615" y="912237"/>
            <a:ext cx="3672409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للأسَف اجَابَتَكَ خاطِئَة</a:t>
            </a:r>
          </a:p>
          <a:p>
            <a:pPr algn="ctr"/>
            <a:endParaRPr lang="ar-SA" sz="60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60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حاوِل مِنْ جَديِد </a:t>
            </a:r>
            <a:r>
              <a:rPr lang="ar-SA" sz="60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  <a:sym typeface="Wingdings" pitchFamily="2" charset="2"/>
              </a:rPr>
              <a:t></a:t>
            </a:r>
            <a:endParaRPr lang="he-IL" sz="6000" b="1" dirty="0">
              <a:solidFill>
                <a:srgbClr val="FFFF00"/>
              </a:solidFill>
              <a:latin typeface="Traditional Arabic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fle7\Desktop\שיעור שני מפרויקט הסיום\תמונות לצמחים\4914183-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"/>
            <a:ext cx="9144000" cy="684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9"/>
          <p:cNvSpPr/>
          <p:nvPr/>
        </p:nvSpPr>
        <p:spPr>
          <a:xfrm>
            <a:off x="0" y="5229200"/>
            <a:ext cx="2339752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16</a:t>
            </a:r>
            <a:endParaRPr lang="he-IL" sz="3600" dirty="0"/>
          </a:p>
        </p:txBody>
      </p:sp>
      <p:sp>
        <p:nvSpPr>
          <p:cNvPr id="11" name="מלבן 10">
            <a:hlinkClick r:id="rId3" action="ppaction://hlinksldjump"/>
          </p:cNvPr>
          <p:cNvSpPr/>
          <p:nvPr/>
        </p:nvSpPr>
        <p:spPr>
          <a:xfrm>
            <a:off x="0" y="3501008"/>
            <a:ext cx="2339752" cy="1772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12</a:t>
            </a:r>
            <a:endParaRPr lang="he-IL" sz="3600" dirty="0"/>
          </a:p>
        </p:txBody>
      </p:sp>
      <p:sp>
        <p:nvSpPr>
          <p:cNvPr id="22" name="מלבן 21"/>
          <p:cNvSpPr/>
          <p:nvPr/>
        </p:nvSpPr>
        <p:spPr>
          <a:xfrm>
            <a:off x="6948264" y="5229200"/>
            <a:ext cx="2195736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13</a:t>
            </a:r>
            <a:endParaRPr lang="he-IL" sz="3600" dirty="0"/>
          </a:p>
        </p:txBody>
      </p:sp>
      <p:sp>
        <p:nvSpPr>
          <p:cNvPr id="25" name="מלבן 24"/>
          <p:cNvSpPr/>
          <p:nvPr/>
        </p:nvSpPr>
        <p:spPr>
          <a:xfrm>
            <a:off x="4572000" y="5229200"/>
            <a:ext cx="2376264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14</a:t>
            </a:r>
            <a:endParaRPr lang="he-IL" sz="3600" dirty="0"/>
          </a:p>
        </p:txBody>
      </p:sp>
      <p:sp>
        <p:nvSpPr>
          <p:cNvPr id="28" name="מלבן 27"/>
          <p:cNvSpPr/>
          <p:nvPr/>
        </p:nvSpPr>
        <p:spPr>
          <a:xfrm>
            <a:off x="2339752" y="5229200"/>
            <a:ext cx="2232248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15</a:t>
            </a:r>
            <a:endParaRPr lang="he-IL" sz="3600" dirty="0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48</a:t>
            </a:fld>
            <a:endParaRPr lang="he-IL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99992" y="692696"/>
            <a:ext cx="4405536" cy="1024136"/>
          </a:xfrm>
        </p:spPr>
        <p:txBody>
          <a:bodyPr>
            <a:normAutofit/>
          </a:bodyPr>
          <a:lstStyle/>
          <a:p>
            <a:pPr algn="r"/>
            <a:r>
              <a:rPr lang="ar-SA" sz="60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السؤال الثاني عشر:  </a:t>
            </a:r>
            <a:endParaRPr lang="he-IL" sz="6000" b="1" dirty="0">
              <a:solidFill>
                <a:srgbClr val="C00000"/>
              </a:solidFill>
              <a:latin typeface="Traditional Arabic" pitchFamily="18" charset="-78"/>
            </a:endParaRPr>
          </a:p>
        </p:txBody>
      </p:sp>
      <p:sp>
        <p:nvSpPr>
          <p:cNvPr id="7" name="מציין מיקום תוכן 6"/>
          <p:cNvSpPr>
            <a:spLocks noGrp="1"/>
          </p:cNvSpPr>
          <p:nvPr>
            <p:ph idx="1"/>
          </p:nvPr>
        </p:nvSpPr>
        <p:spPr>
          <a:xfrm>
            <a:off x="2748372" y="2563163"/>
            <a:ext cx="5842992" cy="2193107"/>
          </a:xfrm>
        </p:spPr>
        <p:txBody>
          <a:bodyPr>
            <a:normAutofit/>
          </a:bodyPr>
          <a:lstStyle/>
          <a:p>
            <a:r>
              <a:rPr lang="ar-SA" sz="3600" dirty="0" smtClean="0">
                <a:latin typeface="Traditional Arabic" pitchFamily="2" charset="-78"/>
                <a:cs typeface="Traditional Arabic" pitchFamily="2" charset="-78"/>
                <a:hlinkClick r:id="rId2" action="ppaction://hlinksldjump"/>
              </a:rPr>
              <a:t>صحيح </a:t>
            </a:r>
            <a:endParaRPr lang="ar-SA" sz="3600" dirty="0" smtClean="0">
              <a:latin typeface="Traditional Arabic" pitchFamily="2" charset="-78"/>
              <a:cs typeface="Traditional Arabic" pitchFamily="2" charset="-78"/>
            </a:endParaRPr>
          </a:p>
          <a:p>
            <a:r>
              <a:rPr lang="ar-SA" sz="3600" dirty="0" smtClean="0">
                <a:latin typeface="Traditional Arabic" pitchFamily="2" charset="-78"/>
                <a:cs typeface="Traditional Arabic" pitchFamily="2" charset="-78"/>
                <a:hlinkClick r:id="rId3" action="ppaction://hlinksldjump"/>
              </a:rPr>
              <a:t>خطأ</a:t>
            </a:r>
            <a:endParaRPr lang="he-IL" sz="3600" dirty="0">
              <a:latin typeface="Traditional Arabic" pitchFamily="2" charset="-78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49</a:t>
            </a:fld>
            <a:endParaRPr lang="he-IL"/>
          </a:p>
        </p:txBody>
      </p:sp>
      <p:sp>
        <p:nvSpPr>
          <p:cNvPr id="3" name="مستطيل 2"/>
          <p:cNvSpPr/>
          <p:nvPr/>
        </p:nvSpPr>
        <p:spPr>
          <a:xfrm>
            <a:off x="3851920" y="1916832"/>
            <a:ext cx="4935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dirty="0">
                <a:latin typeface="Traditional Arabic" pitchFamily="2" charset="-78"/>
                <a:cs typeface="Traditional Arabic" pitchFamily="2" charset="-78"/>
              </a:rPr>
              <a:t>لجميع أنواع الثمار يوجد لب </a:t>
            </a:r>
            <a:r>
              <a:rPr lang="ar-SA" sz="3600" dirty="0" smtClean="0">
                <a:latin typeface="Traditional Arabic" pitchFamily="2" charset="-78"/>
                <a:cs typeface="Traditional Arabic" pitchFamily="2" charset="-78"/>
              </a:rPr>
              <a:t>عصيري. </a:t>
            </a:r>
            <a:endParaRPr lang="ar-AE" sz="3600" dirty="0"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724128" y="620688"/>
            <a:ext cx="2821360" cy="936104"/>
          </a:xfrm>
        </p:spPr>
        <p:txBody>
          <a:bodyPr>
            <a:normAutofit fontScale="90000"/>
          </a:bodyPr>
          <a:lstStyle/>
          <a:p>
            <a:pPr algn="r"/>
            <a:r>
              <a:rPr lang="ar-SA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السؤال الأول:</a:t>
            </a:r>
            <a:endParaRPr lang="he-IL" b="1" dirty="0">
              <a:solidFill>
                <a:srgbClr val="C00000"/>
              </a:solidFill>
              <a:latin typeface="Traditional Arabic" pitchFamily="18" charset="-78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</a:t>
            </a:fld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1730835" y="1700808"/>
            <a:ext cx="6912768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3200" dirty="0" smtClean="0">
              <a:latin typeface="Simplified Arabic" pitchFamily="18" charset="-78"/>
              <a:cs typeface="Simplified Arabic" pitchFamily="18" charset="-78"/>
            </a:endParaRPr>
          </a:p>
          <a:p>
            <a:r>
              <a:rPr lang="ar-SA" sz="4800" dirty="0" smtClean="0">
                <a:latin typeface="Traditional Arabic" pitchFamily="18" charset="-78"/>
                <a:cs typeface="Traditional Arabic" pitchFamily="18" charset="-78"/>
              </a:rPr>
              <a:t>تَمْتَص النَبَّاتات الماء بِوَاسِطَتي، مَن أنَا؟</a:t>
            </a:r>
          </a:p>
          <a:p>
            <a:pPr>
              <a:buFont typeface="Wingdings" pitchFamily="2" charset="2"/>
              <a:buChar char="v"/>
            </a:pPr>
            <a:r>
              <a:rPr lang="ar-SA" sz="4800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  <a:hlinkClick r:id="rId2" action="ppaction://hlinksldjump"/>
              </a:rPr>
              <a:t>الأوراق</a:t>
            </a:r>
            <a:endParaRPr lang="ar-SA" sz="4800" dirty="0" smtClean="0">
              <a:solidFill>
                <a:srgbClr val="0070C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ar-SA" sz="4800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  <a:hlinkClick r:id="rId3" action="ppaction://hlinksldjump"/>
              </a:rPr>
              <a:t>الجَذِر</a:t>
            </a:r>
            <a:endParaRPr lang="ar-SA" sz="4800" dirty="0" smtClean="0">
              <a:solidFill>
                <a:srgbClr val="0070C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marL="342900" indent="-342900"/>
            <a:endParaRPr lang="ar-SA" sz="3200" dirty="0" smtClean="0">
              <a:latin typeface="Simplified Arabic" pitchFamily="18" charset="-78"/>
              <a:cs typeface="Simplified Arabic" pitchFamily="18" charset="-78"/>
            </a:endParaRPr>
          </a:p>
          <a:p>
            <a:endParaRPr lang="he-IL" sz="3200" dirty="0">
              <a:latin typeface="Simplified Arabic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7380312" y="6287541"/>
            <a:ext cx="762000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50</a:t>
            </a:fld>
            <a:endParaRPr lang="he-IL" dirty="0"/>
          </a:p>
        </p:txBody>
      </p:sp>
      <p:sp>
        <p:nvSpPr>
          <p:cNvPr id="7" name="חץ שמאלה 6">
            <a:hlinkClick r:id="rId3" action="ppaction://hlinksldjump"/>
          </p:cNvPr>
          <p:cNvSpPr/>
          <p:nvPr/>
        </p:nvSpPr>
        <p:spPr>
          <a:xfrm>
            <a:off x="107504" y="5661248"/>
            <a:ext cx="3240360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عودة الى السؤال </a:t>
            </a:r>
            <a:endParaRPr lang="he-IL" sz="4000" b="1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pic>
        <p:nvPicPr>
          <p:cNvPr id="8" name="MS900065437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165304"/>
            <a:ext cx="304800" cy="304800"/>
          </a:xfrm>
          <a:prstGeom prst="rect">
            <a:avLst/>
          </a:prstGeom>
        </p:spPr>
      </p:pic>
      <p:pic>
        <p:nvPicPr>
          <p:cNvPr id="33794" name="Picture 2" descr="http://www.istockphoto.com/file_thumbview_approve/8825822/2/istockphoto_8825822-panda-carto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916" y="1196752"/>
            <a:ext cx="438490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/>
          <p:cNvSpPr txBox="1"/>
          <p:nvPr/>
        </p:nvSpPr>
        <p:spPr>
          <a:xfrm>
            <a:off x="251520" y="1844824"/>
            <a:ext cx="3600400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اجَابَة خاطِئَة </a:t>
            </a:r>
          </a:p>
          <a:p>
            <a:pPr algn="ctr"/>
            <a:endParaRPr lang="ar-SA" sz="60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60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حاوِل مَرَةً أخرَى </a:t>
            </a:r>
            <a:r>
              <a:rPr lang="ar-SA" sz="5400" b="1" dirty="0" smtClean="0">
                <a:solidFill>
                  <a:srgbClr val="FFFF00"/>
                </a:solidFill>
                <a:sym typeface="Wingdings" pitchFamily="2" charset="2"/>
              </a:rPr>
              <a:t></a:t>
            </a:r>
            <a:endParaRPr lang="he-IL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7308304" y="6279216"/>
            <a:ext cx="762000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51</a:t>
            </a:fld>
            <a:endParaRPr lang="he-IL" dirty="0"/>
          </a:p>
        </p:txBody>
      </p:sp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 cstate="print"/>
          <a:stretch>
            <a:fillRect/>
          </a:stretch>
        </p:blipFill>
        <p:spPr>
          <a:xfrm>
            <a:off x="8604448" y="6553200"/>
            <a:ext cx="304800" cy="304800"/>
          </a:xfrm>
          <a:prstGeom prst="rect">
            <a:avLst/>
          </a:prstGeom>
        </p:spPr>
      </p:pic>
      <p:sp>
        <p:nvSpPr>
          <p:cNvPr id="9" name="חץ שמאלה 8">
            <a:hlinkClick r:id="rId4" action="ppaction://hlinksldjump"/>
          </p:cNvPr>
          <p:cNvSpPr/>
          <p:nvPr/>
        </p:nvSpPr>
        <p:spPr>
          <a:xfrm>
            <a:off x="179512" y="5741640"/>
            <a:ext cx="2880320" cy="9639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للسؤال التالي </a:t>
            </a:r>
            <a:endParaRPr lang="he-IL" sz="3600" b="1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pic>
        <p:nvPicPr>
          <p:cNvPr id="12290" name="Picture 2" descr="illustration royalty free stock photo pictures images and 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5717" r="14385" b="5671"/>
          <a:stretch/>
        </p:blipFill>
        <p:spPr bwMode="auto">
          <a:xfrm>
            <a:off x="899592" y="788966"/>
            <a:ext cx="3960440" cy="495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5076056" y="1052736"/>
            <a:ext cx="3680792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أحسَنتُم عَمَلاَّ</a:t>
            </a:r>
          </a:p>
          <a:p>
            <a:pPr algn="ctr"/>
            <a:endParaRPr lang="ar-SA" sz="60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60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تَقَدَمُّوا بِالإجابَةِ عَلَى الاسئِلَةِ المُتَبَقِيَةِ</a:t>
            </a:r>
            <a:endParaRPr lang="he-IL" sz="6000" b="1" dirty="0">
              <a:solidFill>
                <a:srgbClr val="0070C0"/>
              </a:solidFill>
              <a:latin typeface="Traditional Arabic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fle7\Desktop\שיעור שני מפרויקט הסיום\תמונות לצמחים\4914183-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"/>
            <a:ext cx="9144000" cy="684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9"/>
          <p:cNvSpPr/>
          <p:nvPr/>
        </p:nvSpPr>
        <p:spPr>
          <a:xfrm>
            <a:off x="0" y="5229200"/>
            <a:ext cx="2339752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16</a:t>
            </a:r>
            <a:endParaRPr lang="he-IL" dirty="0"/>
          </a:p>
        </p:txBody>
      </p:sp>
      <p:sp>
        <p:nvSpPr>
          <p:cNvPr id="22" name="מלבן 21">
            <a:hlinkClick r:id="rId3" action="ppaction://hlinksldjump"/>
          </p:cNvPr>
          <p:cNvSpPr/>
          <p:nvPr/>
        </p:nvSpPr>
        <p:spPr>
          <a:xfrm>
            <a:off x="6948264" y="5229200"/>
            <a:ext cx="2195736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13</a:t>
            </a:r>
            <a:endParaRPr lang="he-IL" sz="3600" dirty="0"/>
          </a:p>
        </p:txBody>
      </p:sp>
      <p:sp>
        <p:nvSpPr>
          <p:cNvPr id="25" name="מלבן 24"/>
          <p:cNvSpPr/>
          <p:nvPr/>
        </p:nvSpPr>
        <p:spPr>
          <a:xfrm>
            <a:off x="4572000" y="5229200"/>
            <a:ext cx="2376264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14</a:t>
            </a:r>
            <a:endParaRPr lang="he-IL" sz="3600" dirty="0"/>
          </a:p>
        </p:txBody>
      </p:sp>
      <p:sp>
        <p:nvSpPr>
          <p:cNvPr id="28" name="מלבן 27"/>
          <p:cNvSpPr/>
          <p:nvPr/>
        </p:nvSpPr>
        <p:spPr>
          <a:xfrm>
            <a:off x="2339752" y="5229200"/>
            <a:ext cx="2232248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15</a:t>
            </a:r>
            <a:endParaRPr lang="he-IL" sz="3600" dirty="0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52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11960" y="764704"/>
            <a:ext cx="4644008" cy="1024136"/>
          </a:xfrm>
        </p:spPr>
        <p:txBody>
          <a:bodyPr>
            <a:normAutofit/>
          </a:bodyPr>
          <a:lstStyle/>
          <a:p>
            <a:pPr algn="r"/>
            <a:r>
              <a:rPr lang="ar-SA" sz="60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السؤال الثالث عشر:  </a:t>
            </a:r>
            <a:endParaRPr lang="he-IL" sz="6000" b="1" dirty="0">
              <a:solidFill>
                <a:srgbClr val="C00000"/>
              </a:solidFill>
              <a:latin typeface="Traditional Arabic" pitchFamily="18" charset="-78"/>
            </a:endParaRPr>
          </a:p>
        </p:txBody>
      </p:sp>
      <p:sp>
        <p:nvSpPr>
          <p:cNvPr id="7" name="מציין מיקום תוכן 6"/>
          <p:cNvSpPr>
            <a:spLocks noGrp="1"/>
          </p:cNvSpPr>
          <p:nvPr>
            <p:ph idx="1"/>
          </p:nvPr>
        </p:nvSpPr>
        <p:spPr>
          <a:xfrm>
            <a:off x="1115616" y="2924944"/>
            <a:ext cx="7543800" cy="1797968"/>
          </a:xfrm>
        </p:spPr>
        <p:txBody>
          <a:bodyPr>
            <a:normAutofit/>
          </a:bodyPr>
          <a:lstStyle/>
          <a:p>
            <a:r>
              <a:rPr lang="ar-SA" sz="3600" dirty="0" smtClean="0">
                <a:latin typeface="Traditional Arabic" pitchFamily="2" charset="-78"/>
                <a:cs typeface="Traditional Arabic" pitchFamily="2" charset="-78"/>
                <a:hlinkClick r:id="rId3" action="ppaction://hlinksldjump"/>
              </a:rPr>
              <a:t>أورَاق الكَأس</a:t>
            </a:r>
            <a:endParaRPr lang="ar-SA" sz="3600" dirty="0" smtClean="0">
              <a:latin typeface="Traditional Arabic" pitchFamily="2" charset="-78"/>
              <a:cs typeface="Traditional Arabic" pitchFamily="2" charset="-78"/>
            </a:endParaRPr>
          </a:p>
          <a:p>
            <a:r>
              <a:rPr lang="ar-SA" sz="3600" dirty="0" smtClean="0">
                <a:latin typeface="Traditional Arabic" pitchFamily="2" charset="-78"/>
                <a:cs typeface="Traditional Arabic" pitchFamily="2" charset="-78"/>
                <a:hlinkClick r:id="rId4" action="ppaction://hlinksldjump"/>
              </a:rPr>
              <a:t>أورَاق التُوَّيج</a:t>
            </a:r>
            <a:r>
              <a:rPr lang="ar-SA" sz="3600" dirty="0" smtClean="0">
                <a:latin typeface="Traditional Arabic" pitchFamily="2" charset="-78"/>
                <a:cs typeface="Traditional Arabic" pitchFamily="2" charset="-78"/>
              </a:rPr>
              <a:t> </a:t>
            </a:r>
            <a:endParaRPr lang="he-IL" sz="3600" dirty="0">
              <a:latin typeface="Traditional Arabic" pitchFamily="2" charset="-78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53</a:t>
            </a:fld>
            <a:endParaRPr lang="he-IL"/>
          </a:p>
        </p:txBody>
      </p:sp>
      <p:sp>
        <p:nvSpPr>
          <p:cNvPr id="3" name="مستطيل 2"/>
          <p:cNvSpPr/>
          <p:nvPr/>
        </p:nvSpPr>
        <p:spPr>
          <a:xfrm>
            <a:off x="544245" y="1988840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>
                <a:latin typeface="Traditional Arabic" pitchFamily="2" charset="-78"/>
                <a:cs typeface="Traditional Arabic" pitchFamily="2" charset="-78"/>
              </a:rPr>
              <a:t>أورَاقِي عَادَةً لَونها اخضَر وأحمِي الزَهرَةَ مِنَ الإصَابَاتِ المُختَلِفَةِ </a:t>
            </a:r>
            <a:endParaRPr lang="ar-AE" sz="3200" dirty="0"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7308304" y="6287541"/>
            <a:ext cx="762000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54</a:t>
            </a:fld>
            <a:endParaRPr lang="he-IL" dirty="0"/>
          </a:p>
        </p:txBody>
      </p:sp>
      <p:sp>
        <p:nvSpPr>
          <p:cNvPr id="7" name="חץ שמאלה 6">
            <a:hlinkClick r:id="rId3" action="ppaction://hlinksldjump"/>
          </p:cNvPr>
          <p:cNvSpPr/>
          <p:nvPr/>
        </p:nvSpPr>
        <p:spPr>
          <a:xfrm>
            <a:off x="244777" y="5661248"/>
            <a:ext cx="316835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  <a:hlinkClick r:id="rId4" action="ppaction://hlinksldjump"/>
              </a:rPr>
              <a:t>عودة</a:t>
            </a:r>
            <a:r>
              <a:rPr lang="ar-SA" sz="40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 الى السؤال </a:t>
            </a:r>
            <a:endParaRPr lang="he-IL" sz="4000" b="1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pic>
        <p:nvPicPr>
          <p:cNvPr id="8" name="MS900065437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88424" y="6165304"/>
            <a:ext cx="304800" cy="304800"/>
          </a:xfrm>
          <a:prstGeom prst="rect">
            <a:avLst/>
          </a:prstGeom>
        </p:spPr>
      </p:pic>
      <p:pic>
        <p:nvPicPr>
          <p:cNvPr id="32770" name="Picture 2" descr="http://us.cdn1.123rf.com/168nwm/suni3oy/suni3oy1012/suni3oy101200060/8408651-sad-bo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/>
          <p:cNvSpPr txBox="1"/>
          <p:nvPr/>
        </p:nvSpPr>
        <p:spPr>
          <a:xfrm>
            <a:off x="5076056" y="725804"/>
            <a:ext cx="3312368" cy="5509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8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فَكِّر</a:t>
            </a:r>
            <a:r>
              <a:rPr lang="ar-SA" sz="88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88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وَحَاوِل مَرَةً أخرَى </a:t>
            </a:r>
            <a:r>
              <a:rPr lang="ar-SA" sz="88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  <a:sym typeface="Wingdings" pitchFamily="2" charset="2"/>
              </a:rPr>
              <a:t></a:t>
            </a:r>
            <a:endParaRPr lang="he-IL" sz="8800" b="1" dirty="0">
              <a:solidFill>
                <a:srgbClr val="FFFF00"/>
              </a:solidFill>
              <a:latin typeface="Traditional Arabic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7308304" y="6340475"/>
            <a:ext cx="762000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55</a:t>
            </a:fld>
            <a:endParaRPr lang="he-IL"/>
          </a:p>
        </p:txBody>
      </p:sp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 cstate="print"/>
          <a:stretch>
            <a:fillRect/>
          </a:stretch>
        </p:blipFill>
        <p:spPr>
          <a:xfrm>
            <a:off x="8604448" y="6553200"/>
            <a:ext cx="304800" cy="304800"/>
          </a:xfrm>
          <a:prstGeom prst="rect">
            <a:avLst/>
          </a:prstGeom>
        </p:spPr>
      </p:pic>
      <p:sp>
        <p:nvSpPr>
          <p:cNvPr id="9" name="חץ שמאלה 8">
            <a:hlinkClick r:id="rId4" action="ppaction://hlinksldjump"/>
          </p:cNvPr>
          <p:cNvSpPr/>
          <p:nvPr/>
        </p:nvSpPr>
        <p:spPr>
          <a:xfrm>
            <a:off x="395536" y="5689104"/>
            <a:ext cx="2448272" cy="10164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للسؤال التالي </a:t>
            </a:r>
            <a:endParaRPr lang="he-IL" sz="4000" b="1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pic>
        <p:nvPicPr>
          <p:cNvPr id="13314" name="Picture 2" descr="http://thumbs.dreamstime.com/thumblarge_459/1260296019H9765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448" y="620688"/>
            <a:ext cx="3810000" cy="531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179512" y="980728"/>
            <a:ext cx="4398912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بَارَكَ اللهُ فِيكُم </a:t>
            </a:r>
            <a:r>
              <a:rPr lang="ar-SA" sz="5400" b="1" dirty="0" err="1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أعِزّائِي</a:t>
            </a:r>
            <a:endParaRPr lang="ar-SA" sz="5400" b="1" dirty="0" smtClean="0">
              <a:solidFill>
                <a:srgbClr val="C0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ar-SA" sz="54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5400" b="1" dirty="0" smtClean="0">
                <a:latin typeface="Traditional Arabic" pitchFamily="18" charset="-78"/>
                <a:cs typeface="Traditional Arabic" pitchFamily="18" charset="-78"/>
              </a:rPr>
              <a:t>عَمَلٌ رَائِع </a:t>
            </a:r>
          </a:p>
          <a:p>
            <a:pPr algn="ctr"/>
            <a:r>
              <a:rPr lang="ar-SA" sz="54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انتَقِلُوا بِسُرعَة لِلإجابَة عَلَى السُؤال التالِي</a:t>
            </a:r>
            <a:endParaRPr lang="he-IL" sz="5400" b="1" dirty="0">
              <a:solidFill>
                <a:srgbClr val="0070C0"/>
              </a:solidFill>
              <a:latin typeface="Traditional Arabic" pitchFamily="18" charset="-78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fle7\Desktop\שיעור שני מפרויקט הסיום\תמונות לצמחים\4914183-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9"/>
          <p:cNvSpPr/>
          <p:nvPr/>
        </p:nvSpPr>
        <p:spPr>
          <a:xfrm>
            <a:off x="0" y="5229200"/>
            <a:ext cx="2339752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/>
              <a:t>16</a:t>
            </a:r>
            <a:endParaRPr lang="he-IL" sz="3600" dirty="0"/>
          </a:p>
        </p:txBody>
      </p:sp>
      <p:sp>
        <p:nvSpPr>
          <p:cNvPr id="25" name="מלבן 24">
            <a:hlinkClick r:id="rId3" action="ppaction://hlinksldjump"/>
          </p:cNvPr>
          <p:cNvSpPr/>
          <p:nvPr/>
        </p:nvSpPr>
        <p:spPr>
          <a:xfrm>
            <a:off x="4572000" y="5229200"/>
            <a:ext cx="2376264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14</a:t>
            </a:r>
            <a:endParaRPr lang="he-IL" sz="3600" dirty="0"/>
          </a:p>
        </p:txBody>
      </p:sp>
      <p:sp>
        <p:nvSpPr>
          <p:cNvPr id="28" name="מלבן 27"/>
          <p:cNvSpPr/>
          <p:nvPr/>
        </p:nvSpPr>
        <p:spPr>
          <a:xfrm>
            <a:off x="2339752" y="5229200"/>
            <a:ext cx="2232248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15</a:t>
            </a:r>
            <a:endParaRPr lang="he-IL" sz="3600" dirty="0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251520" y="6492875"/>
            <a:ext cx="2133600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56</a:t>
            </a:fld>
            <a:endParaRPr lang="he-IL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788024" y="764704"/>
            <a:ext cx="4045496" cy="1096144"/>
          </a:xfrm>
        </p:spPr>
        <p:txBody>
          <a:bodyPr>
            <a:noAutofit/>
          </a:bodyPr>
          <a:lstStyle/>
          <a:p>
            <a:pPr algn="r"/>
            <a:r>
              <a:rPr lang="ar-SA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السؤال الرابع عشر:  </a:t>
            </a:r>
            <a:endParaRPr lang="he-IL" b="1" dirty="0">
              <a:solidFill>
                <a:srgbClr val="C00000"/>
              </a:solidFill>
              <a:latin typeface="Traditional Arabic" pitchFamily="18" charset="-78"/>
            </a:endParaRPr>
          </a:p>
        </p:txBody>
      </p:sp>
      <p:sp>
        <p:nvSpPr>
          <p:cNvPr id="7" name="מציין מיקום תוכן 6"/>
          <p:cNvSpPr>
            <a:spLocks noGrp="1"/>
          </p:cNvSpPr>
          <p:nvPr>
            <p:ph idx="1"/>
          </p:nvPr>
        </p:nvSpPr>
        <p:spPr>
          <a:xfrm>
            <a:off x="1312168" y="3131863"/>
            <a:ext cx="7543800" cy="1869976"/>
          </a:xfrm>
        </p:spPr>
        <p:txBody>
          <a:bodyPr>
            <a:normAutofit/>
          </a:bodyPr>
          <a:lstStyle/>
          <a:p>
            <a:r>
              <a:rPr lang="ar-SA" sz="3600" dirty="0" smtClean="0">
                <a:latin typeface="Traditional Arabic" pitchFamily="2" charset="-78"/>
                <a:cs typeface="Traditional Arabic" pitchFamily="2" charset="-78"/>
                <a:hlinkClick r:id="rId2" action="ppaction://hlinksldjump"/>
              </a:rPr>
              <a:t>صحيح </a:t>
            </a:r>
            <a:endParaRPr lang="ar-SA" sz="3600" dirty="0" smtClean="0">
              <a:latin typeface="Traditional Arabic" pitchFamily="2" charset="-78"/>
              <a:cs typeface="Traditional Arabic" pitchFamily="2" charset="-78"/>
            </a:endParaRPr>
          </a:p>
          <a:p>
            <a:r>
              <a:rPr lang="ar-SA" sz="3600" dirty="0" smtClean="0">
                <a:latin typeface="Traditional Arabic" pitchFamily="2" charset="-78"/>
                <a:cs typeface="Traditional Arabic" pitchFamily="2" charset="-78"/>
                <a:hlinkClick r:id="rId3" action="ppaction://hlinksldjump"/>
              </a:rPr>
              <a:t>خطأ</a:t>
            </a:r>
            <a:r>
              <a:rPr lang="ar-SA" sz="3600" dirty="0" smtClean="0">
                <a:latin typeface="Traditional Arabic" pitchFamily="2" charset="-78"/>
                <a:cs typeface="Traditional Arabic" pitchFamily="2" charset="-78"/>
              </a:rPr>
              <a:t> </a:t>
            </a:r>
            <a:endParaRPr lang="he-IL" sz="3600" dirty="0">
              <a:latin typeface="Traditional Arabic" pitchFamily="2" charset="-78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57</a:t>
            </a:fld>
            <a:endParaRPr lang="he-IL"/>
          </a:p>
        </p:txBody>
      </p:sp>
      <p:sp>
        <p:nvSpPr>
          <p:cNvPr id="3" name="مربع نص 2"/>
          <p:cNvSpPr txBox="1"/>
          <p:nvPr/>
        </p:nvSpPr>
        <p:spPr>
          <a:xfrm>
            <a:off x="827584" y="1916832"/>
            <a:ext cx="802838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>
                <a:latin typeface="Traditional Arabic" pitchFamily="2" charset="-78"/>
                <a:cs typeface="Traditional Arabic" pitchFamily="2" charset="-78"/>
              </a:rPr>
              <a:t>المُشتَرَك بَينَ جَميع الثِمَّار أن لِجميعَها يوجَد شَكل، وحَجِم، وَطعِم مُتَشابِه.</a:t>
            </a:r>
            <a:endParaRPr lang="ar-AE" sz="3600" dirty="0"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7020272" y="6343843"/>
            <a:ext cx="762000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58</a:t>
            </a:fld>
            <a:endParaRPr lang="he-IL" dirty="0"/>
          </a:p>
        </p:txBody>
      </p:sp>
      <p:sp>
        <p:nvSpPr>
          <p:cNvPr id="7" name="חץ שמאלה 6">
            <a:hlinkClick r:id="rId3" action="ppaction://hlinksldjump"/>
          </p:cNvPr>
          <p:cNvSpPr/>
          <p:nvPr/>
        </p:nvSpPr>
        <p:spPr>
          <a:xfrm>
            <a:off x="292072" y="5813648"/>
            <a:ext cx="2911776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عودة الى السؤال </a:t>
            </a:r>
            <a:endParaRPr lang="he-IL" sz="3600" b="1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pic>
        <p:nvPicPr>
          <p:cNvPr id="8" name="MS900065437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165304"/>
            <a:ext cx="304800" cy="304800"/>
          </a:xfrm>
          <a:prstGeom prst="rect">
            <a:avLst/>
          </a:prstGeom>
        </p:spPr>
      </p:pic>
      <p:pic>
        <p:nvPicPr>
          <p:cNvPr id="31746" name="Picture 2" descr="http://www.dreamstime.com/sad-boy-looking-down-thumb53628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64" y="855408"/>
            <a:ext cx="4327251" cy="494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/>
          <p:cNvSpPr txBox="1"/>
          <p:nvPr/>
        </p:nvSpPr>
        <p:spPr>
          <a:xfrm>
            <a:off x="467544" y="1628800"/>
            <a:ext cx="3672408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حاوِل مِنْ جَديِد </a:t>
            </a:r>
            <a:r>
              <a:rPr lang="ar-SA" sz="6600" b="1" dirty="0" smtClean="0">
                <a:solidFill>
                  <a:srgbClr val="FFFF00"/>
                </a:solidFill>
                <a:sym typeface="Wingdings" pitchFamily="2" charset="2"/>
              </a:rPr>
              <a:t></a:t>
            </a:r>
            <a:endParaRPr lang="he-IL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7380312" y="6279216"/>
            <a:ext cx="762000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59</a:t>
            </a:fld>
            <a:endParaRPr lang="he-IL" dirty="0"/>
          </a:p>
        </p:txBody>
      </p:sp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 cstate="print"/>
          <a:stretch>
            <a:fillRect/>
          </a:stretch>
        </p:blipFill>
        <p:spPr>
          <a:xfrm>
            <a:off x="8604448" y="6553200"/>
            <a:ext cx="304800" cy="304800"/>
          </a:xfrm>
          <a:prstGeom prst="rect">
            <a:avLst/>
          </a:prstGeom>
        </p:spPr>
      </p:pic>
      <p:sp>
        <p:nvSpPr>
          <p:cNvPr id="9" name="חץ שמאלה 8">
            <a:hlinkClick r:id="rId4" action="ppaction://hlinksldjump"/>
          </p:cNvPr>
          <p:cNvSpPr/>
          <p:nvPr/>
        </p:nvSpPr>
        <p:spPr>
          <a:xfrm>
            <a:off x="395172" y="5540136"/>
            <a:ext cx="2448272" cy="10801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للسؤال التالي </a:t>
            </a:r>
            <a:endParaRPr lang="he-IL" sz="4000" b="1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pic>
        <p:nvPicPr>
          <p:cNvPr id="14338" name="Picture 2" descr="http://primoclipart.com/files/preview/big/891/Happy%20Boy%20Clip%20Art%20Cartoo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" t="4558" r="4235" b="5887"/>
          <a:stretch/>
        </p:blipFill>
        <p:spPr bwMode="auto">
          <a:xfrm>
            <a:off x="4520997" y="686462"/>
            <a:ext cx="4141197" cy="513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395172" y="1628800"/>
            <a:ext cx="3888796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رائِع يَا أبطال </a:t>
            </a:r>
          </a:p>
          <a:p>
            <a:pPr algn="ctr"/>
            <a:endParaRPr lang="ar-SA" sz="66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66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كُل الاحتِرَام</a:t>
            </a:r>
            <a:endParaRPr lang="he-IL" sz="6600" b="1" dirty="0">
              <a:solidFill>
                <a:srgbClr val="0070C0"/>
              </a:solidFill>
              <a:latin typeface="Traditional Arabic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</a:t>
            </a:fld>
            <a:endParaRPr lang="he-IL"/>
          </a:p>
        </p:txBody>
      </p:sp>
      <p:pic>
        <p:nvPicPr>
          <p:cNvPr id="19463" name="Picture 7" descr="C:\Users\mfle7\Desktop\מנועאת\265489,1305993612,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9" y="775795"/>
            <a:ext cx="439042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חץ שמאלה 8">
            <a:hlinkClick r:id="rId3" action="ppaction://hlinksldjump"/>
          </p:cNvPr>
          <p:cNvSpPr/>
          <p:nvPr/>
        </p:nvSpPr>
        <p:spPr>
          <a:xfrm>
            <a:off x="251520" y="5315709"/>
            <a:ext cx="2016224" cy="1224136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للسؤال التالي </a:t>
            </a:r>
            <a:endParaRPr lang="he-IL" sz="3200" b="1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5410063" y="856021"/>
            <a:ext cx="3456384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أحْسَنتُم </a:t>
            </a:r>
            <a:r>
              <a:rPr lang="ar-SA" sz="6000" b="1" dirty="0" err="1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أعِزّائِي</a:t>
            </a:r>
            <a:endParaRPr lang="ar-SA" sz="6000" b="1" dirty="0" smtClean="0">
              <a:solidFill>
                <a:srgbClr val="C0000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ar-SA" sz="6000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60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هَيَّا إلى الأمَام لِنُكْمِل ما تَبَقَى مِن أسْئِلَة </a:t>
            </a:r>
            <a:endParaRPr lang="he-IL" sz="6000" b="1" dirty="0">
              <a:solidFill>
                <a:srgbClr val="0070C0"/>
              </a:solidFill>
              <a:latin typeface="Traditional Arabic" pitchFamily="18" charset="-7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fle7\Desktop\שיעור שני מפרויקט הסיום\תמונות לצמחים\4914183-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9"/>
          <p:cNvSpPr/>
          <p:nvPr/>
        </p:nvSpPr>
        <p:spPr>
          <a:xfrm>
            <a:off x="0" y="5229200"/>
            <a:ext cx="2339752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/>
              <a:t>16</a:t>
            </a:r>
            <a:endParaRPr lang="he-IL" sz="3600" dirty="0"/>
          </a:p>
        </p:txBody>
      </p:sp>
      <p:sp>
        <p:nvSpPr>
          <p:cNvPr id="28" name="מלבן 27">
            <a:hlinkClick r:id="rId3" action="ppaction://hlinksldjump"/>
          </p:cNvPr>
          <p:cNvSpPr/>
          <p:nvPr/>
        </p:nvSpPr>
        <p:spPr>
          <a:xfrm>
            <a:off x="2339752" y="5229200"/>
            <a:ext cx="2232248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15</a:t>
            </a:r>
            <a:endParaRPr lang="he-IL" sz="3600" dirty="0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251520" y="6492875"/>
            <a:ext cx="2133600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60</a:t>
            </a:fld>
            <a:endParaRPr lang="he-I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83968" y="908720"/>
            <a:ext cx="4549552" cy="880120"/>
          </a:xfrm>
        </p:spPr>
        <p:txBody>
          <a:bodyPr>
            <a:noAutofit/>
          </a:bodyPr>
          <a:lstStyle/>
          <a:p>
            <a:pPr algn="r"/>
            <a:r>
              <a:rPr lang="ar-SA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السؤال الخامس عشر:  </a:t>
            </a:r>
            <a:endParaRPr lang="he-IL" b="1" dirty="0">
              <a:solidFill>
                <a:srgbClr val="C00000"/>
              </a:solidFill>
              <a:latin typeface="Traditional Arabic" pitchFamily="18" charset="-78"/>
            </a:endParaRPr>
          </a:p>
        </p:txBody>
      </p:sp>
      <p:sp>
        <p:nvSpPr>
          <p:cNvPr id="7" name="מציין מיקום תוכן 6"/>
          <p:cNvSpPr>
            <a:spLocks noGrp="1"/>
          </p:cNvSpPr>
          <p:nvPr>
            <p:ph idx="1"/>
          </p:nvPr>
        </p:nvSpPr>
        <p:spPr>
          <a:xfrm>
            <a:off x="1403648" y="2563163"/>
            <a:ext cx="7543800" cy="2086000"/>
          </a:xfrm>
        </p:spPr>
        <p:txBody>
          <a:bodyPr/>
          <a:lstStyle/>
          <a:p>
            <a:pPr marL="0" indent="0">
              <a:buNone/>
            </a:pPr>
            <a:endParaRPr lang="ar-SA" dirty="0" smtClean="0"/>
          </a:p>
          <a:p>
            <a:r>
              <a:rPr lang="ar-SA" sz="3600" dirty="0" smtClean="0">
                <a:latin typeface="Traditional Arabic" pitchFamily="2" charset="-78"/>
                <a:cs typeface="Traditional Arabic" pitchFamily="2" charset="-78"/>
                <a:hlinkClick r:id="rId2" action="ppaction://hlinksldjump"/>
              </a:rPr>
              <a:t>الريح</a:t>
            </a:r>
            <a:endParaRPr lang="ar-SA" sz="3600" dirty="0" smtClean="0">
              <a:latin typeface="Traditional Arabic" pitchFamily="2" charset="-78"/>
              <a:cs typeface="Traditional Arabic" pitchFamily="2" charset="-78"/>
            </a:endParaRPr>
          </a:p>
          <a:p>
            <a:r>
              <a:rPr lang="ar-SA" sz="3600" dirty="0" smtClean="0">
                <a:latin typeface="Traditional Arabic" pitchFamily="2" charset="-78"/>
                <a:cs typeface="Traditional Arabic" pitchFamily="2" charset="-78"/>
                <a:hlinkClick r:id="rId3" action="ppaction://hlinksldjump"/>
              </a:rPr>
              <a:t>الماء</a:t>
            </a:r>
            <a:endParaRPr lang="he-IL" sz="3600" dirty="0">
              <a:latin typeface="Traditional Arabic" pitchFamily="2" charset="-78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61</a:t>
            </a:fld>
            <a:endParaRPr lang="he-IL"/>
          </a:p>
        </p:txBody>
      </p:sp>
      <p:sp>
        <p:nvSpPr>
          <p:cNvPr id="3" name="مربع نص 2"/>
          <p:cNvSpPr txBox="1"/>
          <p:nvPr/>
        </p:nvSpPr>
        <p:spPr>
          <a:xfrm>
            <a:off x="467544" y="1916832"/>
            <a:ext cx="82809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>
                <a:latin typeface="Traditional Arabic" pitchFamily="2" charset="-78"/>
                <a:cs typeface="Traditional Arabic" pitchFamily="2" charset="-78"/>
              </a:rPr>
              <a:t>بُذور نَبتَة الصُفِّير تَنتَشِر بواسِطة:</a:t>
            </a:r>
            <a:endParaRPr lang="ar-AE" sz="3600" dirty="0"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7308304" y="6220544"/>
            <a:ext cx="762000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62</a:t>
            </a:fld>
            <a:endParaRPr lang="he-IL" dirty="0"/>
          </a:p>
        </p:txBody>
      </p:sp>
      <p:sp>
        <p:nvSpPr>
          <p:cNvPr id="7" name="חץ שמאלה 6">
            <a:hlinkClick r:id="rId3" action="ppaction://hlinksldjump"/>
          </p:cNvPr>
          <p:cNvSpPr/>
          <p:nvPr/>
        </p:nvSpPr>
        <p:spPr>
          <a:xfrm>
            <a:off x="107504" y="5716488"/>
            <a:ext cx="2376264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عودة الى السؤال </a:t>
            </a:r>
            <a:endParaRPr lang="he-IL" sz="3200" b="1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pic>
        <p:nvPicPr>
          <p:cNvPr id="8" name="MS900065437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220544"/>
            <a:ext cx="304800" cy="304800"/>
          </a:xfrm>
          <a:prstGeom prst="rect">
            <a:avLst/>
          </a:prstGeom>
        </p:spPr>
      </p:pic>
      <p:pic>
        <p:nvPicPr>
          <p:cNvPr id="30722" name="Picture 2" descr="Royalty Free RF Clipart Illustration Of A Sad Brunette Boy Standing And Crying by BNP Design Studi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170" y="620688"/>
            <a:ext cx="3650248" cy="536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/>
          <p:cNvSpPr txBox="1"/>
          <p:nvPr/>
        </p:nvSpPr>
        <p:spPr>
          <a:xfrm>
            <a:off x="611560" y="1124744"/>
            <a:ext cx="4176464" cy="36317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5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حاوِل مَرَةً أخرَى </a:t>
            </a:r>
            <a:r>
              <a:rPr lang="ar-SA" sz="11500" b="1" dirty="0" smtClean="0">
                <a:solidFill>
                  <a:srgbClr val="FFFF00"/>
                </a:solidFill>
                <a:latin typeface="Traditional Arabic" pitchFamily="18" charset="-78"/>
                <a:cs typeface="Traditional Arabic" pitchFamily="18" charset="-78"/>
                <a:sym typeface="Wingdings" pitchFamily="2" charset="2"/>
              </a:rPr>
              <a:t></a:t>
            </a:r>
            <a:endParaRPr lang="he-IL" sz="11500" b="1" dirty="0">
              <a:solidFill>
                <a:srgbClr val="FFFF00"/>
              </a:solidFill>
              <a:latin typeface="Traditional Arabic" pitchFamily="18" charset="-78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7524328" y="6294982"/>
            <a:ext cx="762000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63</a:t>
            </a:fld>
            <a:endParaRPr lang="he-IL" dirty="0"/>
          </a:p>
        </p:txBody>
      </p:sp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 cstate="print"/>
          <a:stretch>
            <a:fillRect/>
          </a:stretch>
        </p:blipFill>
        <p:spPr>
          <a:xfrm>
            <a:off x="8627199" y="6400800"/>
            <a:ext cx="304800" cy="304800"/>
          </a:xfrm>
          <a:prstGeom prst="rect">
            <a:avLst/>
          </a:prstGeom>
        </p:spPr>
      </p:pic>
      <p:sp>
        <p:nvSpPr>
          <p:cNvPr id="9" name="חץ שמאלה 8">
            <a:hlinkClick r:id="rId4" action="ppaction://hlinksldjump"/>
          </p:cNvPr>
          <p:cNvSpPr/>
          <p:nvPr/>
        </p:nvSpPr>
        <p:spPr>
          <a:xfrm>
            <a:off x="323528" y="5697488"/>
            <a:ext cx="2664296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للسؤال التالي </a:t>
            </a:r>
            <a:endParaRPr lang="he-IL" sz="4000" b="1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pic>
        <p:nvPicPr>
          <p:cNvPr id="15362" name="Picture 2" descr="http://us.cdn4.123rf.com/168nwm/noedelhap/noedelhap1010/noedelhap101000007/7863574-two-kids-boy-and-girl-of-different-ethnicities-holding-hands-and-running-together-on-a-grassy-hi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08" y="1165457"/>
            <a:ext cx="4532031" cy="453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4967087" y="1076981"/>
            <a:ext cx="3964912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هَذَا رائِع </a:t>
            </a:r>
            <a:endParaRPr lang="ar-SA" sz="60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60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أحسَنْتُم بَقِيَ لَدَيكُم سُؤال وَاحِد تَقَدَمُّوا هَيَّا...</a:t>
            </a:r>
            <a:endParaRPr lang="he-IL" sz="6000" b="1" dirty="0">
              <a:solidFill>
                <a:srgbClr val="0070C0"/>
              </a:solidFill>
              <a:latin typeface="Traditional Arabic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fle7\Desktop\שיעור שני מפרויקט הסיום\תמונות לצמחים\4914183-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"/>
            <a:ext cx="9144000" cy="684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9">
            <a:hlinkClick r:id="rId3" action="ppaction://hlinksldjump"/>
          </p:cNvPr>
          <p:cNvSpPr/>
          <p:nvPr/>
        </p:nvSpPr>
        <p:spPr>
          <a:xfrm>
            <a:off x="0" y="5229200"/>
            <a:ext cx="2339752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/>
              <a:t>16</a:t>
            </a:r>
            <a:endParaRPr lang="he-IL" sz="3600" dirty="0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251520" y="6492875"/>
            <a:ext cx="2133600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64</a:t>
            </a:fld>
            <a:endParaRPr lang="he-I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139952" y="764704"/>
            <a:ext cx="4909592" cy="1024136"/>
          </a:xfrm>
        </p:spPr>
        <p:txBody>
          <a:bodyPr>
            <a:normAutofit/>
          </a:bodyPr>
          <a:lstStyle/>
          <a:p>
            <a:pPr algn="r"/>
            <a:r>
              <a:rPr lang="ar-SA" sz="60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السؤال السادس عشر:  </a:t>
            </a:r>
            <a:endParaRPr lang="he-IL" sz="6000" b="1" dirty="0">
              <a:solidFill>
                <a:srgbClr val="C00000"/>
              </a:solidFill>
              <a:latin typeface="Traditional Arabic" pitchFamily="18" charset="-78"/>
            </a:endParaRPr>
          </a:p>
        </p:txBody>
      </p:sp>
      <p:sp>
        <p:nvSpPr>
          <p:cNvPr id="7" name="מציין מיקום תוכן 6"/>
          <p:cNvSpPr>
            <a:spLocks noGrp="1"/>
          </p:cNvSpPr>
          <p:nvPr>
            <p:ph idx="1"/>
          </p:nvPr>
        </p:nvSpPr>
        <p:spPr>
          <a:xfrm>
            <a:off x="1276672" y="3501008"/>
            <a:ext cx="7543800" cy="1077888"/>
          </a:xfrm>
        </p:spPr>
        <p:txBody>
          <a:bodyPr>
            <a:noAutofit/>
          </a:bodyPr>
          <a:lstStyle/>
          <a:p>
            <a:r>
              <a:rPr lang="ar-SA" sz="3600" dirty="0" smtClean="0">
                <a:latin typeface="Traditional Arabic" pitchFamily="2" charset="-78"/>
                <a:cs typeface="Traditional Arabic" pitchFamily="2" charset="-78"/>
                <a:hlinkClick r:id="rId2" action="ppaction://hlinksldjump"/>
              </a:rPr>
              <a:t>خطأ</a:t>
            </a:r>
            <a:endParaRPr lang="ar-SA" sz="3600" dirty="0" smtClean="0">
              <a:latin typeface="Traditional Arabic" pitchFamily="2" charset="-78"/>
              <a:cs typeface="Traditional Arabic" pitchFamily="2" charset="-78"/>
            </a:endParaRPr>
          </a:p>
          <a:p>
            <a:r>
              <a:rPr lang="ar-SA" sz="3600" dirty="0" smtClean="0">
                <a:latin typeface="Traditional Arabic" pitchFamily="2" charset="-78"/>
                <a:cs typeface="Traditional Arabic" pitchFamily="2" charset="-78"/>
                <a:hlinkClick r:id="rId3" action="ppaction://hlinksldjump"/>
              </a:rPr>
              <a:t>صَحِيح</a:t>
            </a:r>
            <a:r>
              <a:rPr lang="ar-SA" sz="3600" dirty="0" smtClean="0">
                <a:latin typeface="Traditional Arabic" pitchFamily="2" charset="-78"/>
                <a:cs typeface="Traditional Arabic" pitchFamily="2" charset="-78"/>
              </a:rPr>
              <a:t> </a:t>
            </a:r>
            <a:endParaRPr lang="he-IL" sz="3600" dirty="0">
              <a:latin typeface="Traditional Arabic" pitchFamily="2" charset="-78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65</a:t>
            </a:fld>
            <a:endParaRPr lang="he-IL"/>
          </a:p>
        </p:txBody>
      </p:sp>
      <p:sp>
        <p:nvSpPr>
          <p:cNvPr id="3" name="مربع نص 2"/>
          <p:cNvSpPr txBox="1"/>
          <p:nvPr/>
        </p:nvSpPr>
        <p:spPr>
          <a:xfrm>
            <a:off x="251520" y="1988840"/>
            <a:ext cx="856895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>
                <a:latin typeface="Traditional Arabic" pitchFamily="2" charset="-78"/>
                <a:cs typeface="Traditional Arabic" pitchFamily="2" charset="-78"/>
              </a:rPr>
              <a:t>النَبَاتات التي تنتشر بُذورَها بِواسِطَة الريح تكون بذورَها على شَكِل مِظَّلة أو على  شَكل أجنِحَة. </a:t>
            </a:r>
            <a:endParaRPr lang="ar-AE" sz="3600" dirty="0"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66</a:t>
            </a:fld>
            <a:endParaRPr lang="he-IL"/>
          </a:p>
        </p:txBody>
      </p:sp>
      <p:sp>
        <p:nvSpPr>
          <p:cNvPr id="7" name="חץ שמאלה 6">
            <a:hlinkClick r:id="rId3" action="ppaction://hlinksldjump"/>
          </p:cNvPr>
          <p:cNvSpPr/>
          <p:nvPr/>
        </p:nvSpPr>
        <p:spPr>
          <a:xfrm>
            <a:off x="107504" y="5862934"/>
            <a:ext cx="2376264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عودة الى السؤال </a:t>
            </a:r>
            <a:endParaRPr lang="he-IL" sz="3200" b="1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pic>
        <p:nvPicPr>
          <p:cNvPr id="8" name="MS900065437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6165304"/>
            <a:ext cx="304800" cy="304800"/>
          </a:xfrm>
          <a:prstGeom prst="rect">
            <a:avLst/>
          </a:prstGeom>
        </p:spPr>
      </p:pic>
      <p:pic>
        <p:nvPicPr>
          <p:cNvPr id="29698" name="Picture 2" descr="Clipart Black Baby Boy Sitting And Crying Royalty Free Vector Illustration by BNP Design Studi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86" y="1009070"/>
            <a:ext cx="3725763" cy="469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/>
          <p:cNvSpPr/>
          <p:nvPr/>
        </p:nvSpPr>
        <p:spPr>
          <a:xfrm>
            <a:off x="4216986" y="191683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7200" b="1" dirty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اجَابَةٌ خاطِئَة </a:t>
            </a:r>
          </a:p>
          <a:p>
            <a:pPr algn="ctr"/>
            <a:endParaRPr lang="ar-SA" sz="72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7200" b="1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حَاوِل مِن جَدِيد</a:t>
            </a:r>
            <a:endParaRPr lang="he-IL" sz="7200" b="1" dirty="0">
              <a:solidFill>
                <a:srgbClr val="0070C0"/>
              </a:solidFill>
              <a:latin typeface="Traditional Arabic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7452320" y="6340475"/>
            <a:ext cx="762000" cy="365125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67</a:t>
            </a:fld>
            <a:endParaRPr lang="he-IL" dirty="0"/>
          </a:p>
        </p:txBody>
      </p:sp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 cstate="print"/>
          <a:stretch>
            <a:fillRect/>
          </a:stretch>
        </p:blipFill>
        <p:spPr>
          <a:xfrm>
            <a:off x="8604448" y="6553200"/>
            <a:ext cx="304800" cy="304800"/>
          </a:xfrm>
          <a:prstGeom prst="rect">
            <a:avLst/>
          </a:prstGeom>
        </p:spPr>
      </p:pic>
      <p:sp>
        <p:nvSpPr>
          <p:cNvPr id="8" name="חץ שמאלה 7">
            <a:hlinkClick r:id="rId4" action="ppaction://hlinksldjump"/>
          </p:cNvPr>
          <p:cNvSpPr/>
          <p:nvPr/>
        </p:nvSpPr>
        <p:spPr>
          <a:xfrm>
            <a:off x="683568" y="5661248"/>
            <a:ext cx="1656184" cy="10443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النهاية </a:t>
            </a:r>
            <a:endParaRPr lang="he-IL" sz="3600" b="1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pic>
        <p:nvPicPr>
          <p:cNvPr id="16386" name="Picture 2" descr="http://rlv.zcache.co.nz/boy_and_girl_playing_outside_in_the_summer_poster-r2a9b205635a34e41950ae34609d9d3ec_azjl3_4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24" y="836712"/>
            <a:ext cx="48245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5091777" y="625326"/>
            <a:ext cx="3872711" cy="55399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مُمتَاز</a:t>
            </a:r>
          </a:p>
          <a:p>
            <a:pPr algn="ctr"/>
            <a:r>
              <a:rPr lang="ar-SA" sz="4400" b="1" dirty="0" smtClean="0">
                <a:solidFill>
                  <a:schemeClr val="accent6"/>
                </a:solidFill>
                <a:latin typeface="Traditional Arabic" pitchFamily="18" charset="-78"/>
                <a:cs typeface="Traditional Arabic" pitchFamily="18" charset="-78"/>
              </a:rPr>
              <a:t>لَقَد أنهَيْتُم المُهِمَةَ بِنَجَاح</a:t>
            </a:r>
          </a:p>
          <a:p>
            <a:pPr algn="ctr"/>
            <a:endParaRPr lang="ar-SA" sz="40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44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هَل أنتُم مُستَعِدُون لِرُؤيَة الصُورَة بِأكمَلِهَا يا أبطَال؟</a:t>
            </a:r>
            <a:endParaRPr lang="ar-SA" sz="4000" b="1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ar-SA" sz="40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5400" b="1" dirty="0" smtClean="0">
                <a:solidFill>
                  <a:srgbClr val="00B050"/>
                </a:solidFill>
                <a:latin typeface="Traditional Arabic" pitchFamily="18" charset="-78"/>
                <a:cs typeface="Traditional Arabic" pitchFamily="18" charset="-78"/>
              </a:rPr>
              <a:t>هَيَّا بِنَا نَرَاهَا سَوِياً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68</a:t>
            </a:fld>
            <a:endParaRPr lang="he-IL"/>
          </a:p>
        </p:txBody>
      </p:sp>
      <p:pic>
        <p:nvPicPr>
          <p:cNvPr id="18434" name="Picture 2" descr="C:\Users\mfle7\Desktop\שיעור שני מפרויקט הסיום\תמונות לצמחים\4914183-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"/>
            <a:ext cx="9144000" cy="684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69</a:t>
            </a:fld>
            <a:endParaRPr lang="he-IL"/>
          </a:p>
        </p:txBody>
      </p:sp>
      <p:pic>
        <p:nvPicPr>
          <p:cNvPr id="1026" name="Picture 2" descr="http://watermarked.cutcaster.com/cutcaster-vector-800935547-Cartoon-girl-with-school-ba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2" b="99333" l="356" r="992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76872"/>
            <a:ext cx="24384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loud.graphicleftovers.com/11976/1132401/cartoon-boy-walking-to-school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200" l="54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34" r="17781"/>
          <a:stretch/>
        </p:blipFill>
        <p:spPr bwMode="auto">
          <a:xfrm rot="10800000" flipV="1">
            <a:off x="0" y="548680"/>
            <a:ext cx="2490953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وسيلة شرح على شكل سحابة 3"/>
          <p:cNvSpPr/>
          <p:nvPr/>
        </p:nvSpPr>
        <p:spPr>
          <a:xfrm>
            <a:off x="2915816" y="548680"/>
            <a:ext cx="5008984" cy="2304256"/>
          </a:xfrm>
          <a:prstGeom prst="cloudCallout">
            <a:avLst>
              <a:gd name="adj1" fmla="val -78156"/>
              <a:gd name="adj2" fmla="val 10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chemeClr val="tx1"/>
                </a:solidFill>
                <a:latin typeface="Traditional Arabic" pitchFamily="2" charset="-78"/>
                <a:cs typeface="Traditional Arabic" pitchFamily="2" charset="-78"/>
              </a:rPr>
              <a:t>مَاذَا رَأيتُم في الصُورَة يا أصدِقائي؟؟</a:t>
            </a:r>
            <a:endParaRPr lang="ar-AE" sz="4400" dirty="0">
              <a:solidFill>
                <a:schemeClr val="tx1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2195736" y="3501008"/>
            <a:ext cx="3960440" cy="2393083"/>
          </a:xfrm>
          <a:prstGeom prst="cloudCallout">
            <a:avLst>
              <a:gd name="adj1" fmla="val 86449"/>
              <a:gd name="adj2" fmla="val -3895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C00000"/>
                </a:solidFill>
                <a:latin typeface="Traditional Arabic" pitchFamily="2" charset="-78"/>
                <a:cs typeface="Traditional Arabic" pitchFamily="2" charset="-78"/>
              </a:rPr>
              <a:t>ماذا حَصَل بِرَأيِكُم لمَزروعات ونَبَاتَات هَذا المُزارِع؟</a:t>
            </a:r>
            <a:endParaRPr lang="ar-AE" sz="3600" dirty="0">
              <a:solidFill>
                <a:srgbClr val="C0000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5341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</a:t>
            </a:fld>
            <a:endParaRPr lang="he-IL"/>
          </a:p>
        </p:txBody>
      </p:sp>
      <p:pic>
        <p:nvPicPr>
          <p:cNvPr id="20482" name="Picture 2" descr="C:\Users\mfle7\Desktop\מנועאת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5004"/>
            <a:ext cx="4248472" cy="586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חץ שמאלה 6">
            <a:hlinkClick r:id="rId3" action="ppaction://hlinksldjump"/>
          </p:cNvPr>
          <p:cNvSpPr/>
          <p:nvPr/>
        </p:nvSpPr>
        <p:spPr>
          <a:xfrm>
            <a:off x="323528" y="5849888"/>
            <a:ext cx="2160240" cy="1008112"/>
          </a:xfrm>
          <a:prstGeom prst="leftArrow">
            <a:avLst>
              <a:gd name="adj1" fmla="val 50000"/>
              <a:gd name="adj2" fmla="val 515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عودة الى السؤال </a:t>
            </a:r>
            <a:endParaRPr lang="he-IL" sz="2800" b="1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152604" y="764704"/>
            <a:ext cx="3600400" cy="49859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لِلأَسَف </a:t>
            </a:r>
            <a:r>
              <a:rPr lang="ar-SA" sz="5400" b="1" dirty="0" err="1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أعِزّائِي</a:t>
            </a:r>
            <a:r>
              <a:rPr lang="ar-SA" sz="5400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 الطُلاب</a:t>
            </a:r>
          </a:p>
          <a:p>
            <a:pPr algn="ctr"/>
            <a:endParaRPr lang="ar-SA" sz="5400" dirty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54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إجَابَتَكُم خَاطِئَة، حَاوِلُوا مَرَةً أُخرَى</a:t>
            </a:r>
            <a:r>
              <a:rPr lang="ar-SA" sz="5400" b="1" dirty="0" smtClean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  <a:sym typeface="Wingdings" pitchFamily="2" charset="2"/>
              </a:rPr>
              <a:t> </a:t>
            </a:r>
            <a:r>
              <a:rPr lang="ar-SA" sz="4800" b="1" dirty="0" smtClean="0">
                <a:solidFill>
                  <a:srgbClr val="FFFF00"/>
                </a:solidFill>
                <a:sym typeface="Wingdings" pitchFamily="2" charset="2"/>
              </a:rPr>
              <a:t></a:t>
            </a:r>
            <a:endParaRPr lang="he-IL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70</a:t>
            </a:fld>
            <a:endParaRPr lang="he-IL"/>
          </a:p>
        </p:txBody>
      </p:sp>
      <p:sp>
        <p:nvSpPr>
          <p:cNvPr id="7" name="مربع نص 6"/>
          <p:cNvSpPr txBox="1"/>
          <p:nvPr/>
        </p:nvSpPr>
        <p:spPr>
          <a:xfrm>
            <a:off x="395536" y="764704"/>
            <a:ext cx="828092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7200" dirty="0" smtClean="0">
                <a:latin typeface="Traditional Arabic" pitchFamily="2" charset="-78"/>
                <a:cs typeface="Traditional Arabic" pitchFamily="2" charset="-78"/>
              </a:rPr>
              <a:t>وَفي النِهّاية </a:t>
            </a:r>
            <a:r>
              <a:rPr lang="ar-AE" sz="7200" dirty="0" smtClean="0">
                <a:latin typeface="Traditional Arabic" pitchFamily="2" charset="-78"/>
                <a:cs typeface="Traditional Arabic" pitchFamily="2" charset="-78"/>
                <a:sym typeface="Wingdings" pitchFamily="2" charset="2"/>
              </a:rPr>
              <a:t></a:t>
            </a:r>
            <a:endParaRPr lang="ar-AE" sz="7200" dirty="0">
              <a:solidFill>
                <a:srgbClr val="C00000"/>
              </a:solidFill>
              <a:latin typeface="Traditional Arabic" pitchFamily="2" charset="-78"/>
              <a:cs typeface="Traditional Arabic" pitchFamily="2" charset="-78"/>
              <a:sym typeface="Wingdings" pitchFamily="2" charset="2"/>
            </a:endParaRP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Comic Sans MS" pitchFamily="66" charset="0"/>
                <a:cs typeface="Traditional Arabic" pitchFamily="2" charset="-78"/>
                <a:hlinkClick r:id="rId2"/>
              </a:rPr>
              <a:t>https://</a:t>
            </a:r>
            <a:r>
              <a:rPr lang="en-US" sz="3600" dirty="0" smtClean="0">
                <a:solidFill>
                  <a:srgbClr val="C00000"/>
                </a:solidFill>
                <a:latin typeface="Comic Sans MS" pitchFamily="66" charset="0"/>
                <a:cs typeface="Traditional Arabic" pitchFamily="2" charset="-78"/>
                <a:hlinkClick r:id="rId2"/>
              </a:rPr>
              <a:t>www.youtube.com/watch?v=S_1TdUJyUZY</a:t>
            </a:r>
            <a:endParaRPr lang="en-US" sz="3600" dirty="0">
              <a:solidFill>
                <a:srgbClr val="C00000"/>
              </a:solidFill>
              <a:latin typeface="Comic Sans MS" pitchFamily="66" charset="0"/>
              <a:cs typeface="Traditional Arabic" pitchFamily="2" charset="-78"/>
            </a:endParaRPr>
          </a:p>
          <a:p>
            <a:pPr algn="ctr"/>
            <a:endParaRPr lang="ar-AE" sz="7200" dirty="0">
              <a:solidFill>
                <a:srgbClr val="C00000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  <p:pic>
        <p:nvPicPr>
          <p:cNvPr id="2050" name="Picture 2" descr="dance, music, cartoon, notes, bears, dancing, no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11" y="2636912"/>
            <a:ext cx="2966577" cy="364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oorakps.vic.edu.au/wp-content/gallery/demo/cartoon_boy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2562356" cy="313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fle7\Desktop\שיעור שני מפרויקט הסיום\תמונות לצמחים\4914183-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"/>
            <a:ext cx="9144000" cy="684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מלבן 26"/>
          <p:cNvSpPr/>
          <p:nvPr/>
        </p:nvSpPr>
        <p:spPr>
          <a:xfrm>
            <a:off x="2339752" y="3501008"/>
            <a:ext cx="230425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11</a:t>
            </a:r>
            <a:endParaRPr lang="he-IL" sz="3600" dirty="0"/>
          </a:p>
        </p:txBody>
      </p:sp>
      <p:sp>
        <p:nvSpPr>
          <p:cNvPr id="6" name="מלבן 5"/>
          <p:cNvSpPr/>
          <p:nvPr/>
        </p:nvSpPr>
        <p:spPr>
          <a:xfrm>
            <a:off x="0" y="1772816"/>
            <a:ext cx="2411760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8</a:t>
            </a:r>
            <a:endParaRPr lang="he-IL" sz="3600" dirty="0"/>
          </a:p>
        </p:txBody>
      </p:sp>
      <p:sp>
        <p:nvSpPr>
          <p:cNvPr id="7" name="מלבן 6"/>
          <p:cNvSpPr/>
          <p:nvPr/>
        </p:nvSpPr>
        <p:spPr>
          <a:xfrm>
            <a:off x="0" y="0"/>
            <a:ext cx="2339752" cy="1772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4</a:t>
            </a:r>
            <a:endParaRPr lang="he-IL" sz="3600" dirty="0"/>
          </a:p>
        </p:txBody>
      </p:sp>
      <p:sp>
        <p:nvSpPr>
          <p:cNvPr id="10" name="מלבן 9"/>
          <p:cNvSpPr/>
          <p:nvPr/>
        </p:nvSpPr>
        <p:spPr>
          <a:xfrm>
            <a:off x="0" y="5229200"/>
            <a:ext cx="2339752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16</a:t>
            </a:r>
            <a:endParaRPr lang="he-IL" sz="3600" dirty="0"/>
          </a:p>
        </p:txBody>
      </p:sp>
      <p:sp>
        <p:nvSpPr>
          <p:cNvPr id="11" name="מלבן 10"/>
          <p:cNvSpPr/>
          <p:nvPr/>
        </p:nvSpPr>
        <p:spPr>
          <a:xfrm>
            <a:off x="0" y="3501008"/>
            <a:ext cx="2339752" cy="1772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12</a:t>
            </a:r>
            <a:endParaRPr lang="he-IL" sz="3600" dirty="0"/>
          </a:p>
        </p:txBody>
      </p:sp>
      <p:sp>
        <p:nvSpPr>
          <p:cNvPr id="12" name="מלבן 11">
            <a:hlinkClick r:id="rId3" action="ppaction://hlinksldjump"/>
          </p:cNvPr>
          <p:cNvSpPr/>
          <p:nvPr/>
        </p:nvSpPr>
        <p:spPr>
          <a:xfrm>
            <a:off x="4572000" y="0"/>
            <a:ext cx="2376264" cy="1772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2</a:t>
            </a:r>
            <a:endParaRPr lang="he-IL" sz="3600" dirty="0"/>
          </a:p>
        </p:txBody>
      </p:sp>
      <p:sp>
        <p:nvSpPr>
          <p:cNvPr id="18" name="מלבן 17"/>
          <p:cNvSpPr/>
          <p:nvPr/>
        </p:nvSpPr>
        <p:spPr>
          <a:xfrm>
            <a:off x="2339752" y="0"/>
            <a:ext cx="2232248" cy="1772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3</a:t>
            </a:r>
            <a:endParaRPr lang="he-IL" sz="3600" dirty="0"/>
          </a:p>
        </p:txBody>
      </p:sp>
      <p:sp>
        <p:nvSpPr>
          <p:cNvPr id="20" name="מלבן 19"/>
          <p:cNvSpPr/>
          <p:nvPr/>
        </p:nvSpPr>
        <p:spPr>
          <a:xfrm>
            <a:off x="6948264" y="1772816"/>
            <a:ext cx="2195736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5</a:t>
            </a:r>
            <a:endParaRPr lang="he-IL" sz="3600" dirty="0"/>
          </a:p>
        </p:txBody>
      </p:sp>
      <p:sp>
        <p:nvSpPr>
          <p:cNvPr id="21" name="מלבן 20"/>
          <p:cNvSpPr/>
          <p:nvPr/>
        </p:nvSpPr>
        <p:spPr>
          <a:xfrm>
            <a:off x="6948264" y="3501008"/>
            <a:ext cx="219573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9</a:t>
            </a:r>
            <a:endParaRPr lang="he-IL" sz="3600" dirty="0"/>
          </a:p>
        </p:txBody>
      </p:sp>
      <p:sp>
        <p:nvSpPr>
          <p:cNvPr id="22" name="מלבן 21"/>
          <p:cNvSpPr/>
          <p:nvPr/>
        </p:nvSpPr>
        <p:spPr>
          <a:xfrm>
            <a:off x="6948264" y="5229200"/>
            <a:ext cx="2195736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13</a:t>
            </a:r>
            <a:endParaRPr lang="he-IL" sz="3600" dirty="0"/>
          </a:p>
        </p:txBody>
      </p:sp>
      <p:sp>
        <p:nvSpPr>
          <p:cNvPr id="24" name="מלבן 23"/>
          <p:cNvSpPr/>
          <p:nvPr/>
        </p:nvSpPr>
        <p:spPr>
          <a:xfrm>
            <a:off x="4572000" y="3501008"/>
            <a:ext cx="2376264" cy="1772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10</a:t>
            </a:r>
            <a:endParaRPr lang="he-IL" sz="3600" dirty="0"/>
          </a:p>
        </p:txBody>
      </p:sp>
      <p:sp>
        <p:nvSpPr>
          <p:cNvPr id="25" name="מלבן 24"/>
          <p:cNvSpPr/>
          <p:nvPr/>
        </p:nvSpPr>
        <p:spPr>
          <a:xfrm>
            <a:off x="4572000" y="5229200"/>
            <a:ext cx="2376264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14</a:t>
            </a:r>
            <a:endParaRPr lang="he-IL" sz="3600" dirty="0"/>
          </a:p>
        </p:txBody>
      </p:sp>
      <p:sp>
        <p:nvSpPr>
          <p:cNvPr id="26" name="מלבן 25"/>
          <p:cNvSpPr/>
          <p:nvPr/>
        </p:nvSpPr>
        <p:spPr>
          <a:xfrm>
            <a:off x="2339752" y="1772816"/>
            <a:ext cx="230425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7</a:t>
            </a:r>
            <a:endParaRPr lang="he-IL" sz="3600" dirty="0"/>
          </a:p>
        </p:txBody>
      </p:sp>
      <p:sp>
        <p:nvSpPr>
          <p:cNvPr id="28" name="מלבן 27"/>
          <p:cNvSpPr/>
          <p:nvPr/>
        </p:nvSpPr>
        <p:spPr>
          <a:xfrm>
            <a:off x="2339752" y="5229200"/>
            <a:ext cx="2232248" cy="16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15</a:t>
            </a:r>
            <a:endParaRPr lang="he-IL" sz="3600" dirty="0"/>
          </a:p>
        </p:txBody>
      </p:sp>
      <p:sp>
        <p:nvSpPr>
          <p:cNvPr id="23" name="מלבן 22"/>
          <p:cNvSpPr/>
          <p:nvPr/>
        </p:nvSpPr>
        <p:spPr>
          <a:xfrm>
            <a:off x="4572000" y="1772816"/>
            <a:ext cx="2376264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6</a:t>
            </a:r>
            <a:endParaRPr lang="he-IL" sz="3600" dirty="0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868144" y="620688"/>
            <a:ext cx="3037384" cy="952128"/>
          </a:xfrm>
        </p:spPr>
        <p:txBody>
          <a:bodyPr/>
          <a:lstStyle/>
          <a:p>
            <a:pPr algn="r"/>
            <a:r>
              <a:rPr lang="ar-SA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السؤال الثاني: </a:t>
            </a:r>
            <a:endParaRPr lang="he-IL" b="1" dirty="0">
              <a:solidFill>
                <a:srgbClr val="C00000"/>
              </a:solidFill>
              <a:latin typeface="Traditional Arabic" pitchFamily="18" charset="-78"/>
            </a:endParaRPr>
          </a:p>
        </p:txBody>
      </p:sp>
      <p:sp>
        <p:nvSpPr>
          <p:cNvPr id="7" name="מציין מיקום תוכן 6"/>
          <p:cNvSpPr>
            <a:spLocks noGrp="1"/>
          </p:cNvSpPr>
          <p:nvPr>
            <p:ph idx="1"/>
          </p:nvPr>
        </p:nvSpPr>
        <p:spPr>
          <a:xfrm>
            <a:off x="971600" y="2420889"/>
            <a:ext cx="7787208" cy="30963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ar-SA" sz="3200" dirty="0" smtClean="0">
                <a:latin typeface="Traditional Arabic" pitchFamily="2" charset="-78"/>
                <a:cs typeface="Traditional Arabic" pitchFamily="2" charset="-78"/>
                <a:hlinkClick r:id="rId2" action="ppaction://hlinksldjump"/>
              </a:rPr>
              <a:t>الجذر</a:t>
            </a:r>
            <a:endParaRPr lang="ar-SA" sz="3200" dirty="0" smtClean="0">
              <a:latin typeface="Traditional Arabic" pitchFamily="2" charset="-78"/>
              <a:cs typeface="Traditional Arabic" pitchFamily="2" charset="-78"/>
            </a:endParaRPr>
          </a:p>
          <a:p>
            <a:pPr>
              <a:buFont typeface="Wingdings" pitchFamily="2" charset="2"/>
              <a:buChar char="v"/>
            </a:pPr>
            <a:r>
              <a:rPr lang="ar-SA" sz="3200" dirty="0" smtClean="0">
                <a:latin typeface="Traditional Arabic" pitchFamily="2" charset="-78"/>
                <a:cs typeface="Traditional Arabic" pitchFamily="2" charset="-78"/>
                <a:hlinkClick r:id="rId2" action="ppaction://hlinksldjump"/>
              </a:rPr>
              <a:t>الزَهرة</a:t>
            </a:r>
            <a:endParaRPr lang="ar-SA" sz="3200" dirty="0" smtClean="0">
              <a:latin typeface="Traditional Arabic" pitchFamily="2" charset="-78"/>
              <a:cs typeface="Traditional Arabic" pitchFamily="2" charset="-78"/>
            </a:endParaRPr>
          </a:p>
          <a:p>
            <a:pPr>
              <a:buFont typeface="Wingdings" pitchFamily="2" charset="2"/>
              <a:buChar char="v"/>
            </a:pPr>
            <a:r>
              <a:rPr lang="ar-SA" sz="3200" dirty="0" smtClean="0">
                <a:latin typeface="Traditional Arabic" pitchFamily="2" charset="-78"/>
                <a:cs typeface="Traditional Arabic" pitchFamily="2" charset="-78"/>
                <a:hlinkClick r:id="rId2" action="ppaction://hlinksldjump"/>
              </a:rPr>
              <a:t>الثَمَرَة</a:t>
            </a:r>
            <a:endParaRPr lang="ar-SA" sz="3200" dirty="0" smtClean="0">
              <a:latin typeface="Traditional Arabic" pitchFamily="2" charset="-78"/>
              <a:cs typeface="Traditional Arabic" pitchFamily="2" charset="-78"/>
            </a:endParaRPr>
          </a:p>
          <a:p>
            <a:pPr>
              <a:buFont typeface="Wingdings" pitchFamily="2" charset="2"/>
              <a:buChar char="v"/>
            </a:pPr>
            <a:r>
              <a:rPr lang="ar-SA" sz="3200" dirty="0" smtClean="0">
                <a:latin typeface="Traditional Arabic" pitchFamily="2" charset="-78"/>
                <a:cs typeface="Traditional Arabic" pitchFamily="2" charset="-78"/>
                <a:hlinkClick r:id="rId3" action="ppaction://hlinksldjump"/>
              </a:rPr>
              <a:t>الوَرَقَة</a:t>
            </a:r>
            <a:endParaRPr lang="he-IL" sz="3200" dirty="0">
              <a:latin typeface="Traditional Arabic" pitchFamily="2" charset="-78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9</a:t>
            </a:fld>
            <a:endParaRPr lang="he-IL"/>
          </a:p>
        </p:txBody>
      </p:sp>
      <p:sp>
        <p:nvSpPr>
          <p:cNvPr id="3" name="مربع نص 2"/>
          <p:cNvSpPr txBox="1"/>
          <p:nvPr/>
        </p:nvSpPr>
        <p:spPr>
          <a:xfrm>
            <a:off x="1907704" y="1772816"/>
            <a:ext cx="68407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>
                <a:latin typeface="Traditional Arabic" pitchFamily="2" charset="-78"/>
                <a:cs typeface="Traditional Arabic" pitchFamily="2" charset="-78"/>
              </a:rPr>
              <a:t>أنَا مَوجودةٌ عَلى السَّاق وَلوني عادَةً أخضَر، مَن أنَا؟</a:t>
            </a:r>
            <a:endParaRPr lang="ar-AE" sz="3600" dirty="0"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أوستن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1114</TotalTime>
  <Words>847</Words>
  <Application>Microsoft Office PowerPoint</Application>
  <PresentationFormat>عرض على الشاشة (3:4)‏</PresentationFormat>
  <Paragraphs>414</Paragraphs>
  <Slides>70</Slides>
  <Notes>2</Notes>
  <HiddenSlides>0</HiddenSlides>
  <MMClips>30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70</vt:i4>
      </vt:variant>
    </vt:vector>
  </HeadingPairs>
  <TitlesOfParts>
    <vt:vector size="71" baseType="lpstr">
      <vt:lpstr>NewsPrint</vt:lpstr>
      <vt:lpstr>التعرف على النباتات</vt:lpstr>
      <vt:lpstr>عرض تقديمي في PowerPoint</vt:lpstr>
      <vt:lpstr>هَيَّا نَمْرَح وَنَلْعَب سَوِياً</vt:lpstr>
      <vt:lpstr>عرض تقديمي في PowerPoint</vt:lpstr>
      <vt:lpstr>السؤال الأول:</vt:lpstr>
      <vt:lpstr>عرض تقديمي في PowerPoint</vt:lpstr>
      <vt:lpstr>عرض تقديمي في PowerPoint</vt:lpstr>
      <vt:lpstr>عرض تقديمي في PowerPoint</vt:lpstr>
      <vt:lpstr>السؤال الثاني: </vt:lpstr>
      <vt:lpstr>عرض تقديمي في PowerPoint</vt:lpstr>
      <vt:lpstr>عرض تقديمي في PowerPoint</vt:lpstr>
      <vt:lpstr>عرض تقديمي في PowerPoint</vt:lpstr>
      <vt:lpstr>السؤال الثالث: </vt:lpstr>
      <vt:lpstr>عرض تقديمي في PowerPoint</vt:lpstr>
      <vt:lpstr>عرض تقديمي في PowerPoint</vt:lpstr>
      <vt:lpstr>عرض تقديمي في PowerPoint</vt:lpstr>
      <vt:lpstr>السؤال الرابع:</vt:lpstr>
      <vt:lpstr>عرض تقديمي في PowerPoint</vt:lpstr>
      <vt:lpstr>عرض تقديمي في PowerPoint</vt:lpstr>
      <vt:lpstr>عرض تقديمي في PowerPoint</vt:lpstr>
      <vt:lpstr>السؤال الخامس: </vt:lpstr>
      <vt:lpstr>عرض تقديمي في PowerPoint</vt:lpstr>
      <vt:lpstr>عرض تقديمي في PowerPoint</vt:lpstr>
      <vt:lpstr>عرض تقديمي في PowerPoint</vt:lpstr>
      <vt:lpstr>السؤال السادس:</vt:lpstr>
      <vt:lpstr>عرض تقديمي في PowerPoint</vt:lpstr>
      <vt:lpstr>عرض تقديمي في PowerPoint</vt:lpstr>
      <vt:lpstr>عرض تقديمي في PowerPoint</vt:lpstr>
      <vt:lpstr>السؤال السابع: </vt:lpstr>
      <vt:lpstr>عرض تقديمي في PowerPoint</vt:lpstr>
      <vt:lpstr>عرض تقديمي في PowerPoint</vt:lpstr>
      <vt:lpstr>عرض تقديمي في PowerPoint</vt:lpstr>
      <vt:lpstr>السؤال الثامن: </vt:lpstr>
      <vt:lpstr>عرض تقديمي في PowerPoint</vt:lpstr>
      <vt:lpstr>عرض تقديمي في PowerPoint</vt:lpstr>
      <vt:lpstr>عرض تقديمي في PowerPoint</vt:lpstr>
      <vt:lpstr>السؤال التاسع: </vt:lpstr>
      <vt:lpstr>عرض تقديمي في PowerPoint</vt:lpstr>
      <vt:lpstr>عرض تقديمي في PowerPoint</vt:lpstr>
      <vt:lpstr>عرض تقديمي في PowerPoint</vt:lpstr>
      <vt:lpstr>السؤال العاشر: </vt:lpstr>
      <vt:lpstr>عرض تقديمي في PowerPoint</vt:lpstr>
      <vt:lpstr>عرض تقديمي في PowerPoint</vt:lpstr>
      <vt:lpstr>عرض تقديمي في PowerPoint</vt:lpstr>
      <vt:lpstr>السؤال الحادي عشر:  </vt:lpstr>
      <vt:lpstr>عرض تقديمي في PowerPoint</vt:lpstr>
      <vt:lpstr>عرض تقديمي في PowerPoint</vt:lpstr>
      <vt:lpstr>عرض تقديمي في PowerPoint</vt:lpstr>
      <vt:lpstr>السؤال الثاني عشر:  </vt:lpstr>
      <vt:lpstr>عرض تقديمي في PowerPoint</vt:lpstr>
      <vt:lpstr>عرض تقديمي في PowerPoint</vt:lpstr>
      <vt:lpstr>عرض تقديمي في PowerPoint</vt:lpstr>
      <vt:lpstr>السؤال الثالث عشر:  </vt:lpstr>
      <vt:lpstr>عرض تقديمي في PowerPoint</vt:lpstr>
      <vt:lpstr>عرض تقديمي في PowerPoint</vt:lpstr>
      <vt:lpstr>عرض تقديمي في PowerPoint</vt:lpstr>
      <vt:lpstr>السؤال الرابع عشر:  </vt:lpstr>
      <vt:lpstr>عرض تقديمي في PowerPoint</vt:lpstr>
      <vt:lpstr>عرض تقديمي في PowerPoint</vt:lpstr>
      <vt:lpstr>عرض تقديمي في PowerPoint</vt:lpstr>
      <vt:lpstr>السؤال الخامس عشر:  </vt:lpstr>
      <vt:lpstr>عرض تقديمي في PowerPoint</vt:lpstr>
      <vt:lpstr>عرض تقديمي في PowerPoint</vt:lpstr>
      <vt:lpstr>عرض تقديمي في PowerPoint</vt:lpstr>
      <vt:lpstr>السؤال السادس عشر: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jasmina</dc:creator>
  <cp:lastModifiedBy>קעדען אדראק</cp:lastModifiedBy>
  <cp:revision>103</cp:revision>
  <dcterms:created xsi:type="dcterms:W3CDTF">2012-12-22T19:10:09Z</dcterms:created>
  <dcterms:modified xsi:type="dcterms:W3CDTF">2013-04-16T17:25:45Z</dcterms:modified>
</cp:coreProperties>
</file>